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5"/>
  </p:notesMasterIdLst>
  <p:sldIdLst>
    <p:sldId id="434" r:id="rId2"/>
    <p:sldId id="731" r:id="rId3"/>
    <p:sldId id="732" r:id="rId4"/>
    <p:sldId id="807" r:id="rId5"/>
    <p:sldId id="808" r:id="rId6"/>
    <p:sldId id="809" r:id="rId7"/>
    <p:sldId id="810" r:id="rId8"/>
    <p:sldId id="811" r:id="rId9"/>
    <p:sldId id="812" r:id="rId10"/>
    <p:sldId id="813" r:id="rId11"/>
    <p:sldId id="814" r:id="rId12"/>
    <p:sldId id="815" r:id="rId13"/>
    <p:sldId id="81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0883" autoAdjust="0"/>
  </p:normalViewPr>
  <p:slideViewPr>
    <p:cSldViewPr snapToGrid="0">
      <p:cViewPr varScale="1">
        <p:scale>
          <a:sx n="55" d="100"/>
          <a:sy n="55" d="100"/>
        </p:scale>
        <p:origin x="6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소프트웨어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운영 및 테스트 실무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만들어진 </a:t>
            </a:r>
            <a:r>
              <a:rPr lang="ko-KR" altLang="en-US" dirty="0" err="1"/>
              <a:t>캡스톤</a:t>
            </a:r>
            <a:r>
              <a:rPr lang="ko-KR" altLang="en-US" dirty="0"/>
              <a:t> 디자인의 테스트 케이스를 통해</a:t>
            </a:r>
            <a:r>
              <a:rPr lang="en-US" altLang="ko-KR" dirty="0"/>
              <a:t>, </a:t>
            </a:r>
            <a:r>
              <a:rPr lang="ko-KR" altLang="en-US" dirty="0"/>
              <a:t>테스트를 진행 해 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테스트 케이스 검토는 </a:t>
            </a:r>
            <a:r>
              <a:rPr lang="en-US" altLang="ko-KR" dirty="0"/>
              <a:t>3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조 형태로 하여</a:t>
            </a:r>
            <a:r>
              <a:rPr lang="en-US" altLang="ko-KR" dirty="0"/>
              <a:t>, </a:t>
            </a:r>
            <a:r>
              <a:rPr lang="ko-KR" altLang="en-US" dirty="0"/>
              <a:t>서로 돌려보면서</a:t>
            </a:r>
            <a:r>
              <a:rPr lang="en-US" altLang="ko-KR" dirty="0"/>
              <a:t>, </a:t>
            </a:r>
            <a:r>
              <a:rPr lang="ko-KR" altLang="en-US" dirty="0"/>
              <a:t>검토하도록 하자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테스트 케이스 작성</a:t>
            </a:r>
            <a:endParaRPr lang="en-US" altLang="ko-KR" dirty="0"/>
          </a:p>
          <a:p>
            <a:pPr lvl="1"/>
            <a:r>
              <a:rPr lang="ko-KR" altLang="en-US" dirty="0" smtClean="0"/>
              <a:t>엑셀로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유스케이스</a:t>
            </a:r>
            <a:r>
              <a:rPr lang="en-US" altLang="ko-KR" dirty="0" smtClean="0"/>
              <a:t>, </a:t>
            </a:r>
            <a:r>
              <a:rPr lang="ko-KR" altLang="en-US" dirty="0"/>
              <a:t>요</a:t>
            </a:r>
            <a:r>
              <a:rPr lang="ko-KR" altLang="en-US" dirty="0" smtClean="0"/>
              <a:t>구사항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등 현재로써 작업 불가능하거나 어려운 부분은 제외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 항목과 그에 대한 결과</a:t>
            </a:r>
            <a:r>
              <a:rPr lang="en-US" altLang="ko-KR" dirty="0" smtClean="0"/>
              <a:t>, Pass/Fail </a:t>
            </a:r>
            <a:r>
              <a:rPr lang="ko-KR" altLang="en-US" dirty="0" smtClean="0"/>
              <a:t>등으로 표기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Picture 2" descr="테스트 케이스 작성법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8"/>
          <a:stretch/>
        </p:blipFill>
        <p:spPr bwMode="auto">
          <a:xfrm>
            <a:off x="594156" y="3691514"/>
            <a:ext cx="7955688" cy="218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테스트케이스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1026" name="Picture 2" descr="íì¤í¸ ì¼ì´ì¤ ë¬¸ì ìì±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049"/>
            <a:ext cx="9144000" cy="38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310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테스트케이스 작업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2050" name="Picture 2" descr="íì¤í¸ ì¼ì´ì¤ ë¬¸ì ìì±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98" y="1137505"/>
            <a:ext cx="7431881" cy="514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43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테스트케이스 작업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3074" name="Picture 2" descr="íì¤í¸ ì¼ì´ì¤ ë¬¸ì ìì±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46"/>
          <a:stretch/>
        </p:blipFill>
        <p:spPr bwMode="auto">
          <a:xfrm>
            <a:off x="54528" y="879543"/>
            <a:ext cx="8823924" cy="586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07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산학협력강의</a:t>
            </a:r>
            <a:endParaRPr lang="en-US" altLang="ko-KR" dirty="0"/>
          </a:p>
          <a:p>
            <a:pPr lvl="1"/>
            <a:r>
              <a:rPr lang="ko-KR" altLang="en-US" dirty="0" err="1" smtClean="0"/>
              <a:t>융복합학습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반학기제</a:t>
            </a:r>
            <a:r>
              <a:rPr lang="ko-KR" altLang="en-US" dirty="0" smtClean="0"/>
              <a:t> 수업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수업은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주일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정규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보강으로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휴일 등으로 인한 보강계획 </a:t>
            </a:r>
            <a:r>
              <a:rPr lang="ko-KR" altLang="en-US" b="1" dirty="0" smtClean="0"/>
              <a:t>협의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오전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~,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~, </a:t>
            </a:r>
            <a:r>
              <a:rPr lang="ko-KR" altLang="en-US" dirty="0" err="1" smtClean="0"/>
              <a:t>보강시</a:t>
            </a:r>
            <a:r>
              <a:rPr lang="ko-KR" altLang="en-US" dirty="0" smtClean="0"/>
              <a:t> 오후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각 수업 공지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학과 공지사항 및 </a:t>
            </a:r>
            <a:r>
              <a:rPr lang="ko-KR" altLang="en-US" dirty="0" err="1" smtClean="0"/>
              <a:t>단톡방</a:t>
            </a:r>
            <a:r>
              <a:rPr lang="ko-KR" altLang="en-US" dirty="0" smtClean="0"/>
              <a:t> 참고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8/26 678(1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8/28 234(2</a:t>
            </a:r>
            <a:r>
              <a:rPr lang="ko-KR" altLang="en-US" dirty="0" smtClean="0"/>
              <a:t>회</a:t>
            </a:r>
            <a:r>
              <a:rPr lang="en-US" altLang="ko-KR" dirty="0"/>
              <a:t>), </a:t>
            </a:r>
            <a:r>
              <a:rPr lang="en-US" altLang="ko-KR" dirty="0" smtClean="0"/>
              <a:t>9/4 234(3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678(4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91011 (5</a:t>
            </a:r>
            <a:r>
              <a:rPr lang="ko-KR" altLang="en-US" dirty="0" smtClean="0"/>
              <a:t>회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smtClean="0"/>
              <a:t>9/9 91011(6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</a:t>
            </a:r>
            <a:r>
              <a:rPr lang="en-US" altLang="ko-KR" dirty="0" smtClean="0">
                <a:solidFill>
                  <a:srgbClr val="0070C0"/>
                </a:solidFill>
              </a:rPr>
              <a:t>9/11 234(7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>
                <a:solidFill>
                  <a:srgbClr val="0070C0"/>
                </a:solidFill>
              </a:rPr>
              <a:t>), </a:t>
            </a:r>
            <a:r>
              <a:rPr lang="en-US" altLang="ko-KR" dirty="0" smtClean="0">
                <a:solidFill>
                  <a:srgbClr val="0070C0"/>
                </a:solidFill>
              </a:rPr>
              <a:t>678(8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 smtClean="0">
                <a:solidFill>
                  <a:srgbClr val="0070C0"/>
                </a:solidFill>
              </a:rPr>
              <a:t>)[</a:t>
            </a:r>
            <a:r>
              <a:rPr lang="ko-KR" altLang="en-US" dirty="0" err="1" smtClean="0">
                <a:solidFill>
                  <a:srgbClr val="0070C0"/>
                </a:solidFill>
              </a:rPr>
              <a:t>오삼일</a:t>
            </a:r>
            <a:r>
              <a:rPr lang="ko-KR" altLang="en-US" dirty="0" smtClean="0">
                <a:solidFill>
                  <a:srgbClr val="0070C0"/>
                </a:solidFill>
              </a:rPr>
              <a:t> 대표</a:t>
            </a:r>
            <a:r>
              <a:rPr lang="en-US" altLang="ko-KR" dirty="0">
                <a:solidFill>
                  <a:srgbClr val="0070C0"/>
                </a:solidFill>
              </a:rPr>
              <a:t>]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/>
              <a:t>9/18 234(9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678(10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</a:t>
            </a:r>
            <a:r>
              <a:rPr lang="en-US" altLang="ko-KR" dirty="0" smtClean="0">
                <a:solidFill>
                  <a:srgbClr val="0070C0"/>
                </a:solidFill>
              </a:rPr>
              <a:t>9/25[</a:t>
            </a:r>
            <a:r>
              <a:rPr lang="ko-KR" altLang="en-US" dirty="0" err="1" smtClean="0">
                <a:solidFill>
                  <a:srgbClr val="0070C0"/>
                </a:solidFill>
              </a:rPr>
              <a:t>필드티칭</a:t>
            </a:r>
            <a:r>
              <a:rPr lang="en-US" altLang="ko-KR" dirty="0" smtClean="0">
                <a:solidFill>
                  <a:srgbClr val="0070C0"/>
                </a:solidFill>
              </a:rPr>
              <a:t>] 234(11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 smtClean="0">
                <a:solidFill>
                  <a:srgbClr val="0070C0"/>
                </a:solidFill>
              </a:rPr>
              <a:t>), 678(12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/>
          </a:p>
          <a:p>
            <a:r>
              <a:rPr lang="en-US" altLang="ko-KR" dirty="0" smtClean="0">
                <a:solidFill>
                  <a:srgbClr val="0070C0"/>
                </a:solidFill>
              </a:rPr>
              <a:t>10/2 234(13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>
                <a:solidFill>
                  <a:srgbClr val="0070C0"/>
                </a:solidFill>
              </a:rPr>
              <a:t>), </a:t>
            </a:r>
            <a:r>
              <a:rPr lang="en-US" altLang="ko-KR" dirty="0" smtClean="0">
                <a:solidFill>
                  <a:srgbClr val="0070C0"/>
                </a:solidFill>
              </a:rPr>
              <a:t>678(14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 smtClean="0">
                <a:solidFill>
                  <a:srgbClr val="0070C0"/>
                </a:solidFill>
              </a:rPr>
              <a:t>)[</a:t>
            </a:r>
            <a:r>
              <a:rPr lang="ko-KR" altLang="en-US" dirty="0" smtClean="0">
                <a:solidFill>
                  <a:srgbClr val="0070C0"/>
                </a:solidFill>
              </a:rPr>
              <a:t>김동환 팀장</a:t>
            </a:r>
            <a:r>
              <a:rPr lang="en-US" altLang="ko-KR" dirty="0" smtClean="0">
                <a:solidFill>
                  <a:srgbClr val="0070C0"/>
                </a:solidFill>
              </a:rPr>
              <a:t>], </a:t>
            </a:r>
            <a:r>
              <a:rPr lang="en-US" altLang="ko-KR" dirty="0" smtClean="0"/>
              <a:t>10/16 234 </a:t>
            </a:r>
            <a:r>
              <a:rPr lang="en-US" altLang="ko-KR" dirty="0"/>
              <a:t>(</a:t>
            </a:r>
            <a:r>
              <a:rPr lang="en-US" altLang="ko-KR" dirty="0" smtClean="0"/>
              <a:t>15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)&lt;</a:t>
            </a:r>
            <a:r>
              <a:rPr lang="ko-KR" altLang="en-US" dirty="0" smtClean="0"/>
              <a:t>기말</a:t>
            </a:r>
            <a:r>
              <a:rPr lang="en-US" altLang="ko-KR" dirty="0" smtClean="0"/>
              <a:t>&gt;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83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산업체 전문가 기반 학습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교육 내용에 대해 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회사에서 진행중인 업무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산업 등에</a:t>
            </a:r>
            <a:r>
              <a:rPr lang="en-US" altLang="ko-KR" dirty="0"/>
              <a:t> </a:t>
            </a:r>
            <a:r>
              <a:rPr lang="ko-KR" altLang="en-US" dirty="0" smtClean="0"/>
              <a:t>대한 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이해된 내용을 기반으로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소프트웨어 운영 및 테스트 실무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프로세스에 대해 이해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소프트웨어 인증 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소프트웨어 품질 관리 활동에 대한 이해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소프트웨어 개발 실무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Problem Based Learning</a:t>
            </a:r>
          </a:p>
          <a:p>
            <a:pPr lvl="1"/>
            <a:r>
              <a:rPr lang="ko-KR" altLang="en-US" dirty="0" smtClean="0"/>
              <a:t>문제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중심 학습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진행중인 작품활동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마무리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작품 기반 가이드 문서 제출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참여형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티칭</a:t>
            </a:r>
            <a:r>
              <a:rPr lang="ko-KR" altLang="en-US" dirty="0" smtClean="0"/>
              <a:t> 가이드북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본 프로젝트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작품활동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활용할 수 있는 문서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 가이드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설치 가이드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운영 가이드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트러블 슈팅 가이드 등 필요한 문서를 선택하여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작성 문서를 서로 평가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일까지 제출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02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소프트웨어 </a:t>
            </a:r>
            <a:r>
              <a:rPr lang="ko-KR" altLang="en-US" b="1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 하기 쉬운가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6" y="1314528"/>
            <a:ext cx="6277708" cy="54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5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</a:t>
            </a:r>
            <a:r>
              <a:rPr lang="ko-KR" altLang="en-US" dirty="0" smtClean="0"/>
              <a:t>테스트의 어려움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순수한 기술적인 어려움도 있지만</a:t>
            </a:r>
            <a:r>
              <a:rPr lang="en-US" altLang="ko-KR" dirty="0"/>
              <a:t>, </a:t>
            </a:r>
            <a:r>
              <a:rPr lang="ko-KR" altLang="en-US" dirty="0" err="1"/>
              <a:t>여러가지</a:t>
            </a:r>
            <a:r>
              <a:rPr lang="ko-KR" altLang="en-US" dirty="0"/>
              <a:t> 외적인 이유들이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 복잡도</a:t>
            </a:r>
            <a:endParaRPr lang="en-US" altLang="ko-KR" dirty="0"/>
          </a:p>
          <a:p>
            <a:pPr lvl="1"/>
            <a:r>
              <a:rPr lang="ko-KR" altLang="en-US" dirty="0"/>
              <a:t>소프트웨어는 다른 공학 제품과 비교했을 때</a:t>
            </a:r>
            <a:r>
              <a:rPr lang="en-US" altLang="ko-KR" dirty="0"/>
              <a:t>, </a:t>
            </a:r>
            <a:r>
              <a:rPr lang="ko-KR" altLang="en-US" dirty="0"/>
              <a:t>상당히 복잡도가 높음</a:t>
            </a:r>
            <a:endParaRPr lang="en-US" altLang="ko-KR" dirty="0"/>
          </a:p>
          <a:p>
            <a:pPr lvl="1"/>
            <a:r>
              <a:rPr lang="ko-KR" altLang="en-US" dirty="0"/>
              <a:t>문제의 복잡도가 높기 때문에 사람들은 소프트웨어를 개발하고 컴퓨터를 사용하여 도움을 얻으려 함</a:t>
            </a:r>
            <a:endParaRPr lang="en-US" altLang="ko-KR" dirty="0"/>
          </a:p>
          <a:p>
            <a:pPr lvl="1"/>
            <a:r>
              <a:rPr lang="ko-KR" altLang="en-US" dirty="0"/>
              <a:t>복잡도가 높으면 개발 하는데 노력이 많이 소요될 뿐 아니라 실수를 범하기도 쉬움</a:t>
            </a:r>
            <a:endParaRPr lang="en-US" altLang="ko-KR" dirty="0"/>
          </a:p>
          <a:p>
            <a:pPr lvl="1"/>
            <a:r>
              <a:rPr lang="ko-KR" altLang="en-US" dirty="0"/>
              <a:t>더욱 문제가 되는 것은 소프트웨어의 많은 기능을 포함하는 것 </a:t>
            </a:r>
            <a:r>
              <a:rPr lang="ko-KR" altLang="en-US" dirty="0" err="1"/>
              <a:t>뿐아니라</a:t>
            </a:r>
            <a:r>
              <a:rPr lang="ko-KR" altLang="en-US" dirty="0"/>
              <a:t> 그 기능들을 다양하게 조합하여 사용할 수 있도록 구성되기 때문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45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테스트의 어려움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불완전한 명세</a:t>
            </a:r>
            <a:endParaRPr lang="en-US" altLang="ko-KR" dirty="0"/>
          </a:p>
          <a:p>
            <a:pPr lvl="1"/>
            <a:r>
              <a:rPr lang="ko-KR" altLang="en-US" dirty="0"/>
              <a:t>고객의 시스템에 대한 요구사항은 명세서로 정리되어 구현할 때 참고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테스트의 </a:t>
            </a:r>
            <a:r>
              <a:rPr lang="en-US" altLang="ko-KR" dirty="0"/>
              <a:t>1</a:t>
            </a:r>
            <a:r>
              <a:rPr lang="ko-KR" altLang="en-US" dirty="0"/>
              <a:t>차적인 목표는 구현된 내용이 명세서와 일치하는 지를 점검하는 일</a:t>
            </a:r>
            <a:endParaRPr lang="en-US" altLang="ko-KR" dirty="0"/>
          </a:p>
          <a:p>
            <a:pPr lvl="1"/>
            <a:r>
              <a:rPr lang="ko-KR" altLang="en-US" dirty="0"/>
              <a:t>그러나 이것은 요구사항이 명세서에 완벽히 반영되었다는 가정하에 가능한 일</a:t>
            </a:r>
            <a:endParaRPr lang="en-US" altLang="ko-KR" dirty="0"/>
          </a:p>
          <a:p>
            <a:pPr lvl="1"/>
            <a:r>
              <a:rPr lang="ko-KR" altLang="en-US" dirty="0"/>
              <a:t>명세서가 불완전 하면 결국 명세서를 보완하거나 구현이 완료된 소프트웨어가 고객의 요구사항을 반영하고 있는지를 면밀히 검토해야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완전한 명세서를 얻는 일은 요구 공학의 일이고 테스트에서는 일차적으로 명세서를 기반으로 해서 도출한 테스트 케이스를 가지고 시스템을 시험하고 아울러 고객의 요구 사항이 충분히 반영되었는지도 확인해야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캡스톤</a:t>
            </a:r>
            <a:r>
              <a:rPr lang="ko-KR" altLang="en-US" dirty="0"/>
              <a:t> 디자인의 테스트 케이스를 작성해보자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56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테스트의 어려움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테스트를 위한 작동 환경 구축의 어려움</a:t>
            </a:r>
            <a:endParaRPr lang="en-US" altLang="ko-KR" dirty="0"/>
          </a:p>
          <a:p>
            <a:pPr lvl="1"/>
            <a:r>
              <a:rPr lang="ko-KR" altLang="en-US" dirty="0"/>
              <a:t>개발에 사용되는 시스템 환경은 완성된 소프트웨어가 실제로 탑재되어 운영될 시스템 환경과 다른 경우가 많음</a:t>
            </a:r>
            <a:endParaRPr lang="en-US" altLang="ko-KR" dirty="0"/>
          </a:p>
          <a:p>
            <a:pPr lvl="1"/>
            <a:r>
              <a:rPr lang="ko-KR" altLang="en-US" dirty="0"/>
              <a:t>일단 개발에 사용된 시스템 환경에서 시스템을 시험한 후 시스템을 실제 환경에 설치하고 그 후에도 문제가 없이 작동하는지를 설치 테스트를 수행</a:t>
            </a:r>
            <a:endParaRPr lang="en-US" altLang="ko-KR" dirty="0"/>
          </a:p>
          <a:p>
            <a:pPr lvl="1"/>
            <a:r>
              <a:rPr lang="ko-KR" altLang="en-US" dirty="0"/>
              <a:t>개발의 편의상 다른 시스템을 사용하기도 하지만 실제로 낮은 성능의 컴퓨터를 사용하거나 실제보다 주변 장치와 같이 운영될 다른 소프트웨어들을 단순화시킨 상태에서 개발하고 또 시험하는 것이 일반적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시스템 테스트 단계에서는 적어도 한번은 완전한 시스템의 구성을 갖춘 상태에서 시스템 테스트를 할 필요가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테스트 목적에서 완전한 구성을 갖추는 데는 많이 비용이 소요될 수 있음</a:t>
            </a:r>
            <a:endParaRPr lang="en-US" altLang="ko-KR" dirty="0"/>
          </a:p>
          <a:p>
            <a:pPr lvl="1"/>
            <a:r>
              <a:rPr lang="ko-KR" altLang="en-US" dirty="0"/>
              <a:t>금용 시스템</a:t>
            </a:r>
            <a:r>
              <a:rPr lang="en-US" altLang="ko-KR" dirty="0"/>
              <a:t>, </a:t>
            </a:r>
            <a:r>
              <a:rPr lang="ko-KR" altLang="en-US" dirty="0"/>
              <a:t>제조 시스템</a:t>
            </a:r>
            <a:endParaRPr lang="en-US" altLang="ko-KR" dirty="0"/>
          </a:p>
          <a:p>
            <a:pPr lvl="1"/>
            <a:r>
              <a:rPr lang="ko-KR" altLang="en-US" dirty="0"/>
              <a:t>수천에서 수만의 터미널 동시 연결</a:t>
            </a:r>
            <a:r>
              <a:rPr lang="en-US" altLang="ko-KR" dirty="0"/>
              <a:t>, </a:t>
            </a:r>
            <a:r>
              <a:rPr lang="ko-KR" altLang="en-US" dirty="0" err="1"/>
              <a:t>수억건의</a:t>
            </a:r>
            <a:r>
              <a:rPr lang="ko-KR" altLang="en-US" dirty="0"/>
              <a:t> 데이터 일괄 처리 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00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테스트의 어려움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고유의 특성에 따른 문제</a:t>
            </a:r>
            <a:endParaRPr lang="en-US" altLang="ko-KR" dirty="0"/>
          </a:p>
          <a:p>
            <a:pPr lvl="1"/>
            <a:r>
              <a:rPr lang="ko-KR" altLang="en-US" dirty="0"/>
              <a:t>개발이 완료된 시스템이 실제 운영에 </a:t>
            </a:r>
            <a:r>
              <a:rPr lang="ko-KR" altLang="en-US" dirty="0" err="1"/>
              <a:t>적합하는</a:t>
            </a:r>
            <a:r>
              <a:rPr lang="ko-KR" altLang="en-US" dirty="0"/>
              <a:t> 방법 중 하나는 시나리오를 만들고</a:t>
            </a:r>
            <a:r>
              <a:rPr lang="en-US" altLang="ko-KR" dirty="0"/>
              <a:t>, </a:t>
            </a:r>
            <a:r>
              <a:rPr lang="ko-KR" altLang="en-US" dirty="0"/>
              <a:t>그에 따라 실행 해 보는 것</a:t>
            </a:r>
            <a:endParaRPr lang="en-US" altLang="ko-KR" dirty="0"/>
          </a:p>
          <a:p>
            <a:pPr lvl="1"/>
            <a:r>
              <a:rPr lang="ko-KR" altLang="en-US" dirty="0"/>
              <a:t>소프트웨어 테스트의 경우</a:t>
            </a:r>
            <a:r>
              <a:rPr lang="en-US" altLang="ko-KR" dirty="0"/>
              <a:t>, </a:t>
            </a:r>
            <a:r>
              <a:rPr lang="ko-KR" altLang="en-US" dirty="0"/>
              <a:t>소프트웨어의 특이한 성질로 인해 어려움이 발생</a:t>
            </a:r>
            <a:endParaRPr lang="en-US" altLang="ko-KR" dirty="0"/>
          </a:p>
          <a:p>
            <a:pPr lvl="2"/>
            <a:r>
              <a:rPr lang="ko-KR" altLang="en-US" dirty="0"/>
              <a:t>하찮고</a:t>
            </a:r>
            <a:r>
              <a:rPr lang="en-US" altLang="ko-KR" dirty="0"/>
              <a:t>, </a:t>
            </a:r>
            <a:r>
              <a:rPr lang="ko-KR" altLang="en-US" dirty="0"/>
              <a:t>사무적인 실수도 중대한 결과를 초래할 수 있음</a:t>
            </a:r>
            <a:endParaRPr lang="en-US" altLang="ko-KR" dirty="0"/>
          </a:p>
          <a:p>
            <a:pPr lvl="2"/>
            <a:r>
              <a:rPr lang="ko-KR" altLang="en-US" dirty="0"/>
              <a:t>아주 드문 경우에 나타날 수 있는 에러도 소프트웨어에서는 무시할 수 없다는 사실</a:t>
            </a:r>
            <a:endParaRPr lang="en-US" altLang="ko-KR" dirty="0"/>
          </a:p>
          <a:p>
            <a:pPr lvl="1"/>
            <a:r>
              <a:rPr lang="ko-KR" altLang="en-US" dirty="0"/>
              <a:t>큰 실수는 테스트는 통해 거의 모든 경우 걸러낼 수 있지만</a:t>
            </a:r>
            <a:r>
              <a:rPr lang="en-US" altLang="ko-KR" dirty="0"/>
              <a:t>, </a:t>
            </a:r>
            <a:r>
              <a:rPr lang="ko-KR" altLang="en-US" dirty="0"/>
              <a:t>사소한 내용은 걸러지지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사례</a:t>
            </a:r>
            <a:r>
              <a:rPr lang="en-US" altLang="ko-KR" dirty="0"/>
              <a:t>: H</a:t>
            </a:r>
            <a:r>
              <a:rPr lang="ko-KR" altLang="en-US" dirty="0"/>
              <a:t>사</a:t>
            </a:r>
            <a:endParaRPr lang="en-US" altLang="ko-KR" dirty="0"/>
          </a:p>
          <a:p>
            <a:pPr lvl="1"/>
            <a:r>
              <a:rPr lang="en-US" altLang="ko-KR" dirty="0"/>
              <a:t>delete all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87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테스트의 어려움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마인드의 부재</a:t>
            </a:r>
            <a:endParaRPr lang="en-US" altLang="ko-KR" dirty="0"/>
          </a:p>
          <a:p>
            <a:pPr lvl="1"/>
            <a:r>
              <a:rPr lang="ko-KR" altLang="en-US" dirty="0"/>
              <a:t>일반적으로 개발이 테스트보다 먼저 수행되기 때문에 개발에 관심이 높고 테스트에는 관심이 적음</a:t>
            </a:r>
            <a:endParaRPr lang="en-US" altLang="ko-KR" dirty="0"/>
          </a:p>
          <a:p>
            <a:pPr lvl="1"/>
            <a:r>
              <a:rPr lang="ko-KR" altLang="en-US" dirty="0"/>
              <a:t>또한 납기일에 맞춰</a:t>
            </a:r>
            <a:r>
              <a:rPr lang="en-US" altLang="ko-KR" dirty="0"/>
              <a:t>, </a:t>
            </a:r>
            <a:r>
              <a:rPr lang="ko-KR" altLang="en-US" dirty="0" err="1"/>
              <a:t>인도일에</a:t>
            </a:r>
            <a:r>
              <a:rPr lang="ko-KR" altLang="en-US" dirty="0"/>
              <a:t> 임박한 시점이기 때문에 대게는 시간에 쫓기며 작업하게 되고</a:t>
            </a:r>
            <a:r>
              <a:rPr lang="en-US" altLang="ko-KR" dirty="0"/>
              <a:t>, </a:t>
            </a:r>
            <a:r>
              <a:rPr lang="ko-KR" altLang="en-US" dirty="0"/>
              <a:t>형편상 도중에 중단되어 계획된 테스트 작업을 다 못하기도 함</a:t>
            </a:r>
            <a:endParaRPr lang="en-US" altLang="ko-KR" dirty="0"/>
          </a:p>
          <a:p>
            <a:pPr lvl="1"/>
            <a:r>
              <a:rPr lang="ko-KR" altLang="en-US" dirty="0"/>
              <a:t>많은 경우</a:t>
            </a:r>
            <a:r>
              <a:rPr lang="en-US" altLang="ko-KR" dirty="0"/>
              <a:t>, </a:t>
            </a:r>
            <a:r>
              <a:rPr lang="ko-KR" altLang="en-US" dirty="0"/>
              <a:t>테스트에 충분한 시간이 주지 않음</a:t>
            </a:r>
            <a:endParaRPr lang="en-US" altLang="ko-KR" dirty="0"/>
          </a:p>
          <a:p>
            <a:pPr lvl="1"/>
            <a:r>
              <a:rPr lang="ko-KR" altLang="en-US" dirty="0"/>
              <a:t>테스트는 고도의 집중을 요하는 작업이고</a:t>
            </a:r>
            <a:r>
              <a:rPr lang="en-US" altLang="ko-KR" dirty="0"/>
              <a:t>, </a:t>
            </a:r>
            <a:r>
              <a:rPr lang="ko-KR" altLang="en-US" dirty="0"/>
              <a:t>풍부한 경험과 충실한 훈련을 요하는 작업임에도 불구하고 능력이 떨어지거나 경험이 부족한 인력을 배치하는 일도 다반사</a:t>
            </a:r>
            <a:endParaRPr lang="en-US" altLang="ko-KR" dirty="0"/>
          </a:p>
          <a:p>
            <a:pPr lvl="1"/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개발자가 테스터를 존중하지 않고 테스트 작업에 비 협조적인 경우도 많음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어떤 경우엔</a:t>
            </a:r>
            <a:r>
              <a:rPr lang="en-US" altLang="ko-KR" dirty="0"/>
              <a:t>, </a:t>
            </a:r>
            <a:r>
              <a:rPr lang="ko-KR" altLang="en-US" dirty="0"/>
              <a:t>다른 부서에서 일하기를 원하는 테스터도 있음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20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13462</TotalTime>
  <Words>745</Words>
  <Application>Microsoft Office PowerPoint</Application>
  <PresentationFormat>화면 슬라이드 쇼(4:3)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소프트웨어  운영 및 테스트 실무</vt:lpstr>
      <vt:lpstr>수업 개요</vt:lpstr>
      <vt:lpstr>수업 내용</vt:lpstr>
      <vt:lpstr>소프트웨어 테스트</vt:lpstr>
      <vt:lpstr>소프트웨어 테스트의 어려움</vt:lpstr>
      <vt:lpstr>소프트웨어 테스트의 어려움</vt:lpstr>
      <vt:lpstr>소프트웨어 테스트의 어려움</vt:lpstr>
      <vt:lpstr>소프트웨어 테스트의 어려움</vt:lpstr>
      <vt:lpstr>소프트웨어 테스트의 어려움</vt:lpstr>
      <vt:lpstr>소프트웨어 테스트</vt:lpstr>
      <vt:lpstr>테스트케이스 작업</vt:lpstr>
      <vt:lpstr>테스트케이스 작업</vt:lpstr>
      <vt:lpstr>테스트케이스 작업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mjpark</cp:lastModifiedBy>
  <cp:revision>1163</cp:revision>
  <dcterms:created xsi:type="dcterms:W3CDTF">2017-03-09T06:52:53Z</dcterms:created>
  <dcterms:modified xsi:type="dcterms:W3CDTF">2019-09-01T11:49:15Z</dcterms:modified>
</cp:coreProperties>
</file>