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7"/>
  </p:notesMasterIdLst>
  <p:sldIdLst>
    <p:sldId id="434" r:id="rId2"/>
    <p:sldId id="808" r:id="rId3"/>
    <p:sldId id="732" r:id="rId4"/>
    <p:sldId id="784" r:id="rId5"/>
    <p:sldId id="809" r:id="rId6"/>
    <p:sldId id="812" r:id="rId7"/>
    <p:sldId id="810" r:id="rId8"/>
    <p:sldId id="811" r:id="rId9"/>
    <p:sldId id="813" r:id="rId10"/>
    <p:sldId id="814" r:id="rId11"/>
    <p:sldId id="815" r:id="rId12"/>
    <p:sldId id="816" r:id="rId13"/>
    <p:sldId id="817" r:id="rId14"/>
    <p:sldId id="818" r:id="rId15"/>
    <p:sldId id="81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1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운영 및 테스트 실무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품질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(</a:t>
            </a:r>
            <a:r>
              <a:rPr lang="ko-KR" altLang="en-US" dirty="0"/>
              <a:t>개발</a:t>
            </a:r>
            <a:r>
              <a:rPr lang="en-US" altLang="ko-KR" dirty="0"/>
              <a:t>)</a:t>
            </a:r>
            <a:r>
              <a:rPr lang="ko-KR" altLang="en-US" dirty="0"/>
              <a:t> 프로세스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: CMM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Level </a:t>
            </a:r>
            <a:r>
              <a:rPr lang="en-US" altLang="ko-KR" dirty="0"/>
              <a:t>1 : </a:t>
            </a:r>
            <a:r>
              <a:rPr lang="ko-KR" altLang="en-US" dirty="0"/>
              <a:t>초기</a:t>
            </a:r>
            <a:r>
              <a:rPr lang="en-US" altLang="ko-KR" dirty="0"/>
              <a:t>(Initial) 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단계는 초기 단계로 가장 낮은 성숙도 수준을 의미하며 프로세스가 거의 정의되어 있지 않아 프로젝트의 성공은 개인의 노력에 따라 달라지게 됩니다</a:t>
            </a:r>
            <a:r>
              <a:rPr lang="en-US" altLang="ko-KR" dirty="0"/>
              <a:t>. </a:t>
            </a:r>
            <a:r>
              <a:rPr lang="ko-KR" altLang="en-US" dirty="0"/>
              <a:t>많은 조직들이 이 단계에 해당한다고 볼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2 : </a:t>
            </a:r>
            <a:r>
              <a:rPr lang="ko-KR" altLang="en-US" dirty="0"/>
              <a:t>반복</a:t>
            </a:r>
            <a:r>
              <a:rPr lang="en-US" altLang="ko-KR" dirty="0"/>
              <a:t>(Repeatable) 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단계는 프로젝트 레벨에서 프로세스가 재사용되고 있음을 의미합니다</a:t>
            </a:r>
            <a:r>
              <a:rPr lang="en-US" altLang="ko-KR" dirty="0"/>
              <a:t>. </a:t>
            </a:r>
            <a:r>
              <a:rPr lang="ko-KR" altLang="en-US" dirty="0"/>
              <a:t>성공적인 프로젝트에 활용됐던 유사한 프로세스를 다시 사용하는 것입니다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3 : </a:t>
            </a:r>
            <a:r>
              <a:rPr lang="ko-KR" altLang="en-US" dirty="0"/>
              <a:t>정의</a:t>
            </a:r>
            <a:r>
              <a:rPr lang="en-US" altLang="ko-KR" dirty="0"/>
              <a:t>(Defined) 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단계는 </a:t>
            </a:r>
            <a:r>
              <a:rPr lang="en-US" altLang="ko-KR" dirty="0"/>
              <a:t>2</a:t>
            </a:r>
            <a:r>
              <a:rPr lang="ko-KR" altLang="en-US" dirty="0"/>
              <a:t>단계에서 한발 더 나아가 조직 레벨의 표준 프로세스가 존재함을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조직에서 수행되는 모든 프로젝트는 소프트웨어를 개발</a:t>
            </a:r>
            <a:r>
              <a:rPr lang="en-US" altLang="ko-KR" dirty="0"/>
              <a:t>, </a:t>
            </a:r>
            <a:r>
              <a:rPr lang="ko-KR" altLang="en-US" dirty="0"/>
              <a:t>관리하기 위해 조직의 표준 소프트웨어 프로세스를 사용하게 됩니다</a:t>
            </a:r>
            <a:r>
              <a:rPr lang="en-US" altLang="ko-KR" dirty="0"/>
              <a:t>. </a:t>
            </a:r>
            <a:r>
              <a:rPr lang="ko-KR" altLang="en-US" dirty="0"/>
              <a:t>이때 조직의 표준 프로세스는 각 프로젝트의 특성에 맞게 수정되어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4 : </a:t>
            </a:r>
            <a:r>
              <a:rPr lang="ko-KR" altLang="en-US" dirty="0"/>
              <a:t>관리</a:t>
            </a:r>
            <a:r>
              <a:rPr lang="en-US" altLang="ko-KR" dirty="0"/>
              <a:t>(Managed) </a:t>
            </a:r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단계에서는 소프트웨어 프로세스와 품질에 대한 상세한 측정이 이뤄집니다</a:t>
            </a:r>
            <a:r>
              <a:rPr lang="en-US" altLang="ko-KR" dirty="0"/>
              <a:t>. </a:t>
            </a:r>
            <a:r>
              <a:rPr lang="ko-KR" altLang="en-US" dirty="0"/>
              <a:t>모든 프로젝트에 대한 중요한 소프트웨어 프로세스 활동의 생산성과 품질이 정량적으로 측정되고 프로세스 관리 측면의 강화가 이뤄지는 단계입니다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5 : </a:t>
            </a:r>
            <a:r>
              <a:rPr lang="ko-KR" altLang="en-US" dirty="0"/>
              <a:t>최적</a:t>
            </a:r>
            <a:r>
              <a:rPr lang="en-US" altLang="ko-KR" dirty="0"/>
              <a:t>(Optimizing) </a:t>
            </a:r>
          </a:p>
          <a:p>
            <a:pPr lvl="2"/>
            <a:r>
              <a:rPr lang="ko-KR" altLang="en-US" dirty="0"/>
              <a:t>가장 상위의 단계인 </a:t>
            </a:r>
            <a:r>
              <a:rPr lang="en-US" altLang="ko-KR" dirty="0"/>
              <a:t>5</a:t>
            </a:r>
            <a:r>
              <a:rPr lang="ko-KR" altLang="en-US" dirty="0"/>
              <a:t>단계에서는 지속적인 프로세스 개선이 이뤄지게 됩니다</a:t>
            </a:r>
            <a:r>
              <a:rPr lang="en-US" altLang="ko-KR" dirty="0"/>
              <a:t>. </a:t>
            </a:r>
            <a:r>
              <a:rPr lang="ko-KR" altLang="en-US" dirty="0"/>
              <a:t>신기술을 결합해 프로세스의 최적화가 이루어지고 전 조직에 최적화된 프로세스가 다시 적용되는 최상위 단계입니다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0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“소프트웨어의 결함이 존재함을 보이는 과정”</a:t>
            </a:r>
            <a:endParaRPr lang="en-US" altLang="ko-KR" dirty="0"/>
          </a:p>
          <a:p>
            <a:pPr fontAlgn="base"/>
            <a:r>
              <a:rPr lang="ko-KR" altLang="en-US" dirty="0" smtClean="0"/>
              <a:t>소프트웨어가 </a:t>
            </a:r>
            <a:r>
              <a:rPr lang="ko-KR" altLang="en-US" dirty="0"/>
              <a:t>문제가 </a:t>
            </a:r>
            <a:r>
              <a:rPr lang="ko-KR" altLang="en-US" dirty="0" err="1"/>
              <a:t>없다를</a:t>
            </a:r>
            <a:r>
              <a:rPr lang="ko-KR" altLang="en-US" dirty="0"/>
              <a:t> 보이는 것이 아니라 </a:t>
            </a:r>
            <a:r>
              <a:rPr lang="ko-KR" altLang="en-US" b="1" dirty="0"/>
              <a:t>문제가 </a:t>
            </a:r>
            <a:r>
              <a:rPr lang="ko-KR" altLang="en-US" b="1" dirty="0" smtClean="0"/>
              <a:t>있다는 것을 </a:t>
            </a:r>
            <a:r>
              <a:rPr lang="ko-KR" altLang="en-US" b="1" dirty="0"/>
              <a:t>밝히는</a:t>
            </a:r>
            <a:r>
              <a:rPr lang="ko-KR" altLang="en-US" dirty="0"/>
              <a:t> 과정이다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SWLC(</a:t>
            </a:r>
            <a:r>
              <a:rPr lang="ko-KR" altLang="en-US" dirty="0"/>
              <a:t>소프트웨어 생명주기</a:t>
            </a:r>
            <a:r>
              <a:rPr lang="en-US" altLang="ko-KR" dirty="0"/>
              <a:t>)</a:t>
            </a:r>
            <a:r>
              <a:rPr lang="ko-KR" altLang="en-US" dirty="0"/>
              <a:t>의 프로세스 </a:t>
            </a:r>
            <a:r>
              <a:rPr lang="en-US" altLang="ko-KR" dirty="0"/>
              <a:t>[</a:t>
            </a:r>
            <a:r>
              <a:rPr lang="ko-KR" altLang="en-US" dirty="0"/>
              <a:t>요구사항 분석 </a:t>
            </a:r>
            <a:r>
              <a:rPr lang="en-US" altLang="ko-KR" dirty="0"/>
              <a:t>-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구현 </a:t>
            </a:r>
            <a:r>
              <a:rPr lang="en-US" altLang="ko-KR" dirty="0"/>
              <a:t>- </a:t>
            </a:r>
            <a:r>
              <a:rPr lang="ko-KR" altLang="en-US" dirty="0"/>
              <a:t>테스트 </a:t>
            </a:r>
            <a:r>
              <a:rPr lang="en-US" altLang="ko-KR" dirty="0"/>
              <a:t>- </a:t>
            </a:r>
            <a:r>
              <a:rPr lang="ko-KR" altLang="en-US" dirty="0"/>
              <a:t>유지보수</a:t>
            </a:r>
            <a:r>
              <a:rPr lang="en-US" altLang="ko-KR" dirty="0"/>
              <a:t>] </a:t>
            </a:r>
            <a:r>
              <a:rPr lang="ko-KR" altLang="en-US" dirty="0"/>
              <a:t>에서 거의 마지막 단계이다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소프트웨어 테스터들은 “이 소프트웨어가 완벽하군요</a:t>
            </a:r>
            <a:r>
              <a:rPr lang="en-US" altLang="ko-KR" dirty="0"/>
              <a:t>!” </a:t>
            </a:r>
            <a:r>
              <a:rPr lang="ko-KR" altLang="en-US" dirty="0"/>
              <a:t>라고 하는 것이 아니라</a:t>
            </a:r>
            <a:r>
              <a:rPr lang="en-US" altLang="ko-KR" dirty="0"/>
              <a:t>,</a:t>
            </a:r>
            <a:endParaRPr lang="ko-KR" altLang="en-US" dirty="0"/>
          </a:p>
          <a:p>
            <a:pPr fontAlgn="base"/>
            <a:r>
              <a:rPr lang="ko-KR" altLang="en-US" dirty="0"/>
              <a:t>“이 소프트웨어는 결함이 없군요</a:t>
            </a:r>
            <a:r>
              <a:rPr lang="en-US" altLang="ko-KR" dirty="0"/>
              <a:t>!” </a:t>
            </a:r>
            <a:r>
              <a:rPr lang="ko-KR" altLang="en-US" dirty="0"/>
              <a:t>라고 말해야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테스트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여부</a:t>
            </a:r>
            <a:r>
              <a:rPr lang="en-US" altLang="ko-KR" dirty="0"/>
              <a:t> </a:t>
            </a:r>
            <a:r>
              <a:rPr lang="ko-KR" altLang="en-US" dirty="0" smtClean="0"/>
              <a:t>등에 대한 분류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 리뷰란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14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코드 리뷰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</a:t>
            </a:r>
            <a:r>
              <a:rPr lang="ko-KR" altLang="en-US" dirty="0"/>
              <a:t>코드를 </a:t>
            </a:r>
            <a:r>
              <a:rPr lang="ko-KR" altLang="en-US" dirty="0" err="1"/>
              <a:t>워크스루나</a:t>
            </a:r>
            <a:r>
              <a:rPr lang="ko-KR" altLang="en-US" dirty="0"/>
              <a:t> </a:t>
            </a:r>
            <a:r>
              <a:rPr lang="ko-KR" altLang="en-US" dirty="0" err="1"/>
              <a:t>인스팩션</a:t>
            </a:r>
            <a:r>
              <a:rPr lang="ko-KR" altLang="en-US" dirty="0"/>
              <a:t> 같은 형태로 점검하는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최근 소프트웨어는 점점 복잡해지고 빠르게 </a:t>
            </a:r>
            <a:r>
              <a:rPr lang="ko-KR" altLang="en-US" dirty="0" err="1"/>
              <a:t>릴리즈</a:t>
            </a:r>
            <a:r>
              <a:rPr lang="ko-KR" altLang="en-US" dirty="0"/>
              <a:t> 되고 지속적으로 통합되며 배포됨</a:t>
            </a:r>
            <a:r>
              <a:rPr lang="en-US" altLang="ko-KR" dirty="0"/>
              <a:t>. </a:t>
            </a:r>
            <a:r>
              <a:rPr lang="ko-KR" altLang="en-US" dirty="0"/>
              <a:t>하지만 여러 개발자들이 개발한 컴포넌트를 통합하여 배포하는 것은 많은 시간이 요구됨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이러한 이슈를 기반으로 </a:t>
            </a:r>
            <a:r>
              <a:rPr lang="en-US" altLang="ko-KR" dirty="0"/>
              <a:t>CI(ex&gt; </a:t>
            </a:r>
            <a:r>
              <a:rPr lang="ko-KR" altLang="en-US" dirty="0" err="1"/>
              <a:t>젠킨스</a:t>
            </a:r>
            <a:r>
              <a:rPr lang="en-US" altLang="ko-KR" dirty="0"/>
              <a:t>)</a:t>
            </a:r>
            <a:r>
              <a:rPr lang="ko-KR" altLang="en-US" dirty="0"/>
              <a:t>가 유행하기 시작했으며</a:t>
            </a:r>
            <a:r>
              <a:rPr lang="en-US" altLang="ko-KR" dirty="0"/>
              <a:t>, </a:t>
            </a:r>
            <a:r>
              <a:rPr lang="ko-KR" altLang="en-US" dirty="0"/>
              <a:t>형상 관리 서버에 체크인을 하기 전에 소스 코드의 점검은 개발에 있어서 중요한 사항임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직관에 의존</a:t>
            </a:r>
            <a:r>
              <a:rPr lang="en-US" altLang="ko-KR" dirty="0"/>
              <a:t>, </a:t>
            </a:r>
            <a:r>
              <a:rPr lang="ko-KR" altLang="en-US" dirty="0"/>
              <a:t>리뷰어로 경험이 풍부한 개발자 필요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 리뷰 목적</a:t>
            </a:r>
          </a:p>
          <a:p>
            <a:pPr lvl="2"/>
            <a:r>
              <a:rPr lang="ko-KR" altLang="en-US" dirty="0"/>
              <a:t>지식</a:t>
            </a:r>
            <a:r>
              <a:rPr lang="en-US" altLang="ko-KR" dirty="0"/>
              <a:t>, </a:t>
            </a:r>
            <a:r>
              <a:rPr lang="ko-KR" altLang="en-US" dirty="0"/>
              <a:t>프로그램 </a:t>
            </a:r>
            <a:r>
              <a:rPr lang="ko-KR" altLang="en-US" dirty="0" err="1"/>
              <a:t>로직</a:t>
            </a:r>
            <a:r>
              <a:rPr lang="ko-KR" altLang="en-US" dirty="0"/>
              <a:t> 공유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공통의 코딩가이드라인을 구축</a:t>
            </a:r>
          </a:p>
          <a:p>
            <a:pPr lvl="2"/>
            <a:r>
              <a:rPr lang="ko-KR" altLang="en-US" dirty="0" err="1"/>
              <a:t>결함률을</a:t>
            </a:r>
            <a:r>
              <a:rPr lang="ko-KR" altLang="en-US" dirty="0"/>
              <a:t> 낮춤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결과적으로 코드 품질을 높여 줌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72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</a:t>
            </a:r>
            <a:r>
              <a:rPr lang="ko-KR" altLang="en-US" dirty="0" smtClean="0"/>
              <a:t>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/>
              <a:t>단위테스트는 단위 코드에서 문제 발생 소지가 있는 모든 부분을 테스트 하는 작업이다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보통 클래스의 </a:t>
            </a:r>
            <a:r>
              <a:rPr lang="en-US" altLang="ko-KR" dirty="0"/>
              <a:t>public method </a:t>
            </a:r>
            <a:r>
              <a:rPr lang="ko-KR" altLang="en-US" dirty="0"/>
              <a:t>를 테스트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좋은 단위 테스트란 모든 </a:t>
            </a:r>
            <a:r>
              <a:rPr lang="ko-KR" altLang="en-US" dirty="0" err="1"/>
              <a:t>메서드를</a:t>
            </a:r>
            <a:r>
              <a:rPr lang="ko-KR" altLang="en-US" dirty="0"/>
              <a:t> 테스트 하는 것이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상식 수준의 확인을 통해 단위 코드가 의도한 대로 동작하는지 여부를 판단하는 단계이다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b="1" dirty="0" err="1"/>
              <a:t>테스팅</a:t>
            </a:r>
            <a:r>
              <a:rPr lang="ko-KR" altLang="en-US" b="1" dirty="0"/>
              <a:t> </a:t>
            </a:r>
            <a:r>
              <a:rPr lang="en-US" altLang="ko-KR" b="1" dirty="0"/>
              <a:t>vs </a:t>
            </a:r>
            <a:r>
              <a:rPr lang="ko-KR" altLang="en-US" b="1" dirty="0" smtClean="0"/>
              <a:t>디버깅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ko-KR" altLang="en-US" dirty="0"/>
              <a:t>테스트는 소프트웨어에 존재하는 오류를 발견하는 행위</a:t>
            </a:r>
          </a:p>
          <a:p>
            <a:pPr lvl="1"/>
            <a:r>
              <a:rPr lang="ko-KR" altLang="en-US" dirty="0"/>
              <a:t>디버깅</a:t>
            </a:r>
            <a:r>
              <a:rPr lang="en-US" altLang="ko-KR" dirty="0"/>
              <a:t>: SW</a:t>
            </a:r>
            <a:r>
              <a:rPr lang="ko-KR" altLang="en-US" dirty="0"/>
              <a:t>에 존재하는 오류에 발생원인을 분석하는 행위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1" y="3936938"/>
            <a:ext cx="6831456" cy="2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9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 생명 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개발 생명주기</a:t>
            </a:r>
            <a:r>
              <a:rPr lang="en-US" altLang="ko-KR" b="1" dirty="0"/>
              <a:t>(SDLC)</a:t>
            </a:r>
            <a:endParaRPr lang="ko-KR" altLang="en-US" dirty="0"/>
          </a:p>
          <a:p>
            <a:r>
              <a:rPr lang="ko-KR" altLang="en-US" dirty="0"/>
              <a:t>소프트웨어를 개발해 나가는 단계나 과정을 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생명주기 모델 대표 </a:t>
            </a:r>
            <a:r>
              <a:rPr lang="en-US" altLang="ko-KR" dirty="0"/>
              <a:t>: V Model</a:t>
            </a:r>
          </a:p>
          <a:p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V </a:t>
            </a:r>
            <a:r>
              <a:rPr lang="ko-KR" altLang="en-US" dirty="0"/>
              <a:t>모델의 경우 코딩 단계 이전의 개발 단계와 테스트 단계가 서로 대응되어서 진행된다</a:t>
            </a:r>
            <a:r>
              <a:rPr lang="en-US" altLang="ko-KR" dirty="0"/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코딩 이후의 테스트 단계들을 테스트 레벨 이라고 부르며 각 </a:t>
            </a:r>
            <a:r>
              <a:rPr lang="ko-KR" altLang="en-US" dirty="0" err="1"/>
              <a:t>레벨별로</a:t>
            </a:r>
            <a:r>
              <a:rPr lang="ko-KR" altLang="en-US" dirty="0"/>
              <a:t> 수행하는 테스트 기법 또는 방법이 달라지게 된다</a:t>
            </a:r>
            <a:r>
              <a:rPr lang="en-US" altLang="ko-KR" dirty="0"/>
              <a:t>. 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0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</a:t>
            </a:r>
            <a:r>
              <a:rPr lang="en-US" altLang="ko-KR" dirty="0" smtClean="0"/>
              <a:t>: V</a:t>
            </a:r>
            <a:r>
              <a:rPr lang="ko-KR" altLang="en-US" smtClean="0"/>
              <a:t>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51781"/>
            <a:ext cx="76962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산학협력강의</a:t>
            </a:r>
            <a:endParaRPr lang="en-US" altLang="ko-KR" dirty="0"/>
          </a:p>
          <a:p>
            <a:pPr lvl="1"/>
            <a:r>
              <a:rPr lang="ko-KR" altLang="en-US" dirty="0" err="1" smtClean="0"/>
              <a:t>융복합학습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반학기제</a:t>
            </a:r>
            <a:r>
              <a:rPr lang="ko-KR" altLang="en-US" dirty="0" smtClean="0"/>
              <a:t>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수업은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휴일 등으로 인한 보강계획 </a:t>
            </a:r>
            <a:r>
              <a:rPr lang="ko-KR" altLang="en-US" b="1" dirty="0" smtClean="0"/>
              <a:t>협의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오전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err="1" smtClean="0"/>
              <a:t>보강시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각 수업 공지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학과 공지사항 및 </a:t>
            </a:r>
            <a:r>
              <a:rPr lang="ko-KR" altLang="en-US" dirty="0" err="1" smtClean="0"/>
              <a:t>단톡방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8/26 678(1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8/28 234(2</a:t>
            </a:r>
            <a:r>
              <a:rPr lang="ko-KR" altLang="en-US" dirty="0" smtClean="0"/>
              <a:t>회</a:t>
            </a:r>
            <a:r>
              <a:rPr lang="en-US" altLang="ko-KR" dirty="0"/>
              <a:t>), </a:t>
            </a:r>
            <a:r>
              <a:rPr lang="en-US" altLang="ko-KR" dirty="0" smtClean="0"/>
              <a:t>9/4 234(3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91011 (5</a:t>
            </a:r>
            <a:r>
              <a:rPr lang="ko-KR" altLang="en-US" dirty="0" smtClean="0"/>
              <a:t>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smtClean="0"/>
              <a:t>9/9 91011(6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9/11 234(7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678(8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err="1" smtClean="0">
                <a:solidFill>
                  <a:srgbClr val="0070C0"/>
                </a:solidFill>
              </a:rPr>
              <a:t>오삼일</a:t>
            </a:r>
            <a:r>
              <a:rPr lang="ko-KR" altLang="en-US" dirty="0" smtClean="0">
                <a:solidFill>
                  <a:srgbClr val="0070C0"/>
                </a:solidFill>
              </a:rPr>
              <a:t> 대표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9/18 234(9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9/25[</a:t>
            </a:r>
            <a:r>
              <a:rPr lang="ko-KR" altLang="en-US" dirty="0" err="1" smtClean="0">
                <a:solidFill>
                  <a:srgbClr val="0070C0"/>
                </a:solidFill>
              </a:rPr>
              <a:t>필드티칭</a:t>
            </a:r>
            <a:r>
              <a:rPr lang="en-US" altLang="ko-KR" dirty="0" smtClean="0">
                <a:solidFill>
                  <a:srgbClr val="0070C0"/>
                </a:solidFill>
              </a:rPr>
              <a:t>] 234(11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), 678(12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10/2 234(13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678(14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smtClean="0">
                <a:solidFill>
                  <a:srgbClr val="0070C0"/>
                </a:solidFill>
              </a:rPr>
              <a:t>김동환 팀장</a:t>
            </a:r>
            <a:r>
              <a:rPr lang="en-US" altLang="ko-KR" dirty="0" smtClean="0">
                <a:solidFill>
                  <a:srgbClr val="0070C0"/>
                </a:solidFill>
              </a:rPr>
              <a:t>], </a:t>
            </a:r>
            <a:r>
              <a:rPr lang="en-US" altLang="ko-KR" dirty="0" smtClean="0"/>
              <a:t>10/16 234 </a:t>
            </a:r>
            <a:r>
              <a:rPr lang="en-US" altLang="ko-KR" dirty="0"/>
              <a:t>(</a:t>
            </a:r>
            <a:r>
              <a:rPr lang="en-US" altLang="ko-KR" dirty="0" smtClean="0"/>
              <a:t>15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)&lt;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&gt;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산업체 전문가 기반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교육 내용에 대해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회사에서 진행중인 업무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산업 등에</a:t>
            </a:r>
            <a:r>
              <a:rPr lang="en-US" altLang="ko-KR" dirty="0"/>
              <a:t> </a:t>
            </a:r>
            <a:r>
              <a:rPr lang="ko-KR" altLang="en-US" dirty="0" smtClean="0"/>
              <a:t>대한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이해된 내용을 기반으로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 운영 및 테스트 실무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프로세스에 대해 이해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인증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소프트웨어 품질 관리 활동에 대한 이해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개발 실무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Problem Based Learning</a:t>
            </a:r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진행중인 작품활동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작품 기반 가이드 문서 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참여형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티칭</a:t>
            </a:r>
            <a:r>
              <a:rPr lang="ko-KR" altLang="en-US" dirty="0" smtClean="0"/>
              <a:t> 가이드북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작품활동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있는 문서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운영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트러블 슈팅 가이드 등 필요한 문서를 선택하여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작성 문서를 서로 평가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일까지 제출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0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임의의 소프트웨어 테스트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케이스 공유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 Case </a:t>
            </a:r>
            <a:r>
              <a:rPr lang="ko-KR" altLang="en-US" dirty="0" smtClean="0"/>
              <a:t>문서의 공유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명세 기반 테스트 케이스 작성 및 테스트 수행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46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 </a:t>
            </a:r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공학 분야의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/>
              <a:t>소프트웨어 요구사항</a:t>
            </a:r>
            <a:r>
              <a:rPr lang="en-US" altLang="ko-KR" dirty="0"/>
              <a:t>: </a:t>
            </a:r>
            <a:r>
              <a:rPr lang="ko-KR" altLang="en-US" dirty="0"/>
              <a:t>소프트웨어 요구 사항의 추출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. </a:t>
            </a:r>
            <a:r>
              <a:rPr lang="ko-KR" altLang="en-US" dirty="0"/>
              <a:t>소프트웨어 요구공학</a:t>
            </a:r>
            <a:r>
              <a:rPr lang="en-US" altLang="ko-KR" dirty="0"/>
              <a:t>(Software Requirements Engineering)</a:t>
            </a:r>
            <a:r>
              <a:rPr lang="ko-KR" altLang="en-US" dirty="0"/>
              <a:t>분야가 독립적으로 존재함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설계</a:t>
            </a:r>
            <a:r>
              <a:rPr lang="en-US" altLang="ko-KR" dirty="0"/>
              <a:t>: </a:t>
            </a:r>
            <a:r>
              <a:rPr lang="ko-KR" altLang="en-US" dirty="0"/>
              <a:t>보통 전산 지원 소프트웨어 공학 </a:t>
            </a:r>
            <a:r>
              <a:rPr lang="en-US" altLang="ko-KR" dirty="0"/>
              <a:t>(CASE) </a:t>
            </a:r>
            <a:r>
              <a:rPr lang="ko-KR" altLang="en-US" dirty="0"/>
              <a:t>도구로 이루어지고</a:t>
            </a:r>
            <a:r>
              <a:rPr lang="en-US" altLang="ko-KR" dirty="0"/>
              <a:t>, UML</a:t>
            </a:r>
            <a:r>
              <a:rPr lang="ko-KR" altLang="en-US" dirty="0"/>
              <a:t>과 같은 표준 형식을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프로그래밍 언어로 소프트웨어를 구축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시험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유지 보수</a:t>
            </a:r>
            <a:r>
              <a:rPr lang="en-US" altLang="ko-KR" dirty="0"/>
              <a:t>: </a:t>
            </a:r>
            <a:r>
              <a:rPr lang="ko-KR" altLang="en-US" dirty="0"/>
              <a:t>소프트웨어 시스템은 때때로 처음 완료된 후 긴 시간이 지난 후에 문제를 일으켜 향상시켜야 할 필요가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소프트웨어 형상 관리</a:t>
            </a:r>
            <a:r>
              <a:rPr lang="en-US" altLang="ko-KR" dirty="0"/>
              <a:t>: </a:t>
            </a:r>
            <a:r>
              <a:rPr lang="ko-KR" altLang="en-US" dirty="0"/>
              <a:t>소프트웨어 시스템은 매우 복잡하므로</a:t>
            </a:r>
            <a:r>
              <a:rPr lang="en-US" altLang="ko-KR" dirty="0"/>
              <a:t>, </a:t>
            </a:r>
            <a:r>
              <a:rPr lang="ko-KR" altLang="en-US" dirty="0"/>
              <a:t>그 형상</a:t>
            </a:r>
            <a:r>
              <a:rPr lang="en-US" altLang="ko-KR" dirty="0"/>
              <a:t>(</a:t>
            </a:r>
            <a:r>
              <a:rPr lang="ko-KR" altLang="en-US" dirty="0"/>
              <a:t>버전과 소스 제어</a:t>
            </a:r>
            <a:r>
              <a:rPr lang="en-US" altLang="ko-KR" dirty="0"/>
              <a:t>)</a:t>
            </a:r>
            <a:r>
              <a:rPr lang="ko-KR" altLang="en-US" dirty="0"/>
              <a:t>이 표준화되고 구조적인 방법으로 관리 받아야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공학 관리</a:t>
            </a:r>
            <a:r>
              <a:rPr lang="en-US" altLang="ko-KR" dirty="0"/>
              <a:t>: </a:t>
            </a:r>
            <a:r>
              <a:rPr lang="ko-KR" altLang="en-US" dirty="0"/>
              <a:t>프로젝트 관리에 매우 밀접하나</a:t>
            </a:r>
            <a:r>
              <a:rPr lang="en-US" altLang="ko-KR" dirty="0"/>
              <a:t>, </a:t>
            </a:r>
            <a:r>
              <a:rPr lang="ko-KR" altLang="en-US" dirty="0"/>
              <a:t>다른 관리 분야와는 다른</a:t>
            </a:r>
            <a:r>
              <a:rPr lang="en-US" altLang="ko-KR" dirty="0"/>
              <a:t>, </a:t>
            </a:r>
            <a:r>
              <a:rPr lang="ko-KR" altLang="en-US" dirty="0"/>
              <a:t>소프트웨어 고유의 미묘한 뉘앙스가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개발 프로세스</a:t>
            </a:r>
            <a:r>
              <a:rPr lang="en-US" altLang="ko-KR" dirty="0"/>
              <a:t>: </a:t>
            </a:r>
            <a:r>
              <a:rPr lang="ko-KR" altLang="en-US" dirty="0"/>
              <a:t>소프트웨어를 구축하는 과정에 관하여 실무 종사자들 사이에서는 열띤 논쟁이 오가고 있으며 주요한 패러다임은 애자일 프로세스와 폭포수 프로세스임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공학 도구</a:t>
            </a:r>
            <a:r>
              <a:rPr lang="en-US" altLang="ko-KR" dirty="0"/>
              <a:t>(CASE)</a:t>
            </a:r>
          </a:p>
          <a:p>
            <a:pPr lvl="1"/>
            <a:r>
              <a:rPr lang="ko-KR" altLang="en-US" dirty="0" smtClean="0"/>
              <a:t>소프트웨어 품질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8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학습 내용 </a:t>
            </a:r>
            <a:r>
              <a:rPr lang="en-US" altLang="ko-KR" sz="2800" dirty="0" smtClean="0"/>
              <a:t>Review: Validation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Verification</a:t>
            </a:r>
            <a:r>
              <a:rPr lang="ko-KR" altLang="en-US" sz="2800" dirty="0" smtClean="0"/>
              <a:t>의 </a:t>
            </a:r>
            <a:r>
              <a:rPr lang="ko-KR" altLang="en-US" sz="2800" dirty="0" smtClean="0"/>
              <a:t>차이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Validation-</a:t>
            </a:r>
            <a:r>
              <a:rPr lang="ko-KR" altLang="en-US" dirty="0"/>
              <a:t>유효성 </a:t>
            </a:r>
            <a:r>
              <a:rPr lang="en-US" altLang="ko-KR" dirty="0"/>
              <a:t>(</a:t>
            </a:r>
            <a:r>
              <a:rPr lang="ko-KR" altLang="en-US" dirty="0"/>
              <a:t>우리가 필요했던 프로그램인가</a:t>
            </a:r>
            <a:r>
              <a:rPr lang="en-US" altLang="ko-KR" dirty="0"/>
              <a:t>? </a:t>
            </a:r>
            <a:r>
              <a:rPr lang="ko-KR" altLang="en-US" dirty="0"/>
              <a:t>요구사항에 맞는 프로그램인가</a:t>
            </a:r>
            <a:r>
              <a:rPr lang="en-US" altLang="ko-KR" dirty="0"/>
              <a:t>?  Are we building the right product?)</a:t>
            </a:r>
          </a:p>
          <a:p>
            <a:r>
              <a:rPr lang="en-US" altLang="ko-KR" dirty="0"/>
              <a:t>Verification-</a:t>
            </a:r>
            <a:r>
              <a:rPr lang="ko-KR" altLang="en-US" dirty="0"/>
              <a:t>검증 </a:t>
            </a:r>
            <a:r>
              <a:rPr lang="en-US" altLang="ko-KR" dirty="0"/>
              <a:t>(</a:t>
            </a:r>
            <a:r>
              <a:rPr lang="ko-KR" altLang="en-US" dirty="0"/>
              <a:t>올바르게 제작되었는가</a:t>
            </a:r>
            <a:r>
              <a:rPr lang="en-US" altLang="ko-KR" dirty="0"/>
              <a:t>? </a:t>
            </a:r>
            <a:r>
              <a:rPr lang="ko-KR" altLang="en-US" dirty="0"/>
              <a:t>개발방법론이 제대로 평가되고 진행되었는가</a:t>
            </a:r>
            <a:r>
              <a:rPr lang="en-US" altLang="ko-KR" dirty="0"/>
              <a:t>?  Are we building the product right?)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/>
          </p:nvPr>
        </p:nvGraphicFramePr>
        <p:xfrm>
          <a:off x="159025" y="2362275"/>
          <a:ext cx="8759688" cy="3973245"/>
        </p:xfrm>
        <a:graphic>
          <a:graphicData uri="http://schemas.openxmlformats.org/drawingml/2006/table">
            <a:tbl>
              <a:tblPr/>
              <a:tblGrid>
                <a:gridCol w="15637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708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23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Criteria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Verification(</a:t>
                      </a:r>
                      <a:r>
                        <a:rPr lang="ko-KR" altLang="en-US" sz="1400" b="1" dirty="0">
                          <a:effectLst/>
                        </a:rPr>
                        <a:t>검증</a:t>
                      </a:r>
                      <a:r>
                        <a:rPr lang="en-US" altLang="ko-KR" sz="1400" b="1" dirty="0">
                          <a:effectLst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effectLst/>
                        </a:rPr>
                        <a:t>Validation(</a:t>
                      </a:r>
                      <a:r>
                        <a:rPr lang="ko-KR" altLang="en-US" sz="1400" b="1">
                          <a:effectLst/>
                        </a:rPr>
                        <a:t>확인</a:t>
                      </a:r>
                      <a:r>
                        <a:rPr lang="en-US" altLang="ko-KR" sz="1400" b="1">
                          <a:effectLst/>
                        </a:rPr>
                        <a:t>)</a:t>
                      </a:r>
                      <a:endParaRPr lang="ko-KR" altLang="en-US" sz="14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0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105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>
                          <a:effectLst/>
                        </a:rPr>
                        <a:t>정의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최종 산출물이 아닌 중간 단계 산출물이 정의된 요구사항을 만족하는지 평가하는 과정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개발 과정의 최종 단계에서 개발된 소프트웨어 제품이 비즈니스 요구 사항을 만족하는지 평가하는 과정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856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>
                          <a:effectLst/>
                        </a:rPr>
                        <a:t>평가 관점</a:t>
                      </a:r>
                      <a:endParaRPr lang="ko-KR" altLang="en-US" sz="18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‘개발 요구 명세서의 내용대로 소프트웨어가 개발되고 있는가</a:t>
                      </a:r>
                      <a:r>
                        <a:rPr lang="en-US" altLang="ko-KR" sz="1800" dirty="0">
                          <a:effectLst/>
                        </a:rPr>
                        <a:t>?’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‘사용자가 요구하는 소프트웨어를 개발하고 있는가</a:t>
                      </a:r>
                      <a:r>
                        <a:rPr lang="en-US" altLang="ko-KR" sz="1800" dirty="0">
                          <a:effectLst/>
                        </a:rPr>
                        <a:t>?’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480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>
                          <a:effectLst/>
                        </a:rPr>
                        <a:t>평가 항목</a:t>
                      </a:r>
                      <a:endParaRPr lang="ko-KR" altLang="en-US" sz="18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계획서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요구사항 정의서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 err="1">
                          <a:effectLst/>
                        </a:rPr>
                        <a:t>설계문서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프로그램 코드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테스트 케이스</a:t>
                      </a:r>
                      <a:r>
                        <a:rPr lang="en-US" altLang="ko-KR" sz="1800" dirty="0">
                          <a:effectLst/>
                        </a:rPr>
                        <a:t>… </a:t>
                      </a:r>
                      <a:r>
                        <a:rPr lang="ko-KR" altLang="en-US" sz="1800" dirty="0">
                          <a:effectLst/>
                        </a:rPr>
                        <a:t>등등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소프트웨어 제품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856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>
                          <a:effectLst/>
                        </a:rPr>
                        <a:t>평가 활동</a:t>
                      </a:r>
                      <a:endParaRPr lang="ko-KR" altLang="en-US" sz="18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Review, Walk throughs, Inspections.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testing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9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 smtClean="0"/>
              <a:t>Review: </a:t>
            </a:r>
            <a:r>
              <a:rPr lang="ko-KR" altLang="en-US" dirty="0" smtClean="0"/>
              <a:t>소프트웨어 품질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자체에 대한 품질 활동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모델의 예</a:t>
            </a:r>
            <a:r>
              <a:rPr lang="en-US" altLang="ko-KR" dirty="0" smtClean="0"/>
              <a:t>: ISO/IEC 9126 (</a:t>
            </a:r>
            <a:r>
              <a:rPr lang="ko-KR" altLang="en-US" dirty="0" smtClean="0"/>
              <a:t>이것만은 알아두자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ISO/IEC 9126</a:t>
            </a:r>
            <a:endParaRPr lang="en-US" altLang="ko-KR" dirty="0" smtClean="0"/>
          </a:p>
          <a:p>
            <a:pPr lvl="1"/>
            <a:r>
              <a:rPr lang="ko-KR" altLang="en-US" dirty="0"/>
              <a:t>기능성</a:t>
            </a:r>
            <a:endParaRPr lang="en-US" altLang="ko-KR" dirty="0"/>
          </a:p>
          <a:p>
            <a:pPr lvl="2"/>
            <a:r>
              <a:rPr lang="ko-KR" altLang="en-US" dirty="0"/>
              <a:t>요구된 기능이 소프트웨어에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신뢰성</a:t>
            </a:r>
            <a:endParaRPr lang="en-US" altLang="ko-KR" dirty="0"/>
          </a:p>
          <a:p>
            <a:pPr lvl="2"/>
            <a:r>
              <a:rPr lang="ko-KR" altLang="en-US" dirty="0"/>
              <a:t>얼마나 </a:t>
            </a:r>
            <a:r>
              <a:rPr lang="ko-KR" altLang="en-US" dirty="0" err="1"/>
              <a:t>신뢰할만</a:t>
            </a:r>
            <a:r>
              <a:rPr lang="ko-KR" altLang="en-US" dirty="0"/>
              <a:t> 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사용성</a:t>
            </a:r>
            <a:endParaRPr lang="en-US" altLang="ko-KR" dirty="0"/>
          </a:p>
          <a:p>
            <a:pPr lvl="2"/>
            <a:r>
              <a:rPr lang="ko-KR" altLang="en-US" dirty="0"/>
              <a:t>사용하기 쉬운가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효율성</a:t>
            </a:r>
            <a:endParaRPr lang="en-US" altLang="ko-KR" dirty="0"/>
          </a:p>
          <a:p>
            <a:pPr lvl="2"/>
            <a:r>
              <a:rPr lang="ko-KR" altLang="en-US" dirty="0"/>
              <a:t>얼마나 효율적인가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유지보수성</a:t>
            </a:r>
            <a:endParaRPr lang="en-US" altLang="ko-KR" dirty="0"/>
          </a:p>
          <a:p>
            <a:pPr lvl="2"/>
            <a:r>
              <a:rPr lang="ko-KR" altLang="en-US" dirty="0"/>
              <a:t>소프트웨어를 변경하기 쉬운가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이식성</a:t>
            </a:r>
            <a:endParaRPr lang="en-US" altLang="ko-KR" dirty="0"/>
          </a:p>
          <a:p>
            <a:pPr lvl="2"/>
            <a:r>
              <a:rPr lang="ko-KR" altLang="en-US" dirty="0"/>
              <a:t>다른 환경에 얼마나 쉽게 이식할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4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품질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자체에 대한 품질 활동</a:t>
            </a:r>
            <a:endParaRPr lang="en-US" altLang="ko-KR" dirty="0"/>
          </a:p>
          <a:p>
            <a:pPr lvl="1"/>
            <a:r>
              <a:rPr lang="ko-KR" altLang="en-US" dirty="0"/>
              <a:t>대표적인 모델의 예</a:t>
            </a:r>
            <a:r>
              <a:rPr lang="en-US" altLang="ko-KR" dirty="0"/>
              <a:t>: ISO/IEC 9126 (</a:t>
            </a:r>
            <a:r>
              <a:rPr lang="ko-KR" altLang="en-US" dirty="0"/>
              <a:t>이것만은 알아두자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isoi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5" y="1604962"/>
            <a:ext cx="7735910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4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품질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프로세스 활동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CMM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ì±ìë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3" y="1588404"/>
            <a:ext cx="8156673" cy="51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13459</TotalTime>
  <Words>1028</Words>
  <Application>Microsoft Office PowerPoint</Application>
  <PresentationFormat>화면 슬라이드 쇼(4:3)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소프트웨어  운영 및 테스트 실무</vt:lpstr>
      <vt:lpstr>수업 개요</vt:lpstr>
      <vt:lpstr>수업 내용</vt:lpstr>
      <vt:lpstr>임의의 소프트웨어 테스트 진행</vt:lpstr>
      <vt:lpstr>학습 내용 Review</vt:lpstr>
      <vt:lpstr>학습 내용 Review: Validation과 Verification의 차이</vt:lpstr>
      <vt:lpstr>학습 내용 Review: 소프트웨어 품질 문제</vt:lpstr>
      <vt:lpstr>학습 내용 Review: 소프트웨어 품질 문제</vt:lpstr>
      <vt:lpstr>학습 내용 Review: 소프트웨어 품질 문제</vt:lpstr>
      <vt:lpstr>학습 내용 Review: 소프트웨어 품질 문제</vt:lpstr>
      <vt:lpstr>학습 내용 Review: 소프트웨어 테스트</vt:lpstr>
      <vt:lpstr>학습 내용 Review: 코드 리뷰</vt:lpstr>
      <vt:lpstr>학습 내용 Review: 단위 테스트, 디버깅</vt:lpstr>
      <vt:lpstr>학습 내용 Review: 소프트웨어 개발 생명 주기</vt:lpstr>
      <vt:lpstr>학습 내용 Review: V모델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1158</cp:revision>
  <dcterms:created xsi:type="dcterms:W3CDTF">2017-03-09T06:52:53Z</dcterms:created>
  <dcterms:modified xsi:type="dcterms:W3CDTF">2019-09-01T12:02:56Z</dcterms:modified>
</cp:coreProperties>
</file>