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24"/>
  </p:notesMasterIdLst>
  <p:sldIdLst>
    <p:sldId id="434" r:id="rId2"/>
    <p:sldId id="800" r:id="rId3"/>
    <p:sldId id="807" r:id="rId4"/>
    <p:sldId id="808" r:id="rId5"/>
    <p:sldId id="809" r:id="rId6"/>
    <p:sldId id="810" r:id="rId7"/>
    <p:sldId id="811" r:id="rId8"/>
    <p:sldId id="812" r:id="rId9"/>
    <p:sldId id="801" r:id="rId10"/>
    <p:sldId id="802" r:id="rId11"/>
    <p:sldId id="803" r:id="rId12"/>
    <p:sldId id="813" r:id="rId13"/>
    <p:sldId id="814" r:id="rId14"/>
    <p:sldId id="815" r:id="rId15"/>
    <p:sldId id="816" r:id="rId16"/>
    <p:sldId id="817" r:id="rId17"/>
    <p:sldId id="818" r:id="rId18"/>
    <p:sldId id="819" r:id="rId19"/>
    <p:sldId id="820" r:id="rId20"/>
    <p:sldId id="823" r:id="rId21"/>
    <p:sldId id="821" r:id="rId22"/>
    <p:sldId id="80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0883" autoAdjust="0"/>
  </p:normalViewPr>
  <p:slideViewPr>
    <p:cSldViewPr snapToGrid="0">
      <p:cViewPr varScale="1">
        <p:scale>
          <a:sx n="55" d="100"/>
          <a:sy n="55" d="100"/>
        </p:scale>
        <p:origin x="6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Interaction_overview_diagra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60" y="822451"/>
            <a:ext cx="5036800" cy="3856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32" y="4718338"/>
            <a:ext cx="6330777" cy="1842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78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컴포넌트는 탭이 달린 직사각형으로 표현</a:t>
            </a:r>
          </a:p>
          <a:p>
            <a:r>
              <a:rPr lang="ko-KR" altLang="en-US" dirty="0"/>
              <a:t>모든 컴포넌트는 반드시 이름을 가지고 있어야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컴포넌트가 패키지에 포함되어 있다면 컴포넌트의 이름 앞에 패키지 이름을 붙일 수 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클래스처럼 컴포넌트에 꼬리표 값을 달아주거나 컴포넌트 내부의 오퍼레이션을 보여줄 수도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491035"/>
            <a:ext cx="84963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04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 </a:t>
            </a:r>
          </a:p>
          <a:p>
            <a:pPr lvl="1"/>
            <a:r>
              <a:rPr lang="ko-KR" altLang="en-US" dirty="0"/>
              <a:t>컴포넌트 인터페이스는 </a:t>
            </a:r>
            <a:r>
              <a:rPr lang="en-US" altLang="ko-KR" dirty="0"/>
              <a:t>2</a:t>
            </a:r>
            <a:r>
              <a:rPr lang="ko-KR" altLang="en-US" dirty="0"/>
              <a:t>가지 방식으로 표현</a:t>
            </a:r>
          </a:p>
          <a:p>
            <a:pPr lvl="1"/>
            <a:r>
              <a:rPr lang="ko-KR" altLang="en-US" dirty="0"/>
              <a:t>컴포넌트와 인터페이스</a:t>
            </a:r>
            <a:r>
              <a:rPr lang="en-US" altLang="ko-KR" dirty="0"/>
              <a:t>, </a:t>
            </a:r>
            <a:r>
              <a:rPr lang="ko-KR" altLang="en-US" dirty="0"/>
              <a:t>그리고 이를 연결하는 화살표 모양의 점선</a:t>
            </a:r>
            <a:r>
              <a:rPr lang="en-US" altLang="ko-KR" dirty="0"/>
              <a:t>(</a:t>
            </a:r>
            <a:r>
              <a:rPr lang="ko-KR" altLang="en-US" dirty="0"/>
              <a:t>의존관계</a:t>
            </a:r>
            <a:r>
              <a:rPr lang="en-US" altLang="ko-KR" dirty="0"/>
              <a:t>)</a:t>
            </a:r>
            <a:r>
              <a:rPr lang="ko-KR" altLang="en-US" dirty="0"/>
              <a:t>으로 나타낼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인터페이스를 </a:t>
            </a:r>
            <a:r>
              <a:rPr lang="ko-KR" altLang="en-US" dirty="0"/>
              <a:t>실체화한다는 의미</a:t>
            </a:r>
          </a:p>
          <a:p>
            <a:pPr lvl="1"/>
            <a:r>
              <a:rPr lang="ko-KR" altLang="en-US" dirty="0"/>
              <a:t>실제로 동작하는 컴포넌트에 인터페이스를 적용한다는 것</a:t>
            </a:r>
          </a:p>
          <a:p>
            <a:pPr lvl="1"/>
            <a:r>
              <a:rPr lang="ko-KR" altLang="en-US" dirty="0"/>
              <a:t>컴포넌트 다이어그램은 실체화 관계뿐만 아니라 의존관계도 표현</a:t>
            </a:r>
          </a:p>
          <a:p>
            <a:pPr lvl="1"/>
            <a:r>
              <a:rPr lang="ko-KR" altLang="en-US" dirty="0"/>
              <a:t>의존관계는 컴포넌트와 필수의 인터페이스 사이에 설정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31" y="3480182"/>
            <a:ext cx="6541938" cy="324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807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의존관계 </a:t>
            </a:r>
          </a:p>
          <a:p>
            <a:pPr lvl="1"/>
            <a:r>
              <a:rPr lang="ko-KR" altLang="en-US" dirty="0"/>
              <a:t>컴포넌트 사이의 의존관계는</a:t>
            </a:r>
          </a:p>
          <a:p>
            <a:pPr lvl="1"/>
            <a:r>
              <a:rPr lang="ko-KR" altLang="en-US" dirty="0"/>
              <a:t>한 컴포넌트에 변경이 발생한 경우</a:t>
            </a:r>
            <a:r>
              <a:rPr lang="en-US" altLang="ko-KR" dirty="0"/>
              <a:t>, </a:t>
            </a:r>
            <a:r>
              <a:rPr lang="ko-KR" altLang="en-US" dirty="0"/>
              <a:t>그 변경의 범위를 추적해서 파악하고 싶을 때 매우 유용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420938"/>
            <a:ext cx="5761037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r="853" b="9898"/>
          <a:stretch>
            <a:fillRect/>
          </a:stretch>
        </p:blipFill>
        <p:spPr bwMode="auto">
          <a:xfrm>
            <a:off x="1962272" y="3519135"/>
            <a:ext cx="4684712" cy="297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72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컴포넌트와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091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 smtClean="0"/>
              <a:t>컴포넌트와 </a:t>
            </a:r>
            <a:r>
              <a:rPr lang="ko-KR" altLang="en-US" sz="2400" dirty="0"/>
              <a:t>클래스의 공통점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둘 다 이름이 있고</a:t>
            </a:r>
            <a:r>
              <a:rPr lang="en-US" altLang="ko-KR" sz="2000" dirty="0"/>
              <a:t>, 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정해진 인터페이스를 실현할 수 있으며</a:t>
            </a:r>
            <a:r>
              <a:rPr lang="en-US" altLang="ko-KR" sz="2000" dirty="0"/>
              <a:t>, 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의존성과 일반화 및 연관관계에 참여할 수 있고 중첩이 가능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 err="1"/>
              <a:t>인스턴스를</a:t>
            </a:r>
            <a:r>
              <a:rPr lang="ko-KR" altLang="en-US" sz="2000" dirty="0"/>
              <a:t> 가질 수 있으며</a:t>
            </a:r>
            <a:r>
              <a:rPr lang="en-US" altLang="ko-KR" sz="2000" dirty="0"/>
              <a:t>, 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교류에 참여할 수 있다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컴포넌트와 클래스의 차이점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클래스는 논리적으로 추상화한 것이며</a:t>
            </a:r>
            <a:r>
              <a:rPr lang="en-US" altLang="ko-KR" sz="2000" dirty="0"/>
              <a:t>, </a:t>
            </a:r>
            <a:r>
              <a:rPr lang="ko-KR" altLang="en-US" sz="2000" dirty="0"/>
              <a:t>컴포넌트는 물리적인 것</a:t>
            </a:r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컴포넌트는 </a:t>
            </a:r>
            <a:r>
              <a:rPr lang="ko-KR" altLang="en-US" sz="1600" dirty="0" err="1"/>
              <a:t>노드</a:t>
            </a:r>
            <a:r>
              <a:rPr lang="en-US" altLang="ko-KR" sz="1600" dirty="0"/>
              <a:t>(</a:t>
            </a:r>
            <a:r>
              <a:rPr lang="ko-KR" altLang="en-US" sz="1600" dirty="0"/>
              <a:t>또는 프로세서</a:t>
            </a:r>
            <a:r>
              <a:rPr lang="en-US" altLang="ko-KR" sz="1600" dirty="0"/>
              <a:t>)</a:t>
            </a:r>
            <a:r>
              <a:rPr lang="ko-KR" altLang="en-US" sz="1600" dirty="0"/>
              <a:t>에 존재할 수 있지만 클래스는 그렇지 않다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모델링을 하는 것이 </a:t>
            </a:r>
            <a:r>
              <a:rPr lang="ko-KR" altLang="en-US" sz="1600" dirty="0" err="1"/>
              <a:t>노드에</a:t>
            </a:r>
            <a:r>
              <a:rPr lang="ko-KR" altLang="en-US" sz="1600" dirty="0"/>
              <a:t> 직접 존재한다면 컴포넌트를 사용하고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그렇지 않으면 클래스 사용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컴포넌트는 서로 다른 논리적 요소들을 물리적으로 패키지화한 것</a:t>
            </a:r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컴포넌트는 클래스나 통신과 같은 서로 다른 논리 요소들을 물리적으로 구현한 것 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클래스는 속성과 오퍼레이션을 직접 가질 수 있지만</a:t>
            </a:r>
            <a:r>
              <a:rPr lang="en-US" altLang="ko-KR" sz="2000" dirty="0"/>
              <a:t>, </a:t>
            </a:r>
            <a:r>
              <a:rPr lang="ko-KR" altLang="en-US" sz="2000" dirty="0"/>
              <a:t>컴포넌트는 </a:t>
            </a:r>
            <a:r>
              <a:rPr lang="ko-KR" altLang="en-US" sz="2000" dirty="0" smtClean="0"/>
              <a:t>자신의 인터페이스를 </a:t>
            </a:r>
            <a:r>
              <a:rPr lang="ko-KR" altLang="en-US" sz="2000" dirty="0"/>
              <a:t>통해서만 접근할 수 있는 오퍼레이션들만 갖는다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컴포넌트와 클래스는 </a:t>
            </a:r>
            <a:r>
              <a:rPr lang="ko-KR" altLang="en-US" sz="1600" dirty="0" err="1"/>
              <a:t>둘다</a:t>
            </a:r>
            <a:r>
              <a:rPr lang="ko-KR" altLang="en-US" sz="1600" dirty="0"/>
              <a:t> 인터페이스를 실현할 수 있으나</a:t>
            </a:r>
            <a:r>
              <a:rPr lang="en-US" altLang="ko-KR" sz="1600" dirty="0"/>
              <a:t>, </a:t>
            </a:r>
            <a:r>
              <a:rPr lang="ko-KR" altLang="en-US" sz="1600" dirty="0"/>
              <a:t>컴포넌트가 갖는 서비스들은 항상 자신의 인터페이스를 통해서만 접근이 </a:t>
            </a:r>
            <a:r>
              <a:rPr lang="ko-KR" altLang="en-US" sz="1600" dirty="0" smtClean="0"/>
              <a:t>가능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67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일정한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경우의 컴포넌트 다이어그램을 작성해보자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사용하는 작품의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컴포넌트 다이어그램을 작성해 보고 공유해보자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76" y="1702514"/>
            <a:ext cx="3903785" cy="264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60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배치 다이어그램</a:t>
            </a:r>
          </a:p>
          <a:p>
            <a:pPr lvl="1"/>
            <a:r>
              <a:rPr lang="ko-KR" altLang="en-US" smtClean="0"/>
              <a:t>네트워크</a:t>
            </a:r>
            <a:r>
              <a:rPr lang="en-US" altLang="ko-KR" smtClean="0"/>
              <a:t>, H/W </a:t>
            </a:r>
            <a:r>
              <a:rPr lang="ko-KR" altLang="en-US" smtClean="0"/>
              <a:t>또는 </a:t>
            </a:r>
            <a:r>
              <a:rPr lang="en-US" altLang="ko-KR" smtClean="0"/>
              <a:t>S/W </a:t>
            </a:r>
            <a:r>
              <a:rPr lang="ko-KR" altLang="en-US" smtClean="0"/>
              <a:t>들을 실행파일 수준 컴포넌트들과 함께 표현</a:t>
            </a:r>
          </a:p>
          <a:p>
            <a:pPr lvl="1"/>
            <a:r>
              <a:rPr lang="ko-KR" altLang="en-US" smtClean="0"/>
              <a:t>노드와 노드들 간의 관계를 나타낸 것</a:t>
            </a:r>
          </a:p>
          <a:p>
            <a:pPr lvl="1"/>
            <a:r>
              <a:rPr lang="ko-KR" altLang="en-US" smtClean="0"/>
              <a:t>노드에는 프로세서나 디바이스들에 대한 사항을 표현</a:t>
            </a:r>
          </a:p>
          <a:p>
            <a:pPr lvl="1"/>
            <a:r>
              <a:rPr lang="ko-KR" altLang="en-US" smtClean="0"/>
              <a:t>관계에는 네트워크 특성이나 프로토콜 등을 표현</a:t>
            </a:r>
          </a:p>
          <a:p>
            <a:pPr lvl="1"/>
            <a:r>
              <a:rPr lang="ko-KR" altLang="en-US" smtClean="0"/>
              <a:t>컴포넌트 다이어그램에는 파일 수준에서 표현</a:t>
            </a:r>
          </a:p>
          <a:p>
            <a:pPr lvl="1"/>
            <a:r>
              <a:rPr lang="ko-KR" altLang="en-US" smtClean="0"/>
              <a:t>네트워크와 하드웨어에 대한 관계만을 표현</a:t>
            </a:r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1725"/>
            <a:ext cx="5090746" cy="310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8953" y="3909176"/>
            <a:ext cx="50731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컴포넌트 다이어그램과 함께 시스템의 물리적인 요소를 모델링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시스템을 구성하는 처리장치와 그들 사이의 통신 경로를 기술할 때 사용</a:t>
            </a:r>
            <a:endParaRPr lang="en-US" altLang="ko-KR" sz="20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2</a:t>
            </a:r>
            <a:r>
              <a:rPr lang="ko-KR" altLang="en-US" sz="2000" dirty="0"/>
              <a:t>가지 요소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노드</a:t>
            </a:r>
            <a:r>
              <a:rPr lang="en-US" altLang="ko-KR" sz="2000" dirty="0"/>
              <a:t>, </a:t>
            </a:r>
            <a:r>
              <a:rPr lang="ko-KR" altLang="en-US" sz="2000" dirty="0"/>
              <a:t>커넥션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2154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</a:t>
            </a:r>
            <a:r>
              <a:rPr lang="en-US" altLang="ko-KR" dirty="0"/>
              <a:t>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</a:rPr>
              <a:t>커넥션은 다중성을 표현할 수 있다</a:t>
            </a:r>
            <a:r>
              <a:rPr lang="en-US" altLang="ko-KR" dirty="0">
                <a:latin typeface="돋움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돋움" panose="020B0600000101010101" pitchFamily="50" charset="-127"/>
              </a:rPr>
              <a:t>다중성을 표현하기 위해서는 각 커넥션의 끝에 </a:t>
            </a:r>
            <a:r>
              <a:rPr lang="ko-KR" altLang="en-US" dirty="0" err="1">
                <a:latin typeface="돋움" panose="020B0600000101010101" pitchFamily="50" charset="-127"/>
              </a:rPr>
              <a:t>노드의</a:t>
            </a:r>
            <a:r>
              <a:rPr lang="ko-KR" altLang="en-US" dirty="0">
                <a:latin typeface="돋움" panose="020B0600000101010101" pitchFamily="50" charset="-127"/>
              </a:rPr>
              <a:t> 수를 정의</a:t>
            </a:r>
          </a:p>
          <a:p>
            <a:endParaRPr lang="en-US" altLang="ko-KR" dirty="0" smtClean="0">
              <a:latin typeface="돋움" panose="020B0600000101010101" pitchFamily="50" charset="-127"/>
            </a:endParaRPr>
          </a:p>
          <a:p>
            <a:r>
              <a:rPr lang="ko-KR" altLang="en-US" dirty="0" smtClean="0">
                <a:latin typeface="돋움" panose="020B0600000101010101" pitchFamily="50" charset="-127"/>
              </a:rPr>
              <a:t>커넥션의 </a:t>
            </a:r>
            <a:r>
              <a:rPr lang="ko-KR" altLang="en-US" dirty="0">
                <a:latin typeface="돋움" panose="020B0600000101010101" pitchFamily="50" charset="-127"/>
              </a:rPr>
              <a:t>스테레오타입 </a:t>
            </a:r>
            <a:r>
              <a:rPr lang="ko-KR" altLang="en-US" dirty="0" smtClean="0">
                <a:latin typeface="돋움" panose="020B0600000101010101" pitchFamily="50" charset="-127"/>
              </a:rPr>
              <a:t>표현 </a:t>
            </a:r>
            <a:r>
              <a:rPr lang="en-US" altLang="ko-KR" dirty="0" smtClean="0">
                <a:latin typeface="돋움" panose="020B0600000101010101" pitchFamily="50" charset="-127"/>
              </a:rPr>
              <a:t>&lt;&lt;&gt;&gt;</a:t>
            </a:r>
          </a:p>
          <a:p>
            <a:r>
              <a:rPr lang="ko-KR" altLang="en-US" dirty="0"/>
              <a:t>커넥션에 이름을 붙여 관심이 있는 문제를 표시</a:t>
            </a:r>
          </a:p>
          <a:p>
            <a:r>
              <a:rPr lang="ko-KR" altLang="en-US" dirty="0"/>
              <a:t>모든 커넥션이 물리적인 연결이기 때문에‘</a:t>
            </a:r>
            <a:r>
              <a:rPr lang="en-US" altLang="ko-KR" dirty="0"/>
              <a:t>~</a:t>
            </a:r>
            <a:r>
              <a:rPr lang="ko-KR" altLang="en-US" dirty="0"/>
              <a:t>에 연결’과 같이 동일한 이름으로 끝나며 커넥션의 유형을 설명하기 위해서 스테레오타입을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7"/>
          <a:stretch>
            <a:fillRect/>
          </a:stretch>
        </p:blipFill>
        <p:spPr bwMode="auto">
          <a:xfrm>
            <a:off x="4102222" y="3645773"/>
            <a:ext cx="4175125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81"/>
          <a:stretch>
            <a:fillRect/>
          </a:stretch>
        </p:blipFill>
        <p:spPr bwMode="auto">
          <a:xfrm>
            <a:off x="4102222" y="5301535"/>
            <a:ext cx="4105275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31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</a:t>
            </a:r>
            <a:r>
              <a:rPr lang="en-US" altLang="ko-KR" dirty="0"/>
              <a:t>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간의 배치 다이어그램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" r="2171" b="9088"/>
          <a:stretch>
            <a:fillRect/>
          </a:stretch>
        </p:blipFill>
        <p:spPr bwMode="auto">
          <a:xfrm>
            <a:off x="1717553" y="1469497"/>
            <a:ext cx="5708894" cy="5023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225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요소들을 그룹으로 조직하기 위한 범용 메커니즘</a:t>
            </a:r>
          </a:p>
          <a:p>
            <a:r>
              <a:rPr lang="ko-KR" altLang="en-US" dirty="0"/>
              <a:t>탭이 달린 폴더로 표현</a:t>
            </a:r>
          </a:p>
          <a:p>
            <a:r>
              <a:rPr lang="ko-KR" altLang="en-US" dirty="0"/>
              <a:t>패키지 표기법</a:t>
            </a:r>
          </a:p>
          <a:p>
            <a:r>
              <a:rPr lang="ko-KR" altLang="en-US" dirty="0"/>
              <a:t>아이콘 안에 패키지 이름만을 표기한 단순표기법과 패키지에 포함된 내부 패키지나 클래스까지 표현한 확장표기법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5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942" y="3164132"/>
            <a:ext cx="3241112" cy="27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51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BPMN (UML)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시퀀스 다이어그램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921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패키지의 표준 스테레오타입</a:t>
            </a:r>
          </a:p>
          <a:p>
            <a:pPr lvl="1"/>
            <a:r>
              <a:rPr lang="en-US" altLang="ko-KR" dirty="0"/>
              <a:t>&lt;&lt;facade&gt;&gt; : </a:t>
            </a:r>
            <a:r>
              <a:rPr lang="ko-KR" altLang="en-US" dirty="0"/>
              <a:t>다른 패키지에 </a:t>
            </a:r>
            <a:r>
              <a:rPr lang="ko-KR" altLang="en-US" dirty="0" err="1"/>
              <a:t>뷰를</a:t>
            </a:r>
            <a:r>
              <a:rPr lang="ko-KR" altLang="en-US" dirty="0"/>
              <a:t> 제공해주는 패키지</a:t>
            </a:r>
          </a:p>
          <a:p>
            <a:pPr lvl="1"/>
            <a:r>
              <a:rPr lang="en-US" altLang="ko-KR" dirty="0"/>
              <a:t>&lt;&lt;framework&gt;&gt; : </a:t>
            </a:r>
            <a:r>
              <a:rPr lang="ko-KR" altLang="en-US" dirty="0"/>
              <a:t>주로 패턴으로 구성된 패키지</a:t>
            </a:r>
          </a:p>
          <a:p>
            <a:pPr lvl="1"/>
            <a:r>
              <a:rPr lang="en-US" altLang="ko-KR" dirty="0"/>
              <a:t>&lt;&lt;stub&gt;&gt; : </a:t>
            </a:r>
            <a:r>
              <a:rPr lang="ko-KR" altLang="en-US" dirty="0"/>
              <a:t>다른 패키지의 공용 내용물에 대한 대리자 역할을 수행하는 패키지</a:t>
            </a:r>
          </a:p>
          <a:p>
            <a:pPr lvl="1"/>
            <a:r>
              <a:rPr lang="en-US" altLang="ko-KR" dirty="0"/>
              <a:t>&lt;&lt;subsystem&gt;&gt; : </a:t>
            </a:r>
            <a:r>
              <a:rPr lang="ko-KR" altLang="en-US" dirty="0"/>
              <a:t>전체 시스템의 독립된 일부분을 나타내는 패키지</a:t>
            </a:r>
          </a:p>
          <a:p>
            <a:pPr lvl="1"/>
            <a:r>
              <a:rPr lang="en-US" altLang="ko-KR" dirty="0"/>
              <a:t>&lt;&lt;system&gt;&gt; : </a:t>
            </a:r>
            <a:r>
              <a:rPr lang="ko-KR" altLang="en-US" dirty="0"/>
              <a:t>전체 시스템을 나타내는 패키지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패키지 </a:t>
            </a:r>
            <a:r>
              <a:rPr lang="ko-KR" altLang="en-US" dirty="0"/>
              <a:t>사이에 있을 수 있는 관계</a:t>
            </a:r>
          </a:p>
          <a:p>
            <a:pPr lvl="1"/>
            <a:r>
              <a:rPr lang="ko-KR" altLang="en-US" dirty="0" err="1"/>
              <a:t>일반화관계</a:t>
            </a:r>
            <a:r>
              <a:rPr lang="en-US" altLang="ko-KR" dirty="0"/>
              <a:t>, </a:t>
            </a:r>
            <a:r>
              <a:rPr lang="ko-KR" altLang="en-US" dirty="0" smtClean="0"/>
              <a:t>의존관계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" r="4468" b="25092"/>
          <a:stretch>
            <a:fillRect/>
          </a:stretch>
        </p:blipFill>
        <p:spPr bwMode="auto">
          <a:xfrm>
            <a:off x="1794501" y="4171708"/>
            <a:ext cx="5292099" cy="211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79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다이어그램을 포함하는 패키지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17" y="1606428"/>
            <a:ext cx="7205583" cy="266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839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Report </a:t>
            </a:r>
            <a:r>
              <a:rPr lang="ko-KR" altLang="en-US" dirty="0" smtClean="0"/>
              <a:t>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본인 시스템의 다이어그램을 각각 작성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제출하시오</a:t>
            </a:r>
            <a:endParaRPr lang="en-US" altLang="ko-KR" dirty="0" smtClean="0"/>
          </a:p>
          <a:p>
            <a:r>
              <a:rPr lang="ko-KR" altLang="en-US" dirty="0" smtClean="0"/>
              <a:t>클래스 다이어그램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r>
              <a:rPr lang="en-US" altLang="ko-KR" dirty="0"/>
              <a:t> (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</a:p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r>
              <a:rPr lang="en-US" altLang="ko-KR" dirty="0"/>
              <a:t> (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시퀀스 다이어그램</a:t>
            </a:r>
            <a:r>
              <a:rPr lang="en-US" altLang="ko-KR" dirty="0"/>
              <a:t> (</a:t>
            </a:r>
            <a:r>
              <a:rPr lang="ko-KR" altLang="en-US" dirty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커뮤니케이션 다이어그램</a:t>
            </a:r>
            <a:r>
              <a:rPr lang="en-US" altLang="ko-KR" dirty="0" smtClean="0"/>
              <a:t>…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작업</a:t>
            </a:r>
            <a:r>
              <a:rPr lang="en-US" altLang="ko-KR" dirty="0"/>
              <a:t>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개인별 제출하도록 할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GitHub</a:t>
            </a:r>
            <a:r>
              <a:rPr lang="ko-KR" altLang="en-US" dirty="0" smtClean="0"/>
              <a:t>에도 올리고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리포트 형태로 </a:t>
            </a:r>
            <a:r>
              <a:rPr lang="en-US" altLang="ko-KR" dirty="0" smtClean="0"/>
              <a:t>Email</a:t>
            </a:r>
            <a:r>
              <a:rPr lang="ko-KR" altLang="en-US" dirty="0" smtClean="0"/>
              <a:t>로도 제출할 것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기말고사는 처음부터 배운 곳 까지</a:t>
            </a:r>
            <a:r>
              <a:rPr lang="en-US" altLang="ko-KR" dirty="0" smtClean="0"/>
              <a:t>^^</a:t>
            </a:r>
          </a:p>
          <a:p>
            <a:pPr lvl="1"/>
            <a:r>
              <a:rPr lang="ko-KR" altLang="en-US" dirty="0" smtClean="0"/>
              <a:t>순서도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PetriNet</a:t>
            </a:r>
            <a:r>
              <a:rPr lang="en-US" altLang="ko-KR" dirty="0" smtClean="0"/>
              <a:t>, ICN – </a:t>
            </a:r>
            <a:r>
              <a:rPr lang="ko-KR" altLang="en-US" dirty="0" smtClean="0"/>
              <a:t>제외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프로세스에서는 </a:t>
            </a:r>
            <a:r>
              <a:rPr lang="en-US" altLang="ko-KR" dirty="0" smtClean="0"/>
              <a:t>activity diagram</a:t>
            </a:r>
            <a:r>
              <a:rPr lang="ko-KR" altLang="en-US" dirty="0" smtClean="0"/>
              <a:t>과 </a:t>
            </a:r>
            <a:r>
              <a:rPr lang="en-US" altLang="ko-KR" smtClean="0"/>
              <a:t>BPMN)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91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 다이어그램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인터랙션에</a:t>
            </a:r>
            <a:r>
              <a:rPr lang="ko-KR" altLang="en-US" dirty="0"/>
              <a:t> 참여하는 객체들의 연관을 나타내고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176462"/>
            <a:ext cx="59626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2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 다이어그램 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메시지</a:t>
            </a:r>
            <a:endParaRPr lang="en-US" altLang="ko-KR" dirty="0"/>
          </a:p>
          <a:p>
            <a:pPr lvl="1"/>
            <a:r>
              <a:rPr lang="ko-KR" altLang="en-US" dirty="0"/>
              <a:t>순서를 표시한다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51" y="1379153"/>
            <a:ext cx="6591300" cy="1800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14" y="4889668"/>
            <a:ext cx="60293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0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 다이어그램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인터랙션의</a:t>
            </a:r>
            <a:r>
              <a:rPr lang="ko-KR" altLang="en-US" dirty="0"/>
              <a:t> 범위를 결정한다</a:t>
            </a:r>
            <a:r>
              <a:rPr lang="en-US" altLang="ko-KR" dirty="0"/>
              <a:t>. </a:t>
            </a:r>
          </a:p>
          <a:p>
            <a:pPr marL="342900" lvl="1" indent="0">
              <a:buNone/>
            </a:pPr>
            <a:r>
              <a:rPr lang="ko-KR" altLang="en-US" dirty="0"/>
              <a:t>사용 사례</a:t>
            </a:r>
            <a:r>
              <a:rPr lang="en-US" altLang="ko-KR" dirty="0"/>
              <a:t>, </a:t>
            </a:r>
            <a:r>
              <a:rPr lang="ko-KR" altLang="en-US" dirty="0"/>
              <a:t>시스템</a:t>
            </a:r>
            <a:r>
              <a:rPr lang="en-US" altLang="ko-KR" dirty="0"/>
              <a:t>, </a:t>
            </a:r>
            <a:r>
              <a:rPr lang="ko-KR" altLang="en-US" dirty="0"/>
              <a:t>서브시스템</a:t>
            </a:r>
            <a:r>
              <a:rPr lang="en-US" altLang="ko-KR" dirty="0"/>
              <a:t>, </a:t>
            </a:r>
            <a:r>
              <a:rPr lang="ko-KR" altLang="en-US" dirty="0"/>
              <a:t>오퍼레이션 중에 하나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인터랙션의</a:t>
            </a:r>
            <a:r>
              <a:rPr lang="ko-KR" altLang="en-US" dirty="0"/>
              <a:t> 기능을 수행하기 위하여 필요한 구조적인 요소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서브시스템</a:t>
            </a:r>
            <a:r>
              <a:rPr lang="en-US" altLang="ko-KR" dirty="0"/>
              <a:t>, </a:t>
            </a:r>
            <a:r>
              <a:rPr lang="ko-KR" altLang="en-US" dirty="0"/>
              <a:t>시스템</a:t>
            </a:r>
            <a:r>
              <a:rPr lang="en-US" altLang="ko-KR" dirty="0"/>
              <a:t>)</a:t>
            </a:r>
            <a:r>
              <a:rPr lang="ko-KR" altLang="en-US" dirty="0"/>
              <a:t>와 관계들을 찾아낸다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커뮤니케이션 다이어그램을 레이아웃 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메시지를 추가한다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제대로 그렸는지 검증한다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31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Interaction overview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Interaction Overview Diagram is one of the fourteen types of diagrams of the Unified Modeling Language (UML), which can picture a control flow with nodes that can contain interaction diagrams.</a:t>
            </a:r>
          </a:p>
          <a:p>
            <a:r>
              <a:rPr lang="en-US" altLang="ko-KR" dirty="0">
                <a:hlinkClick r:id="rId2"/>
              </a:rPr>
              <a:t>https://en.wikipedia.org/wiki/Interaction_overview_diagram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Picture 2" descr="https://upload.wikimedia.org/wikipedia/commons/thumb/1/17/Uml-Iod-Diagram1.svg/400px-Uml-Iod-Diagram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782" y="2861470"/>
            <a:ext cx="3197224" cy="399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9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인터렉션</a:t>
            </a:r>
            <a:r>
              <a:rPr lang="ko-KR" altLang="en-US" dirty="0"/>
              <a:t> </a:t>
            </a:r>
            <a:r>
              <a:rPr lang="ko-KR" altLang="en-US" dirty="0" err="1"/>
              <a:t>오버뷰</a:t>
            </a:r>
            <a:r>
              <a:rPr lang="ko-KR" altLang="en-US" dirty="0"/>
              <a:t>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인터렉션</a:t>
            </a:r>
            <a:r>
              <a:rPr lang="ko-KR" altLang="en-US" dirty="0"/>
              <a:t> </a:t>
            </a:r>
            <a:r>
              <a:rPr lang="ko-KR" altLang="en-US" dirty="0" err="1"/>
              <a:t>오버뷰</a:t>
            </a:r>
            <a:r>
              <a:rPr lang="ko-KR" altLang="en-US" dirty="0"/>
              <a:t> 다이어그램을 사용함으로 처음부터 시나리오를 시퀀스 다이어그램에 상세적으로 작성하지 않고</a:t>
            </a:r>
            <a:r>
              <a:rPr lang="en-US" altLang="ko-KR" dirty="0"/>
              <a:t>, </a:t>
            </a:r>
            <a:r>
              <a:rPr lang="ko-KR" altLang="en-US" dirty="0"/>
              <a:t>간략하게 작성하고 점점 상세하게 작성할 수 있도록 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Picture 2" descr="인터랙션 오버뷰 다이어그램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64182"/>
            <a:ext cx="4855020" cy="48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0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Timing Diagrams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Timing diagrams are UML interaction diagrams used to show interactions when a primary purpose of the diagram is to reason about time.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Picture 2" descr="Major elements of timing UML diagram - lifeline, timeline, state or condition, message, duration constraint, timing rul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62" y="1546262"/>
            <a:ext cx="7500977" cy="531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3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</a:t>
            </a:r>
          </a:p>
          <a:p>
            <a:pPr lvl="1"/>
            <a:r>
              <a:rPr lang="ko-KR" altLang="en-US" dirty="0"/>
              <a:t>시스템을 구성하는 임의의 물리적인 요소를 의미</a:t>
            </a:r>
          </a:p>
          <a:p>
            <a:pPr lvl="1"/>
            <a:r>
              <a:rPr lang="ko-KR" altLang="en-US" dirty="0"/>
              <a:t>물리적인 요소란 가상의 모델을 실제로 구현하여 나타내는 것을 의미</a:t>
            </a:r>
          </a:p>
          <a:p>
            <a:pPr lvl="1"/>
            <a:r>
              <a:rPr lang="ko-KR" altLang="en-US" dirty="0"/>
              <a:t>객체지향의 원리에 따라 업무 기능과 관련 데이터를 하나의 단위로 처리</a:t>
            </a:r>
          </a:p>
          <a:p>
            <a:r>
              <a:rPr lang="en-US" altLang="ko-KR" dirty="0"/>
              <a:t>UML </a:t>
            </a:r>
            <a:r>
              <a:rPr lang="ko-KR" altLang="en-US" dirty="0"/>
              <a:t>관점과 </a:t>
            </a:r>
            <a:r>
              <a:rPr lang="en-US" altLang="ko-KR" dirty="0"/>
              <a:t>CBD(Component Based Development) </a:t>
            </a:r>
            <a:r>
              <a:rPr lang="ko-KR" altLang="en-US" dirty="0"/>
              <a:t>관점에서의 컴포넌트 의미와는 조금 다르다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객체지향 </a:t>
            </a:r>
            <a:r>
              <a:rPr lang="ko-KR" altLang="en-US" dirty="0"/>
              <a:t>원리에서 컴포넌트란</a:t>
            </a:r>
          </a:p>
          <a:p>
            <a:pPr lvl="1"/>
            <a:r>
              <a:rPr lang="ko-KR" altLang="en-US" dirty="0"/>
              <a:t>인터페이스에 의해서 기능이 정의된</a:t>
            </a:r>
            <a:r>
              <a:rPr lang="en-US" altLang="ko-KR" dirty="0"/>
              <a:t>, </a:t>
            </a:r>
            <a:r>
              <a:rPr lang="ko-KR" altLang="en-US" dirty="0"/>
              <a:t>독립적으로 개발</a:t>
            </a:r>
            <a:r>
              <a:rPr lang="en-US" altLang="ko-KR" dirty="0"/>
              <a:t>·</a:t>
            </a:r>
            <a:r>
              <a:rPr lang="ko-KR" altLang="en-US" dirty="0"/>
              <a:t>배포</a:t>
            </a:r>
            <a:r>
              <a:rPr lang="en-US" altLang="ko-KR" dirty="0"/>
              <a:t>·</a:t>
            </a:r>
            <a:r>
              <a:rPr lang="ko-KR" altLang="en-US" dirty="0"/>
              <a:t>조립이 가능한 시스템의 구성 단위로 정의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컴포넌트의 </a:t>
            </a:r>
            <a:r>
              <a:rPr lang="ko-KR" altLang="en-US" dirty="0"/>
              <a:t>대표적 예</a:t>
            </a:r>
          </a:p>
          <a:p>
            <a:pPr lvl="1"/>
            <a:r>
              <a:rPr lang="en-US" altLang="ko-KR" dirty="0"/>
              <a:t>J2EE </a:t>
            </a:r>
            <a:r>
              <a:rPr lang="ko-KR" altLang="en-US" dirty="0"/>
              <a:t>플랫폼의 </a:t>
            </a:r>
            <a:r>
              <a:rPr lang="en-US" altLang="ko-KR" dirty="0"/>
              <a:t>JAR </a:t>
            </a:r>
            <a:r>
              <a:rPr lang="ko-KR" altLang="en-US" dirty="0"/>
              <a:t>파일</a:t>
            </a:r>
          </a:p>
          <a:p>
            <a:pPr lvl="1"/>
            <a:r>
              <a:rPr lang="ko-KR" altLang="en-US" dirty="0" err="1"/>
              <a:t>닷넷</a:t>
            </a:r>
            <a:r>
              <a:rPr lang="ko-KR" altLang="en-US" dirty="0"/>
              <a:t> 플랫폼의 </a:t>
            </a:r>
            <a:r>
              <a:rPr lang="en-US" altLang="ko-KR" dirty="0"/>
              <a:t>DLL </a:t>
            </a:r>
            <a:r>
              <a:rPr lang="ko-KR" altLang="en-US" dirty="0"/>
              <a:t>파일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68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15647</TotalTime>
  <Words>822</Words>
  <Application>Microsoft Office PowerPoint</Application>
  <PresentationFormat>화면 슬라이드 쇼(4:3)</PresentationFormat>
  <Paragraphs>168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돋움</vt:lpstr>
      <vt:lpstr>맑은 고딕</vt:lpstr>
      <vt:lpstr>Arial</vt:lpstr>
      <vt:lpstr>Office 테마</vt:lpstr>
      <vt:lpstr>객체 지향  정보시스템 개발(UML)</vt:lpstr>
      <vt:lpstr>학습 내용</vt:lpstr>
      <vt:lpstr>커뮤니케이션 다이어그램 </vt:lpstr>
      <vt:lpstr>커뮤니케이션 다이어그램 (Cont.)</vt:lpstr>
      <vt:lpstr>커뮤니케이션 다이어그램 (Cont.)</vt:lpstr>
      <vt:lpstr>Interaction overview diagram</vt:lpstr>
      <vt:lpstr>인터렉션 오버뷰 다이어그램</vt:lpstr>
      <vt:lpstr>Timing Diagrams</vt:lpstr>
      <vt:lpstr>컴포넌트 다이어그램</vt:lpstr>
      <vt:lpstr>컴포넌트 다이어그램</vt:lpstr>
      <vt:lpstr>컴포넌트 다이어그램</vt:lpstr>
      <vt:lpstr>컴포넌트 다이어그램</vt:lpstr>
      <vt:lpstr>컴포넌트 다이어그램</vt:lpstr>
      <vt:lpstr>컴포넌트와 클래스</vt:lpstr>
      <vt:lpstr>일정한 경우의 컴포넌트 다이어그램을 작성해보자</vt:lpstr>
      <vt:lpstr>배치 다이어그램</vt:lpstr>
      <vt:lpstr>배치 다이어그램</vt:lpstr>
      <vt:lpstr>배치 다이어그램</vt:lpstr>
      <vt:lpstr>패키지 다이어그램</vt:lpstr>
      <vt:lpstr>패키지 다이어그램</vt:lpstr>
      <vt:lpstr>패키지 다이어그램</vt:lpstr>
      <vt:lpstr>Report 제출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mjpark</cp:lastModifiedBy>
  <cp:revision>1358</cp:revision>
  <dcterms:created xsi:type="dcterms:W3CDTF">2017-03-09T06:52:53Z</dcterms:created>
  <dcterms:modified xsi:type="dcterms:W3CDTF">2019-10-08T00:22:28Z</dcterms:modified>
</cp:coreProperties>
</file>