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60"/>
  </p:notesMasterIdLst>
  <p:sldIdLst>
    <p:sldId id="434" r:id="rId2"/>
    <p:sldId id="438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53" r:id="rId11"/>
    <p:sldId id="454" r:id="rId12"/>
    <p:sldId id="455" r:id="rId13"/>
    <p:sldId id="456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435" r:id="rId36"/>
    <p:sldId id="501" r:id="rId37"/>
    <p:sldId id="458" r:id="rId38"/>
    <p:sldId id="459" r:id="rId39"/>
    <p:sldId id="460" r:id="rId40"/>
    <p:sldId id="461" r:id="rId41"/>
    <p:sldId id="462" r:id="rId42"/>
    <p:sldId id="463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73" r:id="rId53"/>
    <p:sldId id="474" r:id="rId54"/>
    <p:sldId id="475" r:id="rId55"/>
    <p:sldId id="476" r:id="rId56"/>
    <p:sldId id="477" r:id="rId57"/>
    <p:sldId id="478" r:id="rId58"/>
    <p:sldId id="479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808" autoAdjust="0"/>
    <p:restoredTop sz="95158" autoAdjust="0"/>
  </p:normalViewPr>
  <p:slideViewPr>
    <p:cSldViewPr snapToGrid="0">
      <p:cViewPr>
        <p:scale>
          <a:sx n="100" d="100"/>
          <a:sy n="100" d="100"/>
        </p:scale>
        <p:origin x="510" y="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소프트웨어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운영 및 테스트 실무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 smtClean="0"/>
              <a:t>품질의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품질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</a:t>
            </a:r>
            <a:r>
              <a:rPr lang="ko-KR" altLang="en-US" dirty="0"/>
              <a:t>요구사항을 만족시킬 수 있는 소프트웨어 기능 및 특성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SW </a:t>
            </a:r>
            <a:r>
              <a:rPr lang="ko-KR" altLang="en-US" b="1" dirty="0"/>
              <a:t>품질이 중요한 이유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dirty="0"/>
              <a:t>SW </a:t>
            </a:r>
            <a:r>
              <a:rPr lang="ko-KR" altLang="en-US" dirty="0"/>
              <a:t>결함의 절반 이상은 개발과정에서 발견되지 않고 제품 출시 이후 발견됨</a:t>
            </a:r>
            <a:r>
              <a:rPr lang="en-US" altLang="ko-KR" dirty="0"/>
              <a:t>. →  </a:t>
            </a:r>
            <a:r>
              <a:rPr lang="ko-KR" altLang="en-US" dirty="0"/>
              <a:t>이에 따라 유지 보수 비용이 증대됨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→ </a:t>
            </a:r>
            <a:r>
              <a:rPr lang="ko-KR" altLang="en-US" dirty="0"/>
              <a:t>이렇게 중요한 </a:t>
            </a:r>
            <a:r>
              <a:rPr lang="en-US" altLang="ko-KR" dirty="0"/>
              <a:t>SW</a:t>
            </a:r>
            <a:r>
              <a:rPr lang="ko-KR" altLang="en-US" dirty="0"/>
              <a:t>품질을 향상시키기 위해서는 </a:t>
            </a:r>
            <a:r>
              <a:rPr lang="en-US" altLang="ko-KR" dirty="0"/>
              <a:t>SW</a:t>
            </a:r>
            <a:r>
              <a:rPr lang="ko-KR" altLang="en-US" dirty="0"/>
              <a:t>개발 프로세스</a:t>
            </a:r>
            <a:r>
              <a:rPr lang="en-US" altLang="ko-KR" dirty="0"/>
              <a:t>, SW </a:t>
            </a:r>
            <a:r>
              <a:rPr lang="ko-KR" altLang="en-US" dirty="0"/>
              <a:t>품질모델</a:t>
            </a:r>
            <a:r>
              <a:rPr lang="en-US" altLang="ko-KR" dirty="0"/>
              <a:t>, SW</a:t>
            </a:r>
            <a:r>
              <a:rPr lang="ko-KR" altLang="en-US" dirty="0"/>
              <a:t>향상기법에 대한 고민이 필요하다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06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품질 향상을 위한 방법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SW </a:t>
            </a:r>
            <a:r>
              <a:rPr lang="ko-KR" altLang="en-US" dirty="0"/>
              <a:t>개발프로세스 개선</a:t>
            </a:r>
          </a:p>
          <a:p>
            <a:r>
              <a:rPr lang="en-US" altLang="ko-KR" dirty="0"/>
              <a:t>ISO 26262, DO-178</a:t>
            </a:r>
            <a:r>
              <a:rPr lang="ko-KR" altLang="en-US" dirty="0"/>
              <a:t>등의 국제 표준 프로세스 도입을 통해 </a:t>
            </a:r>
            <a:r>
              <a:rPr lang="en-US" altLang="ko-KR" dirty="0"/>
              <a:t>SW </a:t>
            </a:r>
            <a:r>
              <a:rPr lang="ko-KR" altLang="en-US" dirty="0"/>
              <a:t>개발 프로세스를 도입하여 </a:t>
            </a:r>
            <a:r>
              <a:rPr lang="en-US" altLang="ko-KR" dirty="0"/>
              <a:t>SW </a:t>
            </a:r>
            <a:r>
              <a:rPr lang="ko-KR" altLang="en-US" dirty="0"/>
              <a:t>품질 향상을 도모할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SW </a:t>
            </a:r>
            <a:r>
              <a:rPr lang="ko-KR" altLang="en-US" dirty="0"/>
              <a:t>품질모델</a:t>
            </a:r>
          </a:p>
          <a:p>
            <a:r>
              <a:rPr lang="en-US" altLang="ko-KR" dirty="0" smtClean="0"/>
              <a:t>ISO9123 </a:t>
            </a:r>
            <a:r>
              <a:rPr lang="ko-KR" altLang="en-US" dirty="0" smtClean="0"/>
              <a:t>등 도입 </a:t>
            </a:r>
            <a:r>
              <a:rPr lang="en-US" altLang="ko-KR" dirty="0"/>
              <a:t>: </a:t>
            </a:r>
            <a:r>
              <a:rPr lang="ko-KR" altLang="en-US" dirty="0"/>
              <a:t>기능성</a:t>
            </a:r>
            <a:r>
              <a:rPr lang="en-US" altLang="ko-KR" dirty="0"/>
              <a:t>, </a:t>
            </a:r>
            <a:r>
              <a:rPr lang="ko-KR" altLang="en-US" dirty="0"/>
              <a:t>신뢰성</a:t>
            </a:r>
            <a:r>
              <a:rPr lang="en-US" altLang="ko-KR" dirty="0"/>
              <a:t>, </a:t>
            </a:r>
            <a:r>
              <a:rPr lang="ko-KR" altLang="en-US" dirty="0" err="1"/>
              <a:t>사용성</a:t>
            </a:r>
            <a:r>
              <a:rPr lang="en-US" altLang="ko-KR" dirty="0"/>
              <a:t>, </a:t>
            </a:r>
            <a:r>
              <a:rPr lang="ko-KR" altLang="en-US" dirty="0"/>
              <a:t>효율성</a:t>
            </a:r>
            <a:r>
              <a:rPr lang="en-US" altLang="ko-KR" dirty="0"/>
              <a:t>, </a:t>
            </a:r>
            <a:r>
              <a:rPr lang="ko-KR" altLang="en-US" dirty="0"/>
              <a:t>보수성</a:t>
            </a:r>
            <a:r>
              <a:rPr lang="en-US" altLang="ko-KR" dirty="0"/>
              <a:t>, </a:t>
            </a:r>
            <a:r>
              <a:rPr lang="ko-KR" altLang="en-US" dirty="0" err="1"/>
              <a:t>이식성</a:t>
            </a:r>
            <a:r>
              <a:rPr lang="ko-KR" altLang="en-US" dirty="0"/>
              <a:t> 등 </a:t>
            </a:r>
            <a:r>
              <a:rPr lang="en-US" altLang="ko-KR" dirty="0"/>
              <a:t>6</a:t>
            </a:r>
            <a:r>
              <a:rPr lang="ko-KR" altLang="en-US" dirty="0"/>
              <a:t>가지 기준을 토대로 </a:t>
            </a:r>
            <a:r>
              <a:rPr lang="en-US" altLang="ko-KR" dirty="0"/>
              <a:t>SW </a:t>
            </a:r>
            <a:r>
              <a:rPr lang="ko-KR" altLang="en-US" dirty="0"/>
              <a:t>품질을 정의 및 평가하여 </a:t>
            </a:r>
            <a:r>
              <a:rPr lang="en-US" altLang="ko-KR" dirty="0"/>
              <a:t>SW </a:t>
            </a:r>
            <a:r>
              <a:rPr lang="ko-KR" altLang="en-US" dirty="0"/>
              <a:t>품질 향상을 도모할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SW </a:t>
            </a:r>
            <a:r>
              <a:rPr lang="ko-KR" altLang="en-US" dirty="0"/>
              <a:t>향상기법</a:t>
            </a:r>
          </a:p>
          <a:p>
            <a:r>
              <a:rPr lang="ko-KR" altLang="en-US" dirty="0"/>
              <a:t>단계별 테스트의 도입</a:t>
            </a:r>
            <a:r>
              <a:rPr lang="en-US" altLang="ko-KR" dirty="0"/>
              <a:t>.: </a:t>
            </a:r>
            <a:r>
              <a:rPr lang="ko-KR" altLang="en-US" dirty="0"/>
              <a:t>코드검사</a:t>
            </a:r>
            <a:r>
              <a:rPr lang="en-US" altLang="ko-KR" dirty="0"/>
              <a:t>, </a:t>
            </a:r>
            <a:r>
              <a:rPr lang="ko-KR" altLang="en-US" dirty="0"/>
              <a:t>단위 테스트 같은 </a:t>
            </a:r>
            <a:r>
              <a:rPr lang="ko-KR" altLang="en-US" dirty="0" err="1"/>
              <a:t>여러가지</a:t>
            </a:r>
            <a:r>
              <a:rPr lang="ko-KR" altLang="en-US" dirty="0"/>
              <a:t> 테스트를 수행하여 개발과정에서 </a:t>
            </a:r>
            <a:r>
              <a:rPr lang="en-US" altLang="ko-KR" dirty="0"/>
              <a:t>SW </a:t>
            </a:r>
            <a:r>
              <a:rPr lang="ko-KR" altLang="en-US" dirty="0"/>
              <a:t>오류를 발견</a:t>
            </a:r>
            <a:r>
              <a:rPr lang="en-US" altLang="ko-KR" dirty="0"/>
              <a:t>, </a:t>
            </a:r>
            <a:r>
              <a:rPr lang="ko-KR" altLang="en-US" dirty="0"/>
              <a:t>개선하여 소프트웨어 품질을 도모할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63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현업에서 혼용되는 다양한 용어 풀이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Error(</a:t>
            </a:r>
            <a:r>
              <a:rPr lang="ko-KR" altLang="en-US" b="1" dirty="0" smtClean="0"/>
              <a:t>에러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에러는 개발자의 잘못된 이해로 인한 설계 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코딩 중의 코딩 타이핑을 잘못 입력하는 행위 자체를 뜻한다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ko-KR" altLang="en-US" b="1" dirty="0" smtClean="0"/>
              <a:t>실수하는 행위 자체</a:t>
            </a:r>
            <a:r>
              <a:rPr lang="ko-KR" altLang="en-US" dirty="0" smtClean="0"/>
              <a:t>를 뜻한다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Fault</a:t>
            </a:r>
            <a:r>
              <a:rPr lang="en-US" altLang="ko-KR" b="1" dirty="0"/>
              <a:t>(</a:t>
            </a:r>
            <a:r>
              <a:rPr lang="ko-KR" altLang="en-US" b="1" dirty="0"/>
              <a:t>결함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/>
              <a:t>결함은 </a:t>
            </a:r>
            <a:r>
              <a:rPr lang="ko-KR" altLang="en-US" b="1" dirty="0"/>
              <a:t>에러로 인한 현상의 결과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en-US" altLang="ko-KR" dirty="0"/>
              <a:t>Fault</a:t>
            </a:r>
            <a:r>
              <a:rPr lang="ko-KR" altLang="en-US" dirty="0"/>
              <a:t>를 결함이라고 부르며 </a:t>
            </a:r>
            <a:r>
              <a:rPr lang="en-US" altLang="ko-KR" b="1" dirty="0"/>
              <a:t>Defect</a:t>
            </a:r>
            <a:r>
              <a:rPr lang="en-US" altLang="ko-KR" dirty="0"/>
              <a:t>, </a:t>
            </a:r>
            <a:r>
              <a:rPr lang="en-US" altLang="ko-KR" b="1" dirty="0"/>
              <a:t>Bug</a:t>
            </a:r>
            <a:r>
              <a:rPr lang="ko-KR" altLang="en-US" dirty="0"/>
              <a:t>라는 용어를 혼용하여 사용하고 있다</a:t>
            </a:r>
            <a:r>
              <a:rPr lang="en-US" altLang="ko-KR" dirty="0"/>
              <a:t>. </a:t>
            </a:r>
            <a:r>
              <a:rPr lang="ko-KR" altLang="en-US" dirty="0"/>
              <a:t>요구사항서의 </a:t>
            </a:r>
            <a:r>
              <a:rPr lang="ko-KR" altLang="en-US" b="1" dirty="0"/>
              <a:t>규격에 맞지 않는 작동</a:t>
            </a:r>
            <a:r>
              <a:rPr lang="ko-KR" altLang="en-US" dirty="0"/>
              <a:t>을 의미하기도 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Failure(</a:t>
            </a:r>
            <a:r>
              <a:rPr lang="ko-KR" altLang="en-US" b="1" dirty="0"/>
              <a:t>실패</a:t>
            </a:r>
            <a:r>
              <a:rPr lang="en-US" altLang="ko-KR" b="1" dirty="0"/>
              <a:t>, </a:t>
            </a:r>
            <a:r>
              <a:rPr lang="ko-KR" altLang="en-US" b="1" dirty="0"/>
              <a:t>고장</a:t>
            </a:r>
            <a:r>
              <a:rPr lang="en-US" altLang="ko-KR" b="1" dirty="0"/>
              <a:t>)</a:t>
            </a:r>
            <a:r>
              <a:rPr lang="en-US" altLang="ko-KR" dirty="0"/>
              <a:t> : </a:t>
            </a:r>
            <a:r>
              <a:rPr lang="ko-KR" altLang="en-US" dirty="0"/>
              <a:t>소프트웨어의 잘못된 동작</a:t>
            </a:r>
            <a:r>
              <a:rPr lang="en-US" altLang="ko-KR" dirty="0"/>
              <a:t>, </a:t>
            </a:r>
            <a:r>
              <a:rPr lang="ko-KR" altLang="en-US" dirty="0"/>
              <a:t>현상을 말한다</a:t>
            </a:r>
            <a:r>
              <a:rPr lang="en-US" altLang="ko-KR" dirty="0"/>
              <a:t>. </a:t>
            </a:r>
            <a:r>
              <a:rPr lang="ko-KR" altLang="en-US" dirty="0"/>
              <a:t>결함으로 인해서 생기는 현상으로 주로 </a:t>
            </a:r>
            <a:r>
              <a:rPr lang="en-US" altLang="ko-KR" dirty="0"/>
              <a:t>Defect</a:t>
            </a:r>
            <a:r>
              <a:rPr lang="ko-KR" altLang="en-US" dirty="0"/>
              <a:t>가 실행될 때 발생된다</a:t>
            </a:r>
            <a:r>
              <a:rPr lang="en-US" altLang="ko-KR" dirty="0"/>
              <a:t>. </a:t>
            </a:r>
            <a:r>
              <a:rPr lang="ko-KR" altLang="en-US" dirty="0"/>
              <a:t>하지만 소프트웨어에 </a:t>
            </a:r>
            <a:r>
              <a:rPr lang="en-US" altLang="ko-KR" dirty="0"/>
              <a:t>Defect</a:t>
            </a:r>
            <a:r>
              <a:rPr lang="ko-KR" altLang="en-US" dirty="0"/>
              <a:t>가 있다고 하더라도 반드시 </a:t>
            </a:r>
            <a:r>
              <a:rPr lang="en-US" altLang="ko-KR" dirty="0"/>
              <a:t>Failure</a:t>
            </a:r>
            <a:r>
              <a:rPr lang="ko-KR" altLang="en-US" dirty="0"/>
              <a:t>가 발생하지는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928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사이트에 </a:t>
            </a:r>
            <a:r>
              <a:rPr lang="ko-KR" altLang="en-US" dirty="0"/>
              <a:t>회원 가입이 되지 않아 </a:t>
            </a:r>
            <a:r>
              <a:rPr lang="en-US" altLang="ko-KR" dirty="0"/>
              <a:t>– Failure</a:t>
            </a:r>
          </a:p>
          <a:p>
            <a:r>
              <a:rPr lang="ko-KR" altLang="en-US" dirty="0" smtClean="0"/>
              <a:t>개발자가 </a:t>
            </a:r>
            <a:r>
              <a:rPr lang="ko-KR" altLang="en-US" dirty="0"/>
              <a:t>변수 값 정의를 잘못했다 </a:t>
            </a:r>
            <a:r>
              <a:rPr lang="en-US" altLang="ko-KR" dirty="0"/>
              <a:t>– Error</a:t>
            </a:r>
          </a:p>
          <a:p>
            <a:r>
              <a:rPr lang="ko-KR" altLang="en-US" dirty="0" smtClean="0"/>
              <a:t>회원 </a:t>
            </a:r>
            <a:r>
              <a:rPr lang="ko-KR" altLang="en-US" dirty="0"/>
              <a:t>가입할 때 아이디 </a:t>
            </a:r>
            <a:r>
              <a:rPr lang="ko-KR" altLang="en-US" dirty="0" smtClean="0"/>
              <a:t>입력 창에 </a:t>
            </a:r>
            <a:r>
              <a:rPr lang="ko-KR" altLang="en-US" dirty="0"/>
              <a:t>문자 입력이 되지 않아 </a:t>
            </a:r>
            <a:r>
              <a:rPr lang="en-US" altLang="ko-KR" dirty="0" smtClean="0"/>
              <a:t>- Fault(Defect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75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리팩토링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리팩토링의</a:t>
            </a:r>
            <a:r>
              <a:rPr lang="ko-KR" altLang="en-US" b="1" dirty="0"/>
              <a:t> </a:t>
            </a:r>
            <a:r>
              <a:rPr lang="ko-KR" altLang="en-US" b="1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리랙토링</a:t>
            </a:r>
            <a:r>
              <a:rPr lang="en-US" altLang="ko-KR" dirty="0"/>
              <a:t>(Refactoring) - </a:t>
            </a:r>
            <a:r>
              <a:rPr lang="ko-KR" altLang="en-US" dirty="0"/>
              <a:t>소프트웨어를 보다 쉽게 이해할 수 있고</a:t>
            </a:r>
            <a:r>
              <a:rPr lang="en-US" altLang="ko-KR" dirty="0"/>
              <a:t>, </a:t>
            </a:r>
            <a:r>
              <a:rPr lang="ko-KR" altLang="en-US" dirty="0"/>
              <a:t>적은 비용으로 수정할 수 </a:t>
            </a:r>
            <a:r>
              <a:rPr lang="ko-KR" altLang="en-US" dirty="0" smtClean="0"/>
              <a:t>있도록 겉으로 </a:t>
            </a:r>
            <a:r>
              <a:rPr lang="ko-KR" altLang="en-US" dirty="0"/>
              <a:t>보이는 동작의 변화 없이 내부 구조를 변경하는 것</a:t>
            </a:r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리랙토링</a:t>
            </a:r>
            <a:r>
              <a:rPr lang="ko-KR" altLang="en-US" dirty="0" smtClean="0"/>
              <a:t> </a:t>
            </a:r>
            <a:r>
              <a:rPr lang="ko-KR" altLang="en-US" dirty="0"/>
              <a:t>하다</a:t>
            </a:r>
            <a:r>
              <a:rPr lang="en-US" altLang="ko-KR" dirty="0"/>
              <a:t>(Refactoring) - </a:t>
            </a:r>
            <a:r>
              <a:rPr lang="ko-KR" altLang="en-US" dirty="0"/>
              <a:t>일련의 </a:t>
            </a:r>
            <a:r>
              <a:rPr lang="ko-KR" altLang="en-US" dirty="0" err="1"/>
              <a:t>리펙토링을</a:t>
            </a:r>
            <a:r>
              <a:rPr lang="ko-KR" altLang="en-US" dirty="0"/>
              <a:t> 적용하여 겉으로 보이는 동작의 변화 없이 소프트웨어 구조를 바꾸다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첫째 </a:t>
            </a:r>
            <a:r>
              <a:rPr lang="ko-KR" altLang="en-US" dirty="0" err="1"/>
              <a:t>리팩토링의</a:t>
            </a:r>
            <a:r>
              <a:rPr lang="ko-KR" altLang="en-US" dirty="0"/>
              <a:t> 목적은 소프트웨어를 보다 이해하기 쉽고</a:t>
            </a:r>
            <a:r>
              <a:rPr lang="en-US" altLang="ko-KR" dirty="0"/>
              <a:t>, </a:t>
            </a:r>
            <a:r>
              <a:rPr lang="ko-KR" altLang="en-US" dirty="0"/>
              <a:t>수정하기 쉽도록 만드는 것이다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둘째 </a:t>
            </a:r>
            <a:r>
              <a:rPr lang="ko-KR" altLang="en-US" dirty="0" err="1"/>
              <a:t>리팩토링은</a:t>
            </a:r>
            <a:r>
              <a:rPr lang="ko-KR" altLang="en-US" dirty="0"/>
              <a:t> 겉으로 보이는 소프트웨어의 기능을 변경하지 않는다는 </a:t>
            </a:r>
            <a:r>
              <a:rPr lang="ko-KR" altLang="en-US" dirty="0" smtClean="0"/>
              <a:t>것이다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488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왜 </a:t>
            </a:r>
            <a:r>
              <a:rPr lang="ko-KR" altLang="en-US" b="1" dirty="0" err="1"/>
              <a:t>리팩토링을</a:t>
            </a:r>
            <a:r>
              <a:rPr lang="ko-KR" altLang="en-US" b="1" dirty="0"/>
              <a:t> 해야 하는가</a:t>
            </a:r>
            <a:r>
              <a:rPr lang="en-US" altLang="ko-KR" b="1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리팩토링은</a:t>
            </a:r>
            <a:r>
              <a:rPr lang="ko-KR" altLang="en-US" dirty="0"/>
              <a:t> 소프트웨어의 디자인을 개선 시킨다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리팩토링은</a:t>
            </a:r>
            <a:r>
              <a:rPr lang="ko-KR" altLang="en-US" dirty="0"/>
              <a:t> 소프트웨어를 더 이해하기 쉽게 만든다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리팩토링은</a:t>
            </a:r>
            <a:r>
              <a:rPr lang="ko-KR" altLang="en-US" dirty="0"/>
              <a:t> 버그를 찾도록 도와준다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리팩토링은</a:t>
            </a:r>
            <a:r>
              <a:rPr lang="ko-KR" altLang="en-US" dirty="0"/>
              <a:t> 프로그램을 빨리 작성하도록 도와준다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0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언제 </a:t>
            </a:r>
            <a:r>
              <a:rPr lang="ko-KR" altLang="en-US" b="1" dirty="0" err="1"/>
              <a:t>리팩토링을</a:t>
            </a:r>
            <a:r>
              <a:rPr lang="ko-KR" altLang="en-US" b="1" dirty="0"/>
              <a:t> 하는가</a:t>
            </a:r>
            <a:r>
              <a:rPr lang="en-US" altLang="ko-KR" b="1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삼진규칙 </a:t>
            </a:r>
            <a:r>
              <a:rPr lang="en-US" altLang="ko-KR" dirty="0"/>
              <a:t>- 3</a:t>
            </a:r>
            <a:r>
              <a:rPr lang="ko-KR" altLang="en-US" dirty="0"/>
              <a:t>번 중복되면 그때 </a:t>
            </a:r>
            <a:r>
              <a:rPr lang="ko-KR" altLang="en-US" dirty="0" err="1"/>
              <a:t>리팩토링을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기능을 추가할 때 </a:t>
            </a:r>
            <a:r>
              <a:rPr lang="ko-KR" altLang="en-US" dirty="0" err="1"/>
              <a:t>리팩토링을</a:t>
            </a:r>
            <a:r>
              <a:rPr lang="ko-KR" altLang="en-US" dirty="0"/>
              <a:t> 하라</a:t>
            </a:r>
          </a:p>
          <a:p>
            <a:r>
              <a:rPr lang="ko-KR" altLang="en-US" dirty="0"/>
              <a:t>버그를 수정할 때 </a:t>
            </a:r>
            <a:r>
              <a:rPr lang="ko-KR" altLang="en-US" dirty="0" err="1"/>
              <a:t>리팩토링을</a:t>
            </a:r>
            <a:r>
              <a:rPr lang="ko-KR" altLang="en-US" dirty="0"/>
              <a:t> 하라</a:t>
            </a:r>
          </a:p>
          <a:p>
            <a:r>
              <a:rPr lang="ko-KR" altLang="en-US" dirty="0"/>
              <a:t>코드검토</a:t>
            </a:r>
            <a:r>
              <a:rPr lang="en-US" altLang="ko-KR" dirty="0"/>
              <a:t>(code review)</a:t>
            </a:r>
            <a:r>
              <a:rPr lang="ko-KR" altLang="en-US" dirty="0"/>
              <a:t>를 할 때 </a:t>
            </a:r>
            <a:r>
              <a:rPr lang="ko-KR" altLang="en-US" dirty="0" err="1"/>
              <a:t>리팩토링을</a:t>
            </a:r>
            <a:r>
              <a:rPr lang="ko-KR" altLang="en-US" dirty="0"/>
              <a:t> 하라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68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리팩토링을</a:t>
            </a:r>
            <a:r>
              <a:rPr lang="ko-KR" altLang="en-US" b="1" dirty="0"/>
              <a:t> 할 때의 </a:t>
            </a:r>
            <a:r>
              <a:rPr lang="ko-KR" altLang="en-US" b="1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  <a:p>
            <a:r>
              <a:rPr lang="ko-KR" altLang="en-US" dirty="0"/>
              <a:t>인터페이스 변경</a:t>
            </a:r>
          </a:p>
          <a:p>
            <a:r>
              <a:rPr lang="ko-KR" altLang="en-US" dirty="0" err="1"/>
              <a:t>리팩토링이</a:t>
            </a:r>
            <a:r>
              <a:rPr lang="ko-KR" altLang="en-US" dirty="0"/>
              <a:t> 어려운 디자인 변경</a:t>
            </a:r>
          </a:p>
          <a:p>
            <a:r>
              <a:rPr lang="ko-KR" altLang="en-US" dirty="0"/>
              <a:t>언제 </a:t>
            </a:r>
            <a:r>
              <a:rPr lang="ko-KR" altLang="en-US" dirty="0" err="1"/>
              <a:t>리팩토링을</a:t>
            </a:r>
            <a:r>
              <a:rPr lang="ko-KR" altLang="en-US" dirty="0"/>
              <a:t> 하지 말아야 하는가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360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Extract </a:t>
            </a:r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5292969" cy="5659112"/>
          </a:xfrm>
        </p:spPr>
        <p:txBody>
          <a:bodyPr/>
          <a:lstStyle/>
          <a:p>
            <a:r>
              <a:rPr lang="ko-KR" altLang="en-US" dirty="0" smtClean="0"/>
              <a:t>그룹으로 </a:t>
            </a:r>
            <a:r>
              <a:rPr lang="ko-KR" altLang="en-US" dirty="0"/>
              <a:t>함께 묶을 수 있는 코드 조각이 있으면 코드의 목적이 잘 드러나도록 </a:t>
            </a:r>
            <a:r>
              <a:rPr lang="ko-KR" altLang="en-US" dirty="0" err="1"/>
              <a:t>메소드의</a:t>
            </a:r>
            <a:r>
              <a:rPr lang="ko-KR" altLang="en-US" dirty="0"/>
              <a:t> 이름을 지어 별도의 </a:t>
            </a:r>
            <a:r>
              <a:rPr lang="ko-KR" altLang="en-US" dirty="0" err="1"/>
              <a:t>메소드로</a:t>
            </a:r>
            <a:r>
              <a:rPr lang="ko-KR" altLang="en-US" dirty="0"/>
              <a:t> 뽑아낸다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/>
              <a:t>메소드가</a:t>
            </a:r>
            <a:r>
              <a:rPr lang="ko-KR" altLang="en-US" dirty="0"/>
              <a:t> 잘 쪼개져 있을 때 다른 </a:t>
            </a:r>
            <a:r>
              <a:rPr lang="ko-KR" altLang="en-US" dirty="0" err="1"/>
              <a:t>메소드에서</a:t>
            </a:r>
            <a:r>
              <a:rPr lang="ko-KR" altLang="en-US" dirty="0"/>
              <a:t> 사용될 확률이 높아진다</a:t>
            </a:r>
          </a:p>
          <a:p>
            <a:pPr lvl="1"/>
            <a:r>
              <a:rPr lang="ko-KR" altLang="en-US" dirty="0"/>
              <a:t>추상화 </a:t>
            </a:r>
            <a:r>
              <a:rPr lang="en-US" altLang="ko-KR" dirty="0"/>
              <a:t>Level</a:t>
            </a:r>
            <a:r>
              <a:rPr lang="ko-KR" altLang="en-US" dirty="0"/>
              <a:t>을 적절하게 유지할 수 있어 </a:t>
            </a:r>
            <a:r>
              <a:rPr lang="ko-KR" altLang="en-US" dirty="0" err="1"/>
              <a:t>가독성이</a:t>
            </a:r>
            <a:r>
              <a:rPr lang="ko-KR" altLang="en-US" dirty="0"/>
              <a:t> 좋아진다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1647825"/>
            <a:ext cx="3648075" cy="5210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98" y="4084970"/>
            <a:ext cx="21431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1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산학협력강의</a:t>
            </a:r>
            <a:endParaRPr lang="en-US" altLang="ko-KR" dirty="0"/>
          </a:p>
          <a:p>
            <a:pPr lvl="1"/>
            <a:r>
              <a:rPr lang="ko-KR" altLang="en-US" dirty="0" err="1" smtClean="0"/>
              <a:t>융복합학습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반학기제</a:t>
            </a:r>
            <a:r>
              <a:rPr lang="ko-KR" altLang="en-US" dirty="0" smtClean="0"/>
              <a:t> 수업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수업은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주일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정규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보강으로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휴일 등으로 인한 보강계획 </a:t>
            </a:r>
            <a:r>
              <a:rPr lang="ko-KR" altLang="en-US" b="1" dirty="0" smtClean="0"/>
              <a:t>협의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오전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~,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~, </a:t>
            </a:r>
            <a:r>
              <a:rPr lang="ko-KR" altLang="en-US" dirty="0" err="1" smtClean="0"/>
              <a:t>보강시</a:t>
            </a:r>
            <a:r>
              <a:rPr lang="ko-KR" altLang="en-US" dirty="0" smtClean="0"/>
              <a:t> 오후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각 수업 공지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학과 공지사항 및 </a:t>
            </a:r>
            <a:r>
              <a:rPr lang="ko-KR" altLang="en-US" dirty="0" err="1" smtClean="0"/>
              <a:t>단톡방</a:t>
            </a:r>
            <a:r>
              <a:rPr lang="ko-KR" altLang="en-US" dirty="0" smtClean="0"/>
              <a:t> 참고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8/26 678(1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8/28 234(2</a:t>
            </a:r>
            <a:r>
              <a:rPr lang="ko-KR" altLang="en-US" dirty="0" smtClean="0"/>
              <a:t>회</a:t>
            </a:r>
            <a:r>
              <a:rPr lang="en-US" altLang="ko-KR" dirty="0"/>
              <a:t>), </a:t>
            </a:r>
            <a:r>
              <a:rPr lang="en-US" altLang="ko-KR" dirty="0" smtClean="0"/>
              <a:t>9/4 234(3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678(4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91011 (5</a:t>
            </a:r>
            <a:r>
              <a:rPr lang="ko-KR" altLang="en-US" dirty="0" smtClean="0"/>
              <a:t>회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i="1" strike="sngStrike" dirty="0" smtClean="0"/>
              <a:t>9/9</a:t>
            </a:r>
            <a:r>
              <a:rPr lang="en-US" altLang="ko-KR" i="1" dirty="0" smtClean="0"/>
              <a:t> 9/23 91011(6</a:t>
            </a:r>
            <a:r>
              <a:rPr lang="ko-KR" altLang="en-US" i="1" dirty="0" smtClean="0"/>
              <a:t>회</a:t>
            </a:r>
            <a:r>
              <a:rPr lang="en-US" altLang="ko-KR" i="1" dirty="0" smtClean="0"/>
              <a:t>)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70C0"/>
                </a:solidFill>
              </a:rPr>
              <a:t>9/11 234(7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>
                <a:solidFill>
                  <a:srgbClr val="0070C0"/>
                </a:solidFill>
              </a:rPr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678(8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)[</a:t>
            </a:r>
            <a:r>
              <a:rPr lang="ko-KR" altLang="en-US" dirty="0" err="1" smtClean="0">
                <a:solidFill>
                  <a:srgbClr val="0070C0"/>
                </a:solidFill>
              </a:rPr>
              <a:t>오삼일</a:t>
            </a:r>
            <a:r>
              <a:rPr lang="ko-KR" altLang="en-US" dirty="0" smtClean="0">
                <a:solidFill>
                  <a:srgbClr val="0070C0"/>
                </a:solidFill>
              </a:rPr>
              <a:t> 대표</a:t>
            </a:r>
            <a:r>
              <a:rPr lang="en-US" altLang="ko-KR" dirty="0">
                <a:solidFill>
                  <a:srgbClr val="0070C0"/>
                </a:solidFill>
              </a:rPr>
              <a:t>]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/>
              <a:t>9/18 234(9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), </a:t>
            </a:r>
            <a:r>
              <a:rPr lang="en-US" altLang="ko-KR" dirty="0" smtClean="0">
                <a:solidFill>
                  <a:srgbClr val="FF0000"/>
                </a:solidFill>
              </a:rPr>
              <a:t>678(10</a:t>
            </a:r>
            <a:r>
              <a:rPr lang="ko-KR" altLang="en-US" dirty="0" smtClean="0">
                <a:solidFill>
                  <a:srgbClr val="FF0000"/>
                </a:solidFill>
              </a:rPr>
              <a:t>회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70C0"/>
                </a:solidFill>
              </a:rPr>
              <a:t>9/25[</a:t>
            </a:r>
            <a:r>
              <a:rPr lang="ko-KR" altLang="en-US" dirty="0" err="1" smtClean="0">
                <a:solidFill>
                  <a:srgbClr val="0070C0"/>
                </a:solidFill>
              </a:rPr>
              <a:t>필드티칭</a:t>
            </a:r>
            <a:r>
              <a:rPr lang="en-US" altLang="ko-KR" dirty="0" smtClean="0">
                <a:solidFill>
                  <a:srgbClr val="0070C0"/>
                </a:solidFill>
              </a:rPr>
              <a:t>] 234(11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), 678(12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10/2 234(13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>
                <a:solidFill>
                  <a:srgbClr val="0070C0"/>
                </a:solidFill>
              </a:rPr>
              <a:t>), </a:t>
            </a:r>
            <a:r>
              <a:rPr lang="en-US" altLang="ko-KR" dirty="0" smtClean="0">
                <a:solidFill>
                  <a:srgbClr val="0070C0"/>
                </a:solidFill>
              </a:rPr>
              <a:t>678(14</a:t>
            </a:r>
            <a:r>
              <a:rPr lang="ko-KR" altLang="en-US" dirty="0" smtClean="0">
                <a:solidFill>
                  <a:srgbClr val="0070C0"/>
                </a:solidFill>
              </a:rPr>
              <a:t>회</a:t>
            </a:r>
            <a:r>
              <a:rPr lang="en-US" altLang="ko-KR" dirty="0" smtClean="0">
                <a:solidFill>
                  <a:srgbClr val="0070C0"/>
                </a:solidFill>
              </a:rPr>
              <a:t>)[</a:t>
            </a:r>
            <a:r>
              <a:rPr lang="ko-KR" altLang="en-US" dirty="0" smtClean="0">
                <a:solidFill>
                  <a:srgbClr val="0070C0"/>
                </a:solidFill>
              </a:rPr>
              <a:t>김동환 팀장</a:t>
            </a:r>
            <a:r>
              <a:rPr lang="en-US" altLang="ko-KR" dirty="0" smtClean="0">
                <a:solidFill>
                  <a:srgbClr val="0070C0"/>
                </a:solidFill>
              </a:rPr>
              <a:t>], </a:t>
            </a:r>
            <a:r>
              <a:rPr lang="en-US" altLang="ko-KR" dirty="0" smtClean="0">
                <a:solidFill>
                  <a:srgbClr val="FF0000"/>
                </a:solidFill>
              </a:rPr>
              <a:t>10/16 234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15</a:t>
            </a:r>
            <a:r>
              <a:rPr lang="ko-KR" altLang="en-US" dirty="0" smtClean="0">
                <a:solidFill>
                  <a:srgbClr val="FF0000"/>
                </a:solidFill>
              </a:rPr>
              <a:t>회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기말</a:t>
            </a:r>
            <a:r>
              <a:rPr lang="en-US" altLang="ko-KR" dirty="0" smtClean="0"/>
              <a:t>&gt;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217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Extract </a:t>
            </a:r>
            <a:r>
              <a:rPr lang="en-US" altLang="ko-KR" b="1" dirty="0" smtClean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개의 클래스가 해야 할 일을 하나의 클래스가 하고 있는 경우 새로운 클래스를 만들어서 관련 있는 필드와 </a:t>
            </a:r>
            <a:r>
              <a:rPr lang="ko-KR" altLang="en-US" dirty="0" err="1"/>
              <a:t>메소드를</a:t>
            </a:r>
            <a:r>
              <a:rPr lang="ko-KR" altLang="en-US" dirty="0"/>
              <a:t> 예전 클래스에서 새로운 클래스로 옮겨라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클래스 하나의 크기가 작아짐으로써 클래스의 역할을 이해하기 쉽다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53" y="2326895"/>
            <a:ext cx="4438650" cy="3829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72" y="3075843"/>
            <a:ext cx="2105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4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Inline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클래스가 하는 일이 많지 않은 경우에는 그 클래스에 있는 모든 변수와 </a:t>
            </a:r>
            <a:r>
              <a:rPr lang="ko-KR" altLang="en-US" dirty="0" err="1"/>
              <a:t>메소드를</a:t>
            </a:r>
            <a:r>
              <a:rPr lang="ko-KR" altLang="en-US" dirty="0"/>
              <a:t> 다른 클래스로 옮기고 그 클래스를 제거하라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너무 </a:t>
            </a:r>
            <a:r>
              <a:rPr lang="ko-KR" altLang="en-US" dirty="0"/>
              <a:t>깊은 추상화 </a:t>
            </a:r>
            <a:r>
              <a:rPr lang="en-US" altLang="ko-KR" dirty="0"/>
              <a:t>Level</a:t>
            </a:r>
            <a:r>
              <a:rPr lang="ko-KR" altLang="en-US" dirty="0"/>
              <a:t>보단 적절한 추상화 </a:t>
            </a:r>
            <a:r>
              <a:rPr lang="en-US" altLang="ko-KR" dirty="0"/>
              <a:t>Level</a:t>
            </a:r>
            <a:r>
              <a:rPr lang="ko-KR" altLang="en-US" dirty="0"/>
              <a:t>을 통해 </a:t>
            </a:r>
            <a:r>
              <a:rPr lang="ko-KR" altLang="en-US" dirty="0" err="1"/>
              <a:t>가독성을</a:t>
            </a:r>
            <a:r>
              <a:rPr lang="ko-KR" altLang="en-US" dirty="0"/>
              <a:t> </a:t>
            </a:r>
            <a:r>
              <a:rPr lang="ko-KR" altLang="en-US" dirty="0" err="1"/>
              <a:t>높힌다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657810"/>
            <a:ext cx="3771900" cy="3629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50" y="2972376"/>
            <a:ext cx="2124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9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Move </a:t>
            </a:r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메소드가</a:t>
            </a:r>
            <a:r>
              <a:rPr lang="ko-KR" altLang="en-US" dirty="0"/>
              <a:t> 자신이 정의된 클래스보다 다른 클래스의 기능을 더 많이 사용하고 있다면 이 </a:t>
            </a:r>
            <a:r>
              <a:rPr lang="ko-KR" altLang="en-US" dirty="0" err="1"/>
              <a:t>메소드를</a:t>
            </a:r>
            <a:r>
              <a:rPr lang="ko-KR" altLang="en-US" dirty="0"/>
              <a:t> 가장 많이 사용하고 있는 클래스에 비슷한 몸체를 가진 새로운 </a:t>
            </a:r>
            <a:r>
              <a:rPr lang="ko-KR" altLang="en-US" dirty="0" err="1"/>
              <a:t>메소드를</a:t>
            </a:r>
            <a:r>
              <a:rPr lang="ko-KR" altLang="en-US" dirty="0"/>
              <a:t> 만들어라</a:t>
            </a:r>
            <a:r>
              <a:rPr lang="en-US" altLang="ko-KR" dirty="0"/>
              <a:t>. </a:t>
            </a:r>
            <a:r>
              <a:rPr lang="ko-KR" altLang="en-US" dirty="0"/>
              <a:t>그리고 이전 </a:t>
            </a:r>
            <a:r>
              <a:rPr lang="ko-KR" altLang="en-US" dirty="0" err="1"/>
              <a:t>메소드는</a:t>
            </a:r>
            <a:r>
              <a:rPr lang="ko-KR" altLang="en-US" dirty="0"/>
              <a:t> 간단한 위임으로 바꾸거나 완전히 제거하라</a:t>
            </a:r>
          </a:p>
          <a:p>
            <a:pPr lvl="1"/>
            <a:r>
              <a:rPr lang="ko-KR" altLang="en-US" dirty="0" smtClean="0"/>
              <a:t>역할에 </a:t>
            </a:r>
            <a:r>
              <a:rPr lang="ko-KR" altLang="en-US" dirty="0"/>
              <a:t>맞는 클래스에 </a:t>
            </a:r>
            <a:r>
              <a:rPr lang="ko-KR" altLang="en-US" dirty="0" err="1"/>
              <a:t>메소드를</a:t>
            </a:r>
            <a:r>
              <a:rPr lang="ko-KR" altLang="en-US" dirty="0"/>
              <a:t> 옮김으로써 클래스 행위에 대해 이해도를 </a:t>
            </a:r>
            <a:r>
              <a:rPr lang="ko-KR" altLang="en-US" dirty="0" err="1"/>
              <a:t>높힐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775" y="3297428"/>
            <a:ext cx="3209925" cy="2486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38" y="3930840"/>
            <a:ext cx="20383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4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Move </a:t>
            </a:r>
            <a:r>
              <a:rPr lang="en-US" altLang="ko-KR" dirty="0" smtClean="0"/>
              <a:t>Field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필드가 자신이 정의된 클래스보다 다른 클래스에 의해 더 많이 사용되고 있다면 </a:t>
            </a:r>
            <a:r>
              <a:rPr lang="ko-KR" altLang="en-US" dirty="0" err="1"/>
              <a:t>타겟</a:t>
            </a:r>
            <a:r>
              <a:rPr lang="ko-KR" altLang="en-US" dirty="0"/>
              <a:t> 클래스</a:t>
            </a:r>
            <a:r>
              <a:rPr lang="en-US" altLang="ko-KR" dirty="0"/>
              <a:t>(target class)</a:t>
            </a:r>
            <a:r>
              <a:rPr lang="ko-KR" altLang="en-US" dirty="0"/>
              <a:t>에 새로운 필드를 만들고 기존 필드를 사용하는 모든 부분을 변경하라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2417573"/>
            <a:ext cx="3771900" cy="2847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329564"/>
            <a:ext cx="20097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33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Introduce Explaining Variable[Extract Variable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조건의 목적을 읽기 쉬운 변수의 이름으로 표현한다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148" y="2254759"/>
            <a:ext cx="5848350" cy="2990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21" y="2981325"/>
            <a:ext cx="16859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33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Remove Data Value with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추가적인 데이터나 동작이 </a:t>
            </a:r>
            <a:r>
              <a:rPr lang="ko-KR" altLang="en-US" dirty="0" err="1"/>
              <a:t>필요로하는</a:t>
            </a:r>
            <a:r>
              <a:rPr lang="ko-KR" altLang="en-US" dirty="0"/>
              <a:t> 데이터 아이템이 </a:t>
            </a:r>
            <a:r>
              <a:rPr lang="ko-KR" altLang="en-US" dirty="0" err="1"/>
              <a:t>있을때는</a:t>
            </a:r>
            <a:r>
              <a:rPr lang="ko-KR" altLang="en-US" dirty="0"/>
              <a:t> 데이터 아이템을 객체로 바꿔라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7437"/>
            <a:ext cx="6381750" cy="3057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516" y="2532229"/>
            <a:ext cx="2005138" cy="31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3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Replace Array with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대신 </a:t>
            </a:r>
            <a:r>
              <a:rPr lang="en-US" altLang="ko-KR" dirty="0"/>
              <a:t>Object</a:t>
            </a:r>
            <a:r>
              <a:rPr lang="ko-KR" altLang="en-US" dirty="0"/>
              <a:t>를 사용하라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배열로 접근하여 값을 입력하는 것은 잘못 넣을 위험성이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Object</a:t>
            </a:r>
            <a:r>
              <a:rPr lang="ko-KR" altLang="en-US" dirty="0"/>
              <a:t>를 통해 값을 입력하면 잘못 들어갈 가능성을 없앨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351" y="2587870"/>
            <a:ext cx="25431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46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Replace Magic Number with Symbolic </a:t>
            </a:r>
            <a:r>
              <a:rPr lang="en-US" altLang="ko-KR" dirty="0" smtClean="0"/>
              <a:t>Constant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Magic Number</a:t>
            </a:r>
            <a:r>
              <a:rPr lang="ko-KR" altLang="en-US" dirty="0"/>
              <a:t>를 상수로 바꾸자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Magic Number</a:t>
            </a:r>
            <a:r>
              <a:rPr lang="ko-KR" altLang="en-US" dirty="0"/>
              <a:t>는 무엇을 의미하는지 이해하기 힘들다</a:t>
            </a:r>
            <a:r>
              <a:rPr lang="en-US" altLang="ko-KR" dirty="0"/>
              <a:t>. </a:t>
            </a:r>
            <a:r>
              <a:rPr lang="ko-KR" altLang="en-US" dirty="0"/>
              <a:t>하지만 상수로 표현하면 이해하기 쉽다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Magic Number</a:t>
            </a:r>
            <a:r>
              <a:rPr lang="ko-KR" altLang="en-US" dirty="0"/>
              <a:t>는 변경하기도 어렵다</a:t>
            </a:r>
            <a:r>
              <a:rPr lang="en-US" altLang="ko-KR" dirty="0"/>
              <a:t>. </a:t>
            </a:r>
            <a:r>
              <a:rPr lang="ko-KR" altLang="en-US" dirty="0"/>
              <a:t>하지만 상수로 관리하면 변경하기 쉽다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98" y="2756021"/>
            <a:ext cx="5135001" cy="32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16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Encapsulate </a:t>
            </a:r>
            <a:r>
              <a:rPr lang="en-US" altLang="ko-KR" dirty="0" smtClean="0"/>
              <a:t>Collection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Collection</a:t>
            </a:r>
            <a:r>
              <a:rPr lang="ko-KR" altLang="en-US" dirty="0"/>
              <a:t>을 직접 </a:t>
            </a:r>
            <a:r>
              <a:rPr lang="ko-KR" altLang="en-US" dirty="0" err="1"/>
              <a:t>반환하지마라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변경될 수 있는 약점에 대해 보호할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요소를 추가하거나 삭제하는 작업은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64" y="2464410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32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Rename </a:t>
            </a:r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ko-KR" altLang="en-US" dirty="0"/>
              <a:t>이름을 적절하게 바꿔라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05" y="1795462"/>
            <a:ext cx="51149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5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품질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공학에서 소프트웨어 품질</a:t>
            </a:r>
            <a:r>
              <a:rPr lang="en-US" altLang="ko-KR" dirty="0"/>
              <a:t>(software quality)</a:t>
            </a:r>
            <a:r>
              <a:rPr lang="ko-KR" altLang="en-US" dirty="0"/>
              <a:t>은 비즈니스 문맥에서 품질이 정의된 곳에 존재하는</a:t>
            </a:r>
            <a:r>
              <a:rPr lang="en-US" altLang="ko-KR" dirty="0"/>
              <a:t>, </a:t>
            </a:r>
            <a:r>
              <a:rPr lang="ko-KR" altLang="en-US" dirty="0"/>
              <a:t>두 개의 서로 관련되면서도 구별된 개념을 가리킨다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소프트웨어 기능 상의 품질</a:t>
            </a:r>
            <a:r>
              <a:rPr lang="en-US" altLang="ko-KR" dirty="0" smtClean="0"/>
              <a:t>(software functional quality)</a:t>
            </a:r>
            <a:r>
              <a:rPr lang="ko-KR" altLang="en-US" dirty="0" smtClean="0"/>
              <a:t>은 기능 요건이나 사양에 기반하여 </a:t>
            </a:r>
            <a:r>
              <a:rPr lang="ko-KR" altLang="en-US" b="1" dirty="0" smtClean="0"/>
              <a:t>주어진 설계를 얼마나 잘 충족하고 있는지를 반영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특성은 소프트웨어의 목적이 부합하는지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가치가 있는 상품으로서 시장의 </a:t>
            </a:r>
            <a:r>
              <a:rPr lang="ko-KR" altLang="en-US" dirty="0" err="1" smtClean="0"/>
              <a:t>경쟁작들과</a:t>
            </a:r>
            <a:r>
              <a:rPr lang="ko-KR" altLang="en-US" dirty="0" smtClean="0"/>
              <a:t> 비견할만한지를 기술할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소프트웨어 </a:t>
            </a:r>
            <a:r>
              <a:rPr lang="ko-KR" altLang="en-US" dirty="0"/>
              <a:t>구조 상의 품질</a:t>
            </a:r>
            <a:r>
              <a:rPr lang="en-US" altLang="ko-KR" dirty="0"/>
              <a:t>(software structural quality)</a:t>
            </a:r>
            <a:r>
              <a:rPr lang="ko-KR" altLang="en-US" dirty="0"/>
              <a:t>은 </a:t>
            </a:r>
            <a:r>
              <a:rPr lang="ko-KR" altLang="en-US" b="1" dirty="0"/>
              <a:t>기능 요건의 전달을 지원하는 </a:t>
            </a:r>
            <a:r>
              <a:rPr lang="ko-KR" altLang="en-US" b="1" dirty="0" err="1"/>
              <a:t>비기능</a:t>
            </a:r>
            <a:r>
              <a:rPr lang="ko-KR" altLang="en-US" b="1" dirty="0"/>
              <a:t> 요건을 어떻게 충족하는지</a:t>
            </a:r>
            <a:r>
              <a:rPr lang="ko-KR" altLang="en-US" dirty="0"/>
              <a:t>를 가리키는데</a:t>
            </a:r>
            <a:r>
              <a:rPr lang="en-US" altLang="ko-KR" dirty="0"/>
              <a:t>, </a:t>
            </a:r>
            <a:r>
              <a:rPr lang="ko-KR" altLang="en-US" dirty="0"/>
              <a:t>이를테면 소프트웨어가 올바르게 개발될 수 있는지를 가늠하는 척도로서 </a:t>
            </a:r>
            <a:r>
              <a:rPr lang="ko-KR" altLang="en-US" b="1" dirty="0"/>
              <a:t>내구성</a:t>
            </a:r>
            <a:r>
              <a:rPr lang="ko-KR" altLang="en-US" dirty="0"/>
              <a:t>이나 </a:t>
            </a:r>
            <a:r>
              <a:rPr lang="ko-KR" altLang="en-US" b="1" dirty="0"/>
              <a:t>유지보수성</a:t>
            </a:r>
            <a:r>
              <a:rPr lang="ko-KR" altLang="en-US" dirty="0"/>
              <a:t>을 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230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Introduce Parameter </a:t>
            </a:r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많은 </a:t>
            </a:r>
            <a:r>
              <a:rPr lang="ko-KR" altLang="en-US" dirty="0"/>
              <a:t>매개변수를 하나의 매개변수 객체로 바꾸어라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읽기 </a:t>
            </a:r>
            <a:r>
              <a:rPr lang="ko-KR" altLang="en-US" dirty="0"/>
              <a:t>더 편하다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3162666"/>
            <a:ext cx="57054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34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Remove Setting </a:t>
            </a:r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필요없는</a:t>
            </a:r>
            <a:r>
              <a:rPr lang="ko-KR" altLang="en-US" dirty="0"/>
              <a:t> </a:t>
            </a:r>
            <a:r>
              <a:rPr lang="en-US" altLang="ko-KR" dirty="0"/>
              <a:t>setter</a:t>
            </a:r>
            <a:r>
              <a:rPr lang="ko-KR" altLang="en-US" dirty="0"/>
              <a:t>는 제거해라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152650"/>
            <a:ext cx="56102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38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Replace Constructor with Factory </a:t>
            </a:r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대신 </a:t>
            </a:r>
            <a:r>
              <a:rPr lang="en-US" altLang="ko-KR" dirty="0"/>
              <a:t>Factory Method</a:t>
            </a:r>
            <a:r>
              <a:rPr lang="ko-KR" altLang="en-US" dirty="0"/>
              <a:t>를 사용해라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00" y="1338994"/>
            <a:ext cx="3868941" cy="51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35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And…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Pull Up/Down Field / Pull Up/Down Method</a:t>
            </a:r>
          </a:p>
          <a:p>
            <a:pPr lvl="1"/>
            <a:r>
              <a:rPr lang="ko-KR" altLang="en-US" dirty="0"/>
              <a:t>공통으로 쓰는 필드</a:t>
            </a:r>
            <a:r>
              <a:rPr lang="en-US" altLang="ko-KR" dirty="0"/>
              <a:t>,</a:t>
            </a:r>
            <a:r>
              <a:rPr lang="ko-KR" altLang="en-US" dirty="0" err="1"/>
              <a:t>메소드는</a:t>
            </a:r>
            <a:r>
              <a:rPr lang="ko-KR" altLang="en-US" dirty="0"/>
              <a:t> 상위 클래스로 특정한 필드</a:t>
            </a:r>
            <a:r>
              <a:rPr lang="en-US" altLang="ko-KR" dirty="0"/>
              <a:t>,</a:t>
            </a:r>
            <a:r>
              <a:rPr lang="ko-KR" altLang="en-US" dirty="0" err="1"/>
              <a:t>메소드는</a:t>
            </a:r>
            <a:r>
              <a:rPr lang="ko-KR" altLang="en-US" dirty="0"/>
              <a:t> 특정한 클래스로</a:t>
            </a:r>
          </a:p>
          <a:p>
            <a:r>
              <a:rPr lang="en-US" altLang="ko-KR" dirty="0"/>
              <a:t>Extract Subclass/Superclass</a:t>
            </a:r>
          </a:p>
          <a:p>
            <a:pPr lvl="1"/>
            <a:r>
              <a:rPr lang="ko-KR" altLang="en-US" dirty="0"/>
              <a:t>특징들을 상</a:t>
            </a:r>
            <a:r>
              <a:rPr lang="en-US" altLang="ko-KR" dirty="0"/>
              <a:t>/</a:t>
            </a:r>
            <a:r>
              <a:rPr lang="ko-KR" altLang="en-US" dirty="0"/>
              <a:t>하위 클래스로 분리하라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Extract Interface</a:t>
            </a:r>
          </a:p>
          <a:p>
            <a:pPr lvl="1"/>
            <a:r>
              <a:rPr lang="ko-KR" altLang="en-US" dirty="0"/>
              <a:t>인터페이스로 분리하라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Split Temporary Variable</a:t>
            </a:r>
          </a:p>
          <a:p>
            <a:pPr lvl="1"/>
            <a:r>
              <a:rPr lang="ko-KR" altLang="en-US" dirty="0"/>
              <a:t>임시 변수는 </a:t>
            </a:r>
            <a:r>
              <a:rPr lang="ko-KR" altLang="en-US" dirty="0" err="1"/>
              <a:t>반복하서</a:t>
            </a:r>
            <a:r>
              <a:rPr lang="ko-KR" altLang="en-US" dirty="0"/>
              <a:t> 다양하게 쓰일 수 있지만 하나의 목적에 맞게 변수는 존재해야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for loop</a:t>
            </a:r>
            <a:r>
              <a:rPr lang="ko-KR" altLang="en-US" dirty="0"/>
              <a:t>의 </a:t>
            </a:r>
            <a:r>
              <a:rPr lang="en-US" altLang="ko-KR" dirty="0" err="1"/>
              <a:t>i</a:t>
            </a:r>
            <a:r>
              <a:rPr lang="ko-KR" altLang="en-US" dirty="0"/>
              <a:t>변수</a:t>
            </a:r>
          </a:p>
          <a:p>
            <a:pPr lvl="1"/>
            <a:r>
              <a:rPr lang="ko-KR" altLang="en-US" dirty="0"/>
              <a:t>두 가지 용도로 사용하면 코드를 보는 사람이 매우 혼란스러울 수 있다</a:t>
            </a:r>
            <a:r>
              <a:rPr lang="en-US" altLang="ko-KR" dirty="0"/>
              <a:t>.</a:t>
            </a:r>
            <a:endParaRPr lang="ko-KR" altLang="en-US" dirty="0" smtClean="0"/>
          </a:p>
          <a:p>
            <a:r>
              <a:rPr lang="en-US" altLang="ko-KR" dirty="0"/>
              <a:t>Hide Delegate</a:t>
            </a:r>
          </a:p>
          <a:p>
            <a:pPr lvl="1"/>
            <a:r>
              <a:rPr lang="ko-KR" altLang="en-US" dirty="0"/>
              <a:t>캡슐화는 객체에서 가장 중요한 개념 가운데 하나이다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시스템의 다른 부분에 대해 좀 적게 알아도 된다는 것을 의미한다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캡슐화가 되어 있는 경우 클래스가 변경되었을 때 시스템의 다른 부분이 영향을 덜 받으므로</a:t>
            </a:r>
            <a:r>
              <a:rPr lang="en-US" altLang="ko-KR" dirty="0"/>
              <a:t>, </a:t>
            </a:r>
            <a:r>
              <a:rPr lang="ko-KR" altLang="en-US" dirty="0"/>
              <a:t>결과적으로 변경을 좀 더 쉽게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4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리펙토링</a:t>
            </a:r>
            <a:r>
              <a:rPr lang="ko-KR" altLang="en-US" dirty="0" smtClean="0"/>
              <a:t> 한 코드를 살펴보자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ko-KR" altLang="en-US" dirty="0" err="1" smtClean="0"/>
              <a:t>리펙토링</a:t>
            </a:r>
            <a:r>
              <a:rPr lang="ko-KR" altLang="en-US" dirty="0" smtClean="0"/>
              <a:t> 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현재 개발중인 코드 검토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이클립스를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리펙토링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886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프로젝트 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프로젝트 선정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프로젝트 구동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프로젝트 기능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오픈소스</a:t>
            </a:r>
            <a:r>
              <a:rPr lang="ko-KR" altLang="en-US" dirty="0"/>
              <a:t> 프로젝트 기능 확인 </a:t>
            </a:r>
            <a:r>
              <a:rPr lang="ko-KR" altLang="en-US" dirty="0" smtClean="0"/>
              <a:t>테스트 명세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457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6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품질을 위한 노력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b="1" dirty="0"/>
              <a:t>중복된 코드</a:t>
            </a:r>
            <a:r>
              <a:rPr lang="en-US" altLang="ko-KR" b="1" dirty="0"/>
              <a:t>(Duplicated Code)</a:t>
            </a:r>
          </a:p>
          <a:p>
            <a:r>
              <a:rPr lang="ko-KR" altLang="en-US" dirty="0"/>
              <a:t>한 곳 이상에서 중복된 코드 구조가 나타난다면</a:t>
            </a:r>
            <a:r>
              <a:rPr lang="en-US" altLang="ko-KR" dirty="0"/>
              <a:t>, </a:t>
            </a:r>
            <a:r>
              <a:rPr lang="ko-KR" altLang="en-US" dirty="0"/>
              <a:t>그것을 합쳐서 프로그램을 개선할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한 클래스의 서로 다른 두 </a:t>
            </a:r>
            <a:r>
              <a:rPr lang="ko-KR" altLang="en-US" dirty="0" err="1"/>
              <a:t>메소드</a:t>
            </a:r>
            <a:r>
              <a:rPr lang="ko-KR" altLang="en-US" dirty="0"/>
              <a:t> 안에 같은 코드가 있는 경우</a:t>
            </a:r>
            <a:br>
              <a:rPr lang="ko-KR" altLang="en-US" dirty="0"/>
            </a:br>
            <a:r>
              <a:rPr lang="en-US" altLang="ko-KR" dirty="0"/>
              <a:t>Extract Method - </a:t>
            </a:r>
            <a:r>
              <a:rPr lang="ko-KR" altLang="en-US" dirty="0"/>
              <a:t>뽑아낸 </a:t>
            </a:r>
            <a:r>
              <a:rPr lang="ko-KR" altLang="en-US" dirty="0" err="1"/>
              <a:t>메소드를</a:t>
            </a:r>
            <a:r>
              <a:rPr lang="ko-KR" altLang="en-US" dirty="0"/>
              <a:t> 두 곳에서 호출하도록 하는 것</a:t>
            </a:r>
          </a:p>
          <a:p>
            <a:r>
              <a:rPr lang="ko-KR" altLang="en-US" dirty="0"/>
              <a:t>동일한 수퍼 클래스를 갖는 두 서브 클래스에서 같은 코드가 있는 경우</a:t>
            </a:r>
            <a:br>
              <a:rPr lang="ko-KR" altLang="en-US" dirty="0"/>
            </a:br>
            <a:r>
              <a:rPr lang="ko-KR" altLang="en-US" dirty="0"/>
              <a:t>양쪽 클래스에서 </a:t>
            </a:r>
            <a:r>
              <a:rPr lang="en-US" altLang="ko-KR" dirty="0"/>
              <a:t>Extract Method </a:t>
            </a:r>
            <a:r>
              <a:rPr lang="ko-KR" altLang="en-US" dirty="0"/>
              <a:t>사용한 다음 </a:t>
            </a:r>
            <a:r>
              <a:rPr lang="en-US" altLang="ko-KR" dirty="0"/>
              <a:t>Pull Up Method </a:t>
            </a:r>
            <a:r>
              <a:rPr lang="ko-KR" altLang="en-US" dirty="0"/>
              <a:t>사용한다</a:t>
            </a:r>
          </a:p>
          <a:p>
            <a:r>
              <a:rPr lang="ko-KR" altLang="en-US" dirty="0"/>
              <a:t>코드가 비슷하기는 하지만 같지는 않다면</a:t>
            </a:r>
            <a:br>
              <a:rPr lang="ko-KR" altLang="en-US" dirty="0"/>
            </a:br>
            <a:r>
              <a:rPr lang="ko-KR" altLang="en-US" dirty="0"/>
              <a:t>비슷한 부분과 서로 다른 부분을 분리하기 위해 </a:t>
            </a:r>
            <a:r>
              <a:rPr lang="en-US" altLang="ko-KR" dirty="0"/>
              <a:t>Extract Method </a:t>
            </a:r>
            <a:r>
              <a:rPr lang="ko-KR" altLang="en-US" dirty="0"/>
              <a:t>사용 후 </a:t>
            </a:r>
            <a:r>
              <a:rPr lang="en-US" altLang="ko-KR" dirty="0"/>
              <a:t>Form Template Method </a:t>
            </a:r>
            <a:r>
              <a:rPr lang="ko-KR" altLang="en-US" dirty="0"/>
              <a:t>사용할 수 있는지 살펴본다</a:t>
            </a:r>
          </a:p>
          <a:p>
            <a:r>
              <a:rPr lang="ko-KR" altLang="en-US" dirty="0"/>
              <a:t>같은 작업을 하지만 다른 알고리즘을 사용한다면</a:t>
            </a:r>
            <a:br>
              <a:rPr lang="ko-KR" altLang="en-US" dirty="0"/>
            </a:br>
            <a:r>
              <a:rPr lang="ko-KR" altLang="en-US" dirty="0"/>
              <a:t>두 알고리즘 중 더 명확한 것을 선택한 다음 </a:t>
            </a:r>
            <a:r>
              <a:rPr lang="en-US" altLang="ko-KR" dirty="0"/>
              <a:t>Substitute Algorithm</a:t>
            </a:r>
            <a:r>
              <a:rPr lang="ko-KR" altLang="en-US" dirty="0"/>
              <a:t>을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서로 관계 없는 두 클래스에서 중복된 코드가 있는 경우</a:t>
            </a:r>
            <a:br>
              <a:rPr lang="ko-KR" altLang="en-US" dirty="0"/>
            </a:br>
            <a:r>
              <a:rPr lang="ko-KR" altLang="en-US" dirty="0"/>
              <a:t>한쪽 클래스에서 </a:t>
            </a:r>
            <a:r>
              <a:rPr lang="en-US" altLang="ko-KR" dirty="0"/>
              <a:t>Extract Class</a:t>
            </a:r>
            <a:r>
              <a:rPr lang="ko-KR" altLang="en-US" dirty="0"/>
              <a:t>를 사용한 다음 양쪽에서 이 새로운 클래스를 사용하도록 하는 것 고려</a:t>
            </a:r>
            <a:br>
              <a:rPr lang="ko-KR" altLang="en-US" dirty="0"/>
            </a:br>
            <a:r>
              <a:rPr lang="ko-KR" altLang="en-US" dirty="0" err="1"/>
              <a:t>메소드가</a:t>
            </a:r>
            <a:r>
              <a:rPr lang="ko-KR" altLang="en-US" dirty="0"/>
              <a:t> 클래스 중 하나에 포함되어 있고 다른 클래스에서 호출</a:t>
            </a:r>
            <a:br>
              <a:rPr lang="ko-KR" altLang="en-US" dirty="0"/>
            </a:br>
            <a:r>
              <a:rPr lang="ko-KR" altLang="en-US" dirty="0"/>
              <a:t>세번째 클래스에 속하는 그 </a:t>
            </a:r>
            <a:r>
              <a:rPr lang="ko-KR" altLang="en-US" dirty="0" err="1"/>
              <a:t>메소드가</a:t>
            </a:r>
            <a:r>
              <a:rPr lang="ko-KR" altLang="en-US" dirty="0"/>
              <a:t> 원래 두 클래스에서 </a:t>
            </a:r>
            <a:r>
              <a:rPr lang="ko-KR" altLang="en-US" dirty="0" err="1"/>
              <a:t>참조되어야</a:t>
            </a:r>
            <a:r>
              <a:rPr lang="ko-KR" altLang="en-US" dirty="0"/>
              <a:t> 하는 경우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171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dirty="0"/>
              <a:t>긴 </a:t>
            </a:r>
            <a:r>
              <a:rPr lang="ko-KR" altLang="en-US" b="1" dirty="0" err="1"/>
              <a:t>메소드</a:t>
            </a:r>
            <a:r>
              <a:rPr lang="en-US" altLang="ko-KR" b="1" dirty="0"/>
              <a:t>(Long Method)</a:t>
            </a:r>
          </a:p>
          <a:p>
            <a:r>
              <a:rPr lang="ko-KR" altLang="en-US" dirty="0"/>
              <a:t>우리가 따르는 방법은 </a:t>
            </a:r>
            <a:r>
              <a:rPr lang="ko-KR" altLang="en-US" dirty="0" err="1"/>
              <a:t>어떤것에</a:t>
            </a:r>
            <a:r>
              <a:rPr lang="ko-KR" altLang="en-US" dirty="0"/>
              <a:t> 대해서 주석을 달아야 할 필요를 느낄 때마다 </a:t>
            </a:r>
            <a:r>
              <a:rPr lang="ko-KR" altLang="en-US" dirty="0" err="1"/>
              <a:t>메소드를</a:t>
            </a:r>
            <a:r>
              <a:rPr lang="ko-KR" altLang="en-US" dirty="0"/>
              <a:t> 작성하는 것이다</a:t>
            </a:r>
            <a:br>
              <a:rPr lang="ko-KR" altLang="en-US" dirty="0"/>
            </a:br>
            <a:r>
              <a:rPr lang="ko-KR" altLang="en-US" dirty="0" err="1"/>
              <a:t>메소드의</a:t>
            </a:r>
            <a:r>
              <a:rPr lang="ko-KR" altLang="en-US" dirty="0"/>
              <a:t> 길이가 아니라 </a:t>
            </a:r>
            <a:r>
              <a:rPr lang="ko-KR" altLang="en-US" dirty="0" err="1"/>
              <a:t>메소드가</a:t>
            </a:r>
            <a:r>
              <a:rPr lang="ko-KR" altLang="en-US" dirty="0"/>
              <a:t> 하는 일과 일을 처리하는 방법 사이의 의미적 거리</a:t>
            </a:r>
            <a:r>
              <a:rPr lang="en-US" altLang="ko-KR" dirty="0"/>
              <a:t>(semantic distance)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대부분의 경우 </a:t>
            </a:r>
            <a:r>
              <a:rPr lang="ko-KR" altLang="en-US" dirty="0" err="1"/>
              <a:t>메소드의</a:t>
            </a:r>
            <a:r>
              <a:rPr lang="ko-KR" altLang="en-US" dirty="0"/>
              <a:t> 길이를 </a:t>
            </a:r>
            <a:r>
              <a:rPr lang="ko-KR" altLang="en-US" dirty="0" err="1"/>
              <a:t>줄이가</a:t>
            </a:r>
            <a:r>
              <a:rPr lang="ko-KR" altLang="en-US" dirty="0"/>
              <a:t> 위해 해야 하는 경우</a:t>
            </a:r>
            <a:br>
              <a:rPr lang="ko-KR" altLang="en-US" dirty="0"/>
            </a:br>
            <a:r>
              <a:rPr lang="en-US" altLang="ko-KR" dirty="0"/>
              <a:t>Extract Method </a:t>
            </a:r>
            <a:r>
              <a:rPr lang="ko-KR" altLang="en-US" dirty="0"/>
              <a:t>사용하자</a:t>
            </a:r>
          </a:p>
          <a:p>
            <a:r>
              <a:rPr lang="ko-KR" altLang="en-US" dirty="0" err="1"/>
              <a:t>메소드에</a:t>
            </a:r>
            <a:r>
              <a:rPr lang="ko-KR" altLang="en-US" dirty="0"/>
              <a:t> </a:t>
            </a:r>
            <a:r>
              <a:rPr lang="ko-KR" altLang="en-US" dirty="0" err="1"/>
              <a:t>파라미터와</a:t>
            </a:r>
            <a:r>
              <a:rPr lang="ko-KR" altLang="en-US" dirty="0"/>
              <a:t> </a:t>
            </a:r>
            <a:r>
              <a:rPr lang="ko-KR" altLang="en-US" dirty="0" err="1"/>
              <a:t>임시변수가</a:t>
            </a:r>
            <a:r>
              <a:rPr lang="ko-KR" altLang="en-US" dirty="0"/>
              <a:t> 많다면</a:t>
            </a:r>
            <a:br>
              <a:rPr lang="ko-KR" altLang="en-US" dirty="0"/>
            </a:br>
            <a:r>
              <a:rPr lang="ko-KR" altLang="en-US" dirty="0" err="1"/>
              <a:t>임시변수는</a:t>
            </a:r>
            <a:r>
              <a:rPr lang="ko-KR" altLang="en-US" dirty="0"/>
              <a:t> </a:t>
            </a:r>
            <a:r>
              <a:rPr lang="en-US" altLang="ko-KR" dirty="0"/>
              <a:t>Replace Temp with Query</a:t>
            </a:r>
            <a:r>
              <a:rPr lang="ko-KR" altLang="en-US" dirty="0"/>
              <a:t>를 사용할 수 있다</a:t>
            </a:r>
            <a:br>
              <a:rPr lang="ko-KR" altLang="en-US" dirty="0"/>
            </a:br>
            <a:r>
              <a:rPr lang="ko-KR" altLang="en-US" dirty="0"/>
              <a:t>긴 </a:t>
            </a:r>
            <a:r>
              <a:rPr lang="ko-KR" altLang="en-US" dirty="0" err="1"/>
              <a:t>파라미터</a:t>
            </a:r>
            <a:r>
              <a:rPr lang="ko-KR" altLang="en-US" dirty="0"/>
              <a:t> 리스트는 </a:t>
            </a:r>
            <a:r>
              <a:rPr lang="en-US" altLang="ko-KR" dirty="0"/>
              <a:t>Introduce Parameter Object, Preserve Whole Object </a:t>
            </a:r>
            <a:r>
              <a:rPr lang="ko-KR" altLang="en-US" dirty="0"/>
              <a:t>사용할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여전히 </a:t>
            </a:r>
            <a:r>
              <a:rPr lang="ko-KR" altLang="en-US" dirty="0" err="1"/>
              <a:t>임시변수와</a:t>
            </a:r>
            <a:r>
              <a:rPr lang="ko-KR" altLang="en-US" dirty="0"/>
              <a:t> </a:t>
            </a:r>
            <a:r>
              <a:rPr lang="ko-KR" altLang="en-US" dirty="0" err="1"/>
              <a:t>파라미터가</a:t>
            </a:r>
            <a:r>
              <a:rPr lang="ko-KR" altLang="en-US" dirty="0"/>
              <a:t> 많다면</a:t>
            </a:r>
            <a:br>
              <a:rPr lang="ko-KR" altLang="en-US" dirty="0"/>
            </a:br>
            <a:r>
              <a:rPr lang="en-US" altLang="ko-KR" dirty="0"/>
              <a:t>Replace Method with Method Object</a:t>
            </a:r>
            <a:r>
              <a:rPr lang="ko-KR" altLang="en-US" dirty="0"/>
              <a:t>라는 중장비를 사용하자</a:t>
            </a:r>
          </a:p>
          <a:p>
            <a:r>
              <a:rPr lang="ko-KR" altLang="en-US" dirty="0"/>
              <a:t>뽑아낼 코드 덩어리의 식별은 주석을 찾는 것이다</a:t>
            </a:r>
            <a:r>
              <a:rPr lang="en-US" altLang="ko-KR" dirty="0"/>
              <a:t>.</a:t>
            </a:r>
            <a:r>
              <a:rPr lang="ko-KR" altLang="en-US" dirty="0" err="1"/>
              <a:t>조건문과</a:t>
            </a:r>
            <a:r>
              <a:rPr lang="ko-KR" altLang="en-US" dirty="0"/>
              <a:t> 루프 또한 </a:t>
            </a:r>
            <a:r>
              <a:rPr lang="ko-KR" altLang="en-US" dirty="0" err="1"/>
              <a:t>메소드</a:t>
            </a:r>
            <a:r>
              <a:rPr lang="ko-KR" altLang="en-US" dirty="0"/>
              <a:t> 추출이 필요하다는 신호를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조건식을 다루기 위해서는</a:t>
            </a:r>
            <a:br>
              <a:rPr lang="ko-KR" altLang="en-US" dirty="0"/>
            </a:br>
            <a:r>
              <a:rPr lang="en-US" altLang="ko-KR" dirty="0"/>
              <a:t>Decompose Conditional </a:t>
            </a:r>
            <a:r>
              <a:rPr lang="ko-KR" altLang="en-US" dirty="0"/>
              <a:t>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루프의 경우는 루프와 그 안의 코드를 추출하여 하나의 </a:t>
            </a:r>
            <a:r>
              <a:rPr lang="ko-KR" altLang="en-US" dirty="0" err="1"/>
              <a:t>메소드로</a:t>
            </a:r>
            <a:r>
              <a:rPr lang="ko-KR" altLang="en-US" dirty="0"/>
              <a:t> 만든다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48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/>
              <a:t>거대한 클래스</a:t>
            </a:r>
            <a:r>
              <a:rPr lang="en-US" altLang="ko-KR" b="1" dirty="0"/>
              <a:t>(Large Class)</a:t>
            </a:r>
          </a:p>
          <a:p>
            <a:r>
              <a:rPr lang="ko-KR" altLang="en-US" dirty="0"/>
              <a:t>클래스 하나가 너무 많은 일을 하려 </a:t>
            </a:r>
            <a:r>
              <a:rPr lang="ko-KR" altLang="en-US" dirty="0" err="1"/>
              <a:t>할때는</a:t>
            </a:r>
            <a:r>
              <a:rPr lang="ko-KR" altLang="en-US" dirty="0"/>
              <a:t> 보통 지나치게 많은 인스턴스 변수가 나타난다 클래스가 지나치게 많은 인스턴스 변수를 갖는 경우</a:t>
            </a:r>
            <a:r>
              <a:rPr lang="en-US" altLang="ko-KR" dirty="0"/>
              <a:t>, </a:t>
            </a:r>
            <a:r>
              <a:rPr lang="ko-KR" altLang="en-US" dirty="0"/>
              <a:t>중복된 코드가 존재할 확률이 높다</a:t>
            </a:r>
          </a:p>
          <a:p>
            <a:r>
              <a:rPr lang="ko-KR" altLang="en-US" dirty="0"/>
              <a:t>많은 변수를 묶기 위해 </a:t>
            </a:r>
            <a:r>
              <a:rPr lang="en-US" altLang="ko-KR" dirty="0"/>
              <a:t>Extract Class </a:t>
            </a:r>
            <a:r>
              <a:rPr lang="ko-KR" altLang="en-US" dirty="0"/>
              <a:t>사용할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클래스 내에서 서로에게 의미가 있는 변수를 골라서 묶는다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클래스 안에서 변수들의 어떤 부분 집합에 대한 공통적인 접두사</a:t>
            </a:r>
            <a:r>
              <a:rPr lang="en-US" altLang="ko-KR" dirty="0"/>
              <a:t>, </a:t>
            </a:r>
            <a:r>
              <a:rPr lang="ko-KR" altLang="en-US" dirty="0"/>
              <a:t>접미사가 있으면 클래스를 따로 뽑아 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새로 만들 클래스가 서브클래스로서 의미가 있으면 </a:t>
            </a:r>
            <a:br>
              <a:rPr lang="ko-KR" altLang="en-US" dirty="0"/>
            </a:br>
            <a:r>
              <a:rPr lang="en-US" altLang="ko-KR" dirty="0"/>
              <a:t>Extract Subclass</a:t>
            </a:r>
            <a:r>
              <a:rPr lang="ko-KR" altLang="en-US" dirty="0"/>
              <a:t>가 더 쉽다는 것을 알게 될 것이다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어떤때는</a:t>
            </a:r>
            <a:r>
              <a:rPr lang="ko-KR" altLang="en-US" dirty="0"/>
              <a:t> 클래스가 모든 인스턴스 변수를 항상 다 사용하지 않는다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이런 경우 </a:t>
            </a:r>
            <a:r>
              <a:rPr lang="en-US" altLang="ko-KR" dirty="0"/>
              <a:t>Extract Class, Extract Subclass</a:t>
            </a:r>
            <a:r>
              <a:rPr lang="ko-KR" altLang="en-US" dirty="0"/>
              <a:t>를 </a:t>
            </a:r>
            <a:r>
              <a:rPr lang="ko-KR" altLang="en-US" dirty="0" err="1"/>
              <a:t>여러번</a:t>
            </a:r>
            <a:r>
              <a:rPr lang="ko-KR" altLang="en-US" dirty="0"/>
              <a:t> 적용할 수 있을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변수를 가진 클래스와 마찬가지로</a:t>
            </a:r>
            <a:r>
              <a:rPr lang="en-US" altLang="ko-KR" dirty="0"/>
              <a:t>, </a:t>
            </a:r>
            <a:r>
              <a:rPr lang="ko-KR" altLang="en-US" dirty="0"/>
              <a:t>코드가 많은 클래스에 대한 해결책</a:t>
            </a:r>
            <a:br>
              <a:rPr lang="ko-KR" altLang="en-US" dirty="0"/>
            </a:br>
            <a:r>
              <a:rPr lang="en-US" altLang="ko-KR" dirty="0"/>
              <a:t>Extract Class, Extract Subclass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클라이언트가 클래스를 어떻게 쓰게 할 것인지를 결정하고 각각의 사용 방법에 대해</a:t>
            </a:r>
            <a:br>
              <a:rPr lang="ko-KR" altLang="en-US" dirty="0"/>
            </a:br>
            <a:r>
              <a:rPr lang="en-US" altLang="ko-KR" dirty="0"/>
              <a:t>Extract Interface </a:t>
            </a:r>
            <a:r>
              <a:rPr lang="ko-KR" altLang="en-US" dirty="0"/>
              <a:t>사용하는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이것은 클래스를 어떻게 분해할 지에 대한 아이디어를 줄 것이다</a:t>
            </a:r>
            <a:r>
              <a:rPr lang="en-US" altLang="ko-KR" dirty="0"/>
              <a:t>. </a:t>
            </a:r>
            <a:r>
              <a:rPr lang="ko-KR" altLang="en-US" dirty="0"/>
              <a:t>큰 클래스가 </a:t>
            </a:r>
            <a:r>
              <a:rPr lang="en-US" altLang="ko-KR" dirty="0"/>
              <a:t>GUI</a:t>
            </a:r>
            <a:r>
              <a:rPr lang="ko-KR" altLang="en-US" dirty="0"/>
              <a:t>클래스 라면 데이터와 동작을 별도의 도메인 객체로 옮길 필요가 있다</a:t>
            </a:r>
            <a:r>
              <a:rPr lang="en-US" altLang="ko-KR" dirty="0"/>
              <a:t>. </a:t>
            </a:r>
            <a:r>
              <a:rPr lang="ko-KR" altLang="en-US" dirty="0"/>
              <a:t>이것은 양쪽에 약간의 중복된 데이터를 유지하게 하고</a:t>
            </a:r>
            <a:r>
              <a:rPr lang="en-US" altLang="ko-KR" dirty="0"/>
              <a:t>, </a:t>
            </a:r>
            <a:r>
              <a:rPr lang="ko-KR" altLang="en-US" dirty="0"/>
              <a:t>데이터를 동기화 해 주는 것이 필요하다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Duplicate Observed Data</a:t>
            </a:r>
            <a:r>
              <a:rPr lang="ko-KR" altLang="en-US" dirty="0"/>
              <a:t>가 이 작업을 어떻게 할 것인지 보여준다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06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  <a:r>
              <a:rPr lang="en-US" altLang="ko-KR" dirty="0"/>
              <a:t> </a:t>
            </a:r>
            <a:r>
              <a:rPr lang="ko-KR" altLang="en-US" dirty="0" smtClean="0"/>
              <a:t>품질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품질은 </a:t>
            </a:r>
            <a:r>
              <a:rPr lang="ko-KR" altLang="en-US" b="1" dirty="0"/>
              <a:t>소프트웨어 내부 구조</a:t>
            </a:r>
            <a:r>
              <a:rPr lang="en-US" altLang="ko-KR" dirty="0"/>
              <a:t>, </a:t>
            </a:r>
            <a:r>
              <a:rPr lang="ko-KR" altLang="en-US" b="1" dirty="0"/>
              <a:t>소스 코드</a:t>
            </a:r>
            <a:r>
              <a:rPr lang="en-US" altLang="ko-KR" dirty="0"/>
              <a:t>, </a:t>
            </a:r>
            <a:r>
              <a:rPr lang="ko-KR" altLang="en-US" b="1" dirty="0"/>
              <a:t>단위 수준</a:t>
            </a:r>
            <a:r>
              <a:rPr lang="en-US" altLang="ko-KR" dirty="0"/>
              <a:t>, </a:t>
            </a:r>
            <a:r>
              <a:rPr lang="ko-KR" altLang="en-US" b="1" dirty="0"/>
              <a:t>기술 수준</a:t>
            </a:r>
            <a:r>
              <a:rPr lang="en-US" altLang="ko-KR" dirty="0"/>
              <a:t>, </a:t>
            </a:r>
            <a:r>
              <a:rPr lang="ko-KR" altLang="en-US" b="1" dirty="0"/>
              <a:t>시스템 수준</a:t>
            </a:r>
            <a:r>
              <a:rPr lang="ko-KR" altLang="en-US" dirty="0"/>
              <a:t>의 </a:t>
            </a:r>
            <a:r>
              <a:rPr lang="ko-KR" altLang="en-US" b="1" dirty="0"/>
              <a:t>분석</a:t>
            </a:r>
            <a:r>
              <a:rPr lang="ko-KR" altLang="en-US" dirty="0"/>
              <a:t>을 통해 평가되며</a:t>
            </a:r>
            <a:r>
              <a:rPr lang="en-US" altLang="ko-KR" dirty="0"/>
              <a:t>, </a:t>
            </a:r>
            <a:r>
              <a:rPr lang="ko-KR" altLang="en-US" dirty="0"/>
              <a:t>아키텍처가 </a:t>
            </a:r>
            <a:r>
              <a:rPr lang="en-US" altLang="ko-KR" dirty="0"/>
              <a:t>OMG</a:t>
            </a:r>
            <a:r>
              <a:rPr lang="ko-KR" altLang="en-US" dirty="0"/>
              <a:t>의 주제에 따른 논문에 개요로 서술된 소프트웨어 구조의 원칙을 준수하는 방식을 수행한다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반면</a:t>
            </a:r>
            <a:r>
              <a:rPr lang="en-US" altLang="ko-KR" dirty="0"/>
              <a:t>, </a:t>
            </a:r>
            <a:r>
              <a:rPr lang="ko-KR" altLang="en-US" b="1" dirty="0"/>
              <a:t>기능 상의 품질은 일반적으로 소프트웨어 테스트를 통해 강제되어 측정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924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긴 </a:t>
            </a:r>
            <a:r>
              <a:rPr lang="ko-KR" altLang="en-US" b="1" dirty="0" err="1"/>
              <a:t>파라미터</a:t>
            </a:r>
            <a:r>
              <a:rPr lang="ko-KR" altLang="en-US" b="1" dirty="0"/>
              <a:t> 리스트 </a:t>
            </a:r>
            <a:r>
              <a:rPr lang="en-US" altLang="ko-KR" b="1" dirty="0"/>
              <a:t>(Long Parameter List)</a:t>
            </a:r>
          </a:p>
          <a:p>
            <a:r>
              <a:rPr lang="ko-KR" altLang="en-US" dirty="0"/>
              <a:t>긴 </a:t>
            </a:r>
            <a:r>
              <a:rPr lang="ko-KR" altLang="en-US" dirty="0" err="1"/>
              <a:t>파라미터</a:t>
            </a:r>
            <a:r>
              <a:rPr lang="ko-KR" altLang="en-US" dirty="0"/>
              <a:t> 리스트는 이해하기도 어렵고</a:t>
            </a:r>
            <a:r>
              <a:rPr lang="en-US" altLang="ko-KR" dirty="0"/>
              <a:t>, </a:t>
            </a:r>
            <a:r>
              <a:rPr lang="ko-KR" altLang="en-US" dirty="0"/>
              <a:t>일관성이 없거나 사용하기 어려울 뿐만 아니라 다른 데이터가 필요할 때마다 계속 고쳐야 하기 때문에 </a:t>
            </a:r>
            <a:r>
              <a:rPr lang="ko-KR" altLang="en-US" dirty="0" err="1"/>
              <a:t>파라미터</a:t>
            </a:r>
            <a:r>
              <a:rPr lang="ko-KR" altLang="en-US" dirty="0"/>
              <a:t> 리스트는 짧은 것이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객체에 요청하여 </a:t>
            </a:r>
            <a:r>
              <a:rPr lang="ko-KR" altLang="en-US" dirty="0" err="1"/>
              <a:t>파라미터의</a:t>
            </a:r>
            <a:r>
              <a:rPr lang="ko-KR" altLang="en-US" dirty="0"/>
              <a:t> 데이터를 얻을 수 있으면</a:t>
            </a:r>
            <a:br>
              <a:rPr lang="ko-KR" altLang="en-US" dirty="0"/>
            </a:br>
            <a:r>
              <a:rPr lang="en-US" altLang="ko-KR" dirty="0"/>
              <a:t>Replace Parameter with Method </a:t>
            </a:r>
            <a:r>
              <a:rPr lang="ko-KR" altLang="en-US" dirty="0"/>
              <a:t>사용하기</a:t>
            </a:r>
          </a:p>
          <a:p>
            <a:r>
              <a:rPr lang="ko-KR" altLang="en-US" dirty="0"/>
              <a:t>이 객체는 필드일 수도 있고 다른 </a:t>
            </a:r>
            <a:r>
              <a:rPr lang="ko-KR" altLang="en-US" dirty="0" err="1"/>
              <a:t>파라미터일</a:t>
            </a:r>
            <a:r>
              <a:rPr lang="ko-KR" altLang="en-US" dirty="0"/>
              <a:t> 수도 있다</a:t>
            </a:r>
            <a:r>
              <a:rPr lang="en-US" altLang="ko-KR" dirty="0"/>
              <a:t>. </a:t>
            </a:r>
            <a:r>
              <a:rPr lang="ko-KR" altLang="en-US" dirty="0"/>
              <a:t>한 객체로 부터 주워 모은 데이터 뭉치를 그 객체 자체로 바꾸기 위해 </a:t>
            </a:r>
            <a:r>
              <a:rPr lang="en-US" altLang="ko-KR" dirty="0"/>
              <a:t>Preserve Whole Object</a:t>
            </a:r>
            <a:r>
              <a:rPr lang="ko-KR" altLang="en-US" dirty="0"/>
              <a:t>를 사용하기</a:t>
            </a:r>
          </a:p>
          <a:p>
            <a:r>
              <a:rPr lang="ko-KR" altLang="en-US" dirty="0"/>
              <a:t>객체와 관계 없는 여러 개의 데이터 아이템이 있으면 </a:t>
            </a:r>
            <a:r>
              <a:rPr lang="en-US" altLang="ko-KR" dirty="0"/>
              <a:t>Introduce Parameter Object</a:t>
            </a:r>
            <a:r>
              <a:rPr lang="ko-KR" altLang="en-US" dirty="0"/>
              <a:t>를 사용하라</a:t>
            </a:r>
          </a:p>
          <a:p>
            <a:r>
              <a:rPr lang="ko-KR" altLang="en-US" dirty="0"/>
              <a:t>이것을 적용할 때 한가지 중요한 예외사항이 있다</a:t>
            </a:r>
            <a:r>
              <a:rPr lang="en-US" altLang="ko-KR" dirty="0"/>
              <a:t>. </a:t>
            </a:r>
            <a:r>
              <a:rPr lang="ko-KR" altLang="en-US" dirty="0"/>
              <a:t>그것은 호출하는 객체와 큰 객체 사이의 종속성</a:t>
            </a:r>
            <a:r>
              <a:rPr lang="en-US" altLang="ko-KR" dirty="0"/>
              <a:t>(dependency)</a:t>
            </a:r>
            <a:r>
              <a:rPr lang="ko-KR" altLang="en-US" dirty="0"/>
              <a:t>을 만들고 싶은 않을 때이다</a:t>
            </a:r>
            <a:r>
              <a:rPr lang="en-US" altLang="ko-KR" dirty="0"/>
              <a:t>. </a:t>
            </a:r>
            <a:r>
              <a:rPr lang="ko-KR" altLang="en-US" dirty="0"/>
              <a:t>이런 경우 데이터를 하나씩 풀어서 </a:t>
            </a:r>
            <a:r>
              <a:rPr lang="ko-KR" altLang="en-US" dirty="0" err="1"/>
              <a:t>파라미터로</a:t>
            </a:r>
            <a:r>
              <a:rPr lang="ko-KR" altLang="en-US" dirty="0"/>
              <a:t> 넘기는 것이 현명하나 고통이 따른다는 것에 주의해야 한다</a:t>
            </a:r>
            <a:r>
              <a:rPr lang="en-US" altLang="ko-KR" dirty="0"/>
              <a:t>. </a:t>
            </a:r>
            <a:r>
              <a:rPr lang="ko-KR" altLang="en-US" dirty="0" err="1"/>
              <a:t>파라미터</a:t>
            </a:r>
            <a:r>
              <a:rPr lang="ko-KR" altLang="en-US" dirty="0"/>
              <a:t> 리스트가 지나치게 길거나 자주 변경된다면</a:t>
            </a:r>
            <a:r>
              <a:rPr lang="en-US" altLang="ko-KR" dirty="0"/>
              <a:t>, </a:t>
            </a:r>
            <a:r>
              <a:rPr lang="ko-KR" altLang="en-US" dirty="0"/>
              <a:t>종속성 구조</a:t>
            </a:r>
            <a:r>
              <a:rPr lang="en-US" altLang="ko-KR" dirty="0"/>
              <a:t>(dependency structure)</a:t>
            </a:r>
            <a:r>
              <a:rPr lang="ko-KR" altLang="en-US" dirty="0"/>
              <a:t>를 다시 한번 생각해볼 필요가 있다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286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확산적 변경 </a:t>
            </a:r>
            <a:r>
              <a:rPr lang="en-US" altLang="ko-KR" b="1" dirty="0"/>
              <a:t>(Divergent Change)</a:t>
            </a:r>
          </a:p>
          <a:p>
            <a:r>
              <a:rPr lang="ko-KR" altLang="en-US" dirty="0"/>
              <a:t>소프트웨어를 변경할 때 우리는 명확한 한 곳을 집어 변경할 수 있기를 이렇게 할 수 없을 때는 밀접한 관계를 가지는 두 가지 지독한 냄새 중 하나를 맡을 수 있을 것이다</a:t>
            </a:r>
            <a:r>
              <a:rPr lang="en-US" altLang="ko-KR" dirty="0"/>
              <a:t>. </a:t>
            </a:r>
            <a:r>
              <a:rPr lang="ko-KR" altLang="en-US" dirty="0"/>
              <a:t>확산적 변경은 한 클래스가 다른 이유로 인해 다른 방법으로 자주 변경되는 경우에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어떤 클래스를 보고는 </a:t>
            </a:r>
            <a:r>
              <a:rPr lang="en-US" altLang="ko-KR" dirty="0"/>
              <a:t>"</a:t>
            </a:r>
            <a:r>
              <a:rPr lang="ko-KR" altLang="en-US" dirty="0"/>
              <a:t>새로운 데이터베이스를 추가할 때마다 항상 이 세 개의 </a:t>
            </a:r>
            <a:r>
              <a:rPr lang="ko-KR" altLang="en-US" dirty="0" err="1"/>
              <a:t>메소드를</a:t>
            </a:r>
            <a:r>
              <a:rPr lang="ko-KR" altLang="en-US" dirty="0"/>
              <a:t> 수정해야 하는 군</a:t>
            </a:r>
            <a:r>
              <a:rPr lang="en-US" altLang="ko-KR" dirty="0"/>
              <a:t>" </a:t>
            </a:r>
            <a:r>
              <a:rPr lang="ko-KR" altLang="en-US" dirty="0"/>
              <a:t>또는 </a:t>
            </a:r>
            <a:r>
              <a:rPr lang="en-US" altLang="ko-KR" dirty="0"/>
              <a:t>"</a:t>
            </a:r>
            <a:r>
              <a:rPr lang="ko-KR" altLang="en-US" dirty="0"/>
              <a:t>새로운 어음이 있을 때마다 항상 이 네 개의 </a:t>
            </a:r>
            <a:r>
              <a:rPr lang="ko-KR" altLang="en-US" dirty="0" err="1"/>
              <a:t>메소드를</a:t>
            </a:r>
            <a:r>
              <a:rPr lang="ko-KR" altLang="en-US" dirty="0"/>
              <a:t> 변경해야 하는 군</a:t>
            </a:r>
            <a:r>
              <a:rPr lang="en-US" altLang="ko-KR" dirty="0"/>
              <a:t>" </a:t>
            </a:r>
            <a:r>
              <a:rPr lang="ko-KR" altLang="en-US" dirty="0"/>
              <a:t>하고 말한다면하나보다는 두개의 객체로 만드는 것이 더 좋은 상황에 있는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클래스를 수정하는 선에서 끝나야 하며</a:t>
            </a:r>
            <a:r>
              <a:rPr lang="en-US" altLang="ko-KR" dirty="0"/>
              <a:t>, </a:t>
            </a:r>
            <a:r>
              <a:rPr lang="ko-KR" altLang="en-US" dirty="0"/>
              <a:t>새로운 클래스는 그 변화를 반영하는 것이어야 한다</a:t>
            </a:r>
            <a:r>
              <a:rPr lang="en-US" altLang="ko-KR" dirty="0"/>
              <a:t>. </a:t>
            </a:r>
            <a:r>
              <a:rPr lang="ko-KR" altLang="en-US" dirty="0"/>
              <a:t>특정 원인에 대해 변해야 하는 것을 모두 찾은 다음</a:t>
            </a:r>
            <a:r>
              <a:rPr lang="en-US" altLang="ko-KR" dirty="0"/>
              <a:t>, Extract Class</a:t>
            </a:r>
            <a:r>
              <a:rPr lang="ko-KR" altLang="en-US" dirty="0"/>
              <a:t>를 사용하여 따로 하나로 묶어야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078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산탄총</a:t>
            </a:r>
            <a:r>
              <a:rPr lang="ko-KR" altLang="en-US" b="1" dirty="0"/>
              <a:t> 수술 </a:t>
            </a:r>
            <a:r>
              <a:rPr lang="en-US" altLang="ko-KR" b="1" dirty="0"/>
              <a:t>(Shotgun Surgery)</a:t>
            </a:r>
          </a:p>
          <a:p>
            <a:r>
              <a:rPr lang="ko-KR" altLang="en-US" dirty="0"/>
              <a:t>변경을 할 때마다 많은 클래스를 조금씩 수정해야 한다면 </a:t>
            </a:r>
            <a:r>
              <a:rPr lang="ko-KR" altLang="en-US" dirty="0" err="1"/>
              <a:t>산탄총</a:t>
            </a:r>
            <a:r>
              <a:rPr lang="ko-KR" altLang="en-US" dirty="0"/>
              <a:t> 수술의 냄새를 풍기고 있는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Move Method</a:t>
            </a:r>
            <a:r>
              <a:rPr lang="ko-KR" altLang="en-US" dirty="0"/>
              <a:t>와 </a:t>
            </a:r>
            <a:r>
              <a:rPr lang="en-US" altLang="ko-KR" dirty="0"/>
              <a:t>Move Field</a:t>
            </a:r>
            <a:r>
              <a:rPr lang="ko-KR" altLang="en-US" dirty="0"/>
              <a:t>를 사용하여 변경해야 할 부분을 모두 하나의 클래스로 몰아넣고 싶을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클래스 중에서 </a:t>
            </a:r>
            <a:r>
              <a:rPr lang="ko-KR" altLang="en-US" dirty="0" err="1"/>
              <a:t>메소드나</a:t>
            </a:r>
            <a:r>
              <a:rPr lang="ko-KR" altLang="en-US" dirty="0"/>
              <a:t> 필드가 옮겨갈 적절한 후보가 없다면 새로 하나를 만들어라 </a:t>
            </a:r>
            <a:r>
              <a:rPr lang="en-US" altLang="ko-KR" dirty="0"/>
              <a:t>Inline Class</a:t>
            </a:r>
            <a:r>
              <a:rPr lang="ko-KR" altLang="en-US" dirty="0"/>
              <a:t>를 사용하여 모든 동작을 하나로 모을 수도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582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99604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기능에 대한 욕심 </a:t>
            </a:r>
            <a:r>
              <a:rPr lang="en-US" altLang="ko-KR" b="1" dirty="0"/>
              <a:t>(Feature Envy)</a:t>
            </a:r>
          </a:p>
          <a:p>
            <a:r>
              <a:rPr lang="ko-KR" altLang="en-US" dirty="0"/>
              <a:t>객체의 가장 중요한 요점은 데이터와 데이터를 사용하는 프로세스를 하나로 묶는 기술이다</a:t>
            </a:r>
            <a:r>
              <a:rPr lang="en-US" altLang="ko-KR" dirty="0"/>
              <a:t>. </a:t>
            </a:r>
            <a:r>
              <a:rPr lang="ko-KR" altLang="en-US" dirty="0"/>
              <a:t>한가지 고전적인 냄새가 있는데 그것은 </a:t>
            </a:r>
            <a:r>
              <a:rPr lang="ko-KR" altLang="en-US" dirty="0" err="1"/>
              <a:t>메소드가</a:t>
            </a:r>
            <a:r>
              <a:rPr lang="ko-KR" altLang="en-US" dirty="0"/>
              <a:t> 자신이 속한 클래스보다 다른 클래스에 관심을 가지고 있는 경우이다</a:t>
            </a:r>
            <a:r>
              <a:rPr lang="en-US" altLang="ko-KR" dirty="0"/>
              <a:t>. </a:t>
            </a:r>
            <a:r>
              <a:rPr lang="ko-KR" altLang="en-US" dirty="0"/>
              <a:t>가장 흔한 욕심이 데이터에 대한 욕심이다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값을 계산하기 위해 다른 객체의 </a:t>
            </a:r>
            <a:r>
              <a:rPr lang="en-US" altLang="ko-KR" dirty="0"/>
              <a:t>get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호출하는 경우는 수도 없이 많다</a:t>
            </a:r>
            <a:br>
              <a:rPr lang="ko-KR" altLang="en-US" dirty="0"/>
            </a:br>
            <a:r>
              <a:rPr lang="en-US" altLang="ko-KR" dirty="0"/>
              <a:t>Move Method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메소드의</a:t>
            </a:r>
            <a:r>
              <a:rPr lang="ko-KR" altLang="en-US" dirty="0"/>
              <a:t> 특정 부분만 이런 욕심으로 고통 받는데 이럴 때는 욕심이 많은 부분에 대해서</a:t>
            </a:r>
            <a:br>
              <a:rPr lang="ko-KR" altLang="en-US" dirty="0"/>
            </a:br>
            <a:r>
              <a:rPr lang="en-US" altLang="ko-KR" dirty="0"/>
              <a:t>Extract Method </a:t>
            </a:r>
            <a:r>
              <a:rPr lang="ko-KR" altLang="en-US" dirty="0"/>
              <a:t>사용한 다음 </a:t>
            </a:r>
            <a:r>
              <a:rPr lang="en-US" altLang="ko-KR" dirty="0"/>
              <a:t>Move Method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ko-KR" altLang="en-US" dirty="0" err="1"/>
              <a:t>여러개의</a:t>
            </a:r>
            <a:r>
              <a:rPr lang="ko-KR" altLang="en-US" dirty="0"/>
              <a:t> 클래스의 기능을 사용하는 경우가 있는데 </a:t>
            </a:r>
            <a:r>
              <a:rPr lang="ko-KR" altLang="en-US" dirty="0" err="1"/>
              <a:t>이럴때는</a:t>
            </a:r>
            <a:r>
              <a:rPr lang="ko-KR" altLang="en-US" dirty="0"/>
              <a:t> 어느 클래스 </a:t>
            </a:r>
            <a:r>
              <a:rPr lang="ko-KR" altLang="en-US" dirty="0" err="1"/>
              <a:t>메소드로</a:t>
            </a:r>
            <a:r>
              <a:rPr lang="ko-KR" altLang="en-US" dirty="0"/>
              <a:t> 옮겨야 하는가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경험적인 방법은 어떤 클래스에 있는 데이터를 가장 많이 사용하는 가를 보고 </a:t>
            </a:r>
            <a:r>
              <a:rPr lang="ko-KR" altLang="en-US" dirty="0" err="1"/>
              <a:t>메소드를</a:t>
            </a:r>
            <a:r>
              <a:rPr lang="ko-KR" altLang="en-US" dirty="0"/>
              <a:t> 그 클래스로 옮기는 것이다</a:t>
            </a:r>
          </a:p>
          <a:p>
            <a:r>
              <a:rPr lang="ko-KR" altLang="en-US" dirty="0"/>
              <a:t>물론 이런 규칙이 깨지는 몇몇 복잡한 패턴도 있다</a:t>
            </a:r>
            <a:r>
              <a:rPr lang="en-US" altLang="ko-KR" dirty="0"/>
              <a:t>. </a:t>
            </a:r>
            <a:r>
              <a:rPr lang="ko-KR" altLang="en-US" dirty="0"/>
              <a:t>디자인 패턴에서 </a:t>
            </a:r>
            <a:r>
              <a:rPr lang="en-US" altLang="ko-KR" dirty="0"/>
              <a:t>Strategy</a:t>
            </a:r>
            <a:r>
              <a:rPr lang="ko-KR" altLang="en-US" dirty="0"/>
              <a:t>와 </a:t>
            </a:r>
            <a:r>
              <a:rPr lang="en-US" altLang="ko-KR" dirty="0"/>
              <a:t>Visitor </a:t>
            </a:r>
            <a:r>
              <a:rPr lang="ko-KR" altLang="en-US" dirty="0"/>
              <a:t>가 당장 떠오른다</a:t>
            </a:r>
            <a:r>
              <a:rPr lang="en-US" altLang="ko-KR" dirty="0"/>
              <a:t>. Kent Beck</a:t>
            </a:r>
            <a:r>
              <a:rPr lang="ko-KR" altLang="en-US" dirty="0"/>
              <a:t>의 </a:t>
            </a:r>
            <a:r>
              <a:rPr lang="en-US" altLang="ko-KR" dirty="0"/>
              <a:t>Self Delegation</a:t>
            </a:r>
            <a:r>
              <a:rPr lang="ko-KR" altLang="en-US" dirty="0"/>
              <a:t>도 그 중 하나다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확산적 변경과 싸우기 위해 이런 것들을 이용해야 한다</a:t>
            </a:r>
            <a:r>
              <a:rPr lang="en-US" altLang="ko-KR" dirty="0"/>
              <a:t>. </a:t>
            </a:r>
            <a:r>
              <a:rPr lang="ko-KR" altLang="en-US" dirty="0"/>
              <a:t>가장 기본적인 규칙은 같이 변하는 것을 모으는 것이다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데이터와 그 데이터를 이용하는 동작은 보통 같이 변하지만 예외도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이런 예외의 경우는 동작을 옮겨서 한 곳에서만 변하도록 한다</a:t>
            </a:r>
            <a:r>
              <a:rPr lang="en-US" altLang="ko-KR" dirty="0"/>
              <a:t>. Strategy</a:t>
            </a:r>
            <a:r>
              <a:rPr lang="ko-KR" altLang="en-US" dirty="0"/>
              <a:t>와 </a:t>
            </a:r>
            <a:r>
              <a:rPr lang="en-US" altLang="ko-KR" dirty="0"/>
              <a:t>Visitor</a:t>
            </a:r>
            <a:r>
              <a:rPr lang="ko-KR" altLang="en-US" dirty="0"/>
              <a:t>는 </a:t>
            </a:r>
            <a:r>
              <a:rPr lang="ko-KR" altLang="en-US" dirty="0" err="1"/>
              <a:t>인디렉션을</a:t>
            </a:r>
            <a:r>
              <a:rPr lang="ko-KR" altLang="en-US" dirty="0"/>
              <a:t> 사용하여 </a:t>
            </a:r>
            <a:r>
              <a:rPr lang="ko-KR" altLang="en-US" dirty="0" err="1"/>
              <a:t>오버라이드</a:t>
            </a:r>
            <a:r>
              <a:rPr lang="ko-KR" altLang="en-US" dirty="0"/>
              <a:t> 되어야 하는 약간의 기능을 독립시킴으로써 동작을 쉽게 변경할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978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데이터 덩어리 </a:t>
            </a:r>
            <a:r>
              <a:rPr lang="en-US" altLang="ko-KR" b="1" dirty="0"/>
              <a:t>(Data Clump)</a:t>
            </a:r>
          </a:p>
          <a:p>
            <a:r>
              <a:rPr lang="ko-KR" altLang="en-US" dirty="0"/>
              <a:t>데이터 아이템은 아이들과 같아서 몰려다니기를 좋아한다</a:t>
            </a:r>
            <a:r>
              <a:rPr lang="en-US" altLang="ko-KR" dirty="0"/>
              <a:t>. </a:t>
            </a:r>
            <a:r>
              <a:rPr lang="ko-KR" altLang="en-US" dirty="0"/>
              <a:t>함께 몰려다니는 데이터의 무리는 그들 자신의 객체로 만들어져야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단계는 필드로 나타나는 덩어리들이 있는 곳 찾는 것이다</a:t>
            </a:r>
            <a:r>
              <a:rPr lang="en-US" altLang="ko-KR" dirty="0"/>
              <a:t>. </a:t>
            </a:r>
            <a:r>
              <a:rPr lang="ko-KR" altLang="en-US" dirty="0"/>
              <a:t>이 덩어리를 객체로 바꾸기 위해 이 필드들에 대해 </a:t>
            </a:r>
            <a:r>
              <a:rPr lang="en-US" altLang="ko-KR" dirty="0"/>
              <a:t>Extract Class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 다음 관심을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시그니처로</a:t>
            </a:r>
            <a:r>
              <a:rPr lang="ko-KR" altLang="en-US" dirty="0"/>
              <a:t> 돌려 </a:t>
            </a:r>
            <a:r>
              <a:rPr lang="en-US" altLang="ko-KR" dirty="0"/>
              <a:t>Introduce Parameter Object</a:t>
            </a:r>
            <a:r>
              <a:rPr lang="ko-KR" altLang="en-US" dirty="0"/>
              <a:t>나 </a:t>
            </a:r>
            <a:r>
              <a:rPr lang="en-US" altLang="ko-KR" dirty="0"/>
              <a:t>Preserve Whole Object</a:t>
            </a:r>
            <a:r>
              <a:rPr lang="ko-KR" altLang="en-US" dirty="0"/>
              <a:t>를 사용하여 </a:t>
            </a:r>
            <a:r>
              <a:rPr lang="ko-KR" altLang="en-US" dirty="0" err="1"/>
              <a:t>파라미터</a:t>
            </a:r>
            <a:r>
              <a:rPr lang="ko-KR" altLang="en-US" dirty="0"/>
              <a:t> 리스트를 단순하게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495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/>
              <a:t>기본 타입에 대한 강박관념 </a:t>
            </a:r>
            <a:r>
              <a:rPr lang="en-US" altLang="ko-KR" b="1" dirty="0"/>
              <a:t>(Primitive Obsession)</a:t>
            </a:r>
          </a:p>
          <a:p>
            <a:r>
              <a:rPr lang="ko-KR" altLang="en-US" dirty="0"/>
              <a:t>레코드 타입은 데이터를 구조화 하여 의미 있는 그룹으로 </a:t>
            </a:r>
            <a:r>
              <a:rPr lang="ko-KR" altLang="en-US" dirty="0" err="1"/>
              <a:t>만들수</a:t>
            </a:r>
            <a:r>
              <a:rPr lang="ko-KR" altLang="en-US" dirty="0"/>
              <a:t> 있게 한다</a:t>
            </a:r>
            <a:r>
              <a:rPr lang="en-US" altLang="ko-KR" dirty="0"/>
              <a:t>. </a:t>
            </a:r>
            <a:r>
              <a:rPr lang="ko-KR" altLang="en-US" dirty="0"/>
              <a:t>레코드는 항상 어느 정도의 오버헤드를 가지고 있다</a:t>
            </a:r>
            <a:r>
              <a:rPr lang="en-US" altLang="ko-KR" dirty="0"/>
              <a:t>. </a:t>
            </a:r>
            <a:r>
              <a:rPr lang="ko-KR" altLang="en-US" dirty="0"/>
              <a:t>레코드는 데이터베이스의 테이블을 </a:t>
            </a:r>
            <a:r>
              <a:rPr lang="ko-KR" altLang="en-US" dirty="0" err="1"/>
              <a:t>의미할수도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 err="1"/>
              <a:t>한두가지를</a:t>
            </a:r>
            <a:r>
              <a:rPr lang="ko-KR" altLang="en-US" dirty="0"/>
              <a:t> 위해 생성하려 </a:t>
            </a:r>
            <a:r>
              <a:rPr lang="ko-KR" altLang="en-US" dirty="0" err="1"/>
              <a:t>할때는</a:t>
            </a:r>
            <a:r>
              <a:rPr lang="ko-KR" altLang="en-US" dirty="0"/>
              <a:t> 좀 거북할 수도 있다</a:t>
            </a:r>
            <a:r>
              <a:rPr lang="en-US" altLang="ko-KR" dirty="0"/>
              <a:t>. </a:t>
            </a:r>
            <a:r>
              <a:rPr lang="ko-KR" altLang="en-US" dirty="0"/>
              <a:t>객체의 유용한 점 중의 하나는 이런 기본 타입과 레코드 타입의 경계를 흐리게 하거나 아예 없애버린다는 것이다</a:t>
            </a:r>
            <a:r>
              <a:rPr lang="en-US" altLang="ko-KR" dirty="0"/>
              <a:t>. </a:t>
            </a:r>
            <a:r>
              <a:rPr lang="ko-KR" altLang="en-US" dirty="0"/>
              <a:t>우리는 언어의 기본 타입과 구별할 수 없는 작은 클래스를 쉽게 작성할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자바는 수</a:t>
            </a:r>
            <a:r>
              <a:rPr lang="en-US" altLang="ko-KR" dirty="0"/>
              <a:t>(number)</a:t>
            </a:r>
            <a:r>
              <a:rPr lang="ko-KR" altLang="en-US" dirty="0"/>
              <a:t>에 대한 기본 타입은 있지만 다른 환경에서는 기본 타입인 문자열</a:t>
            </a:r>
            <a:r>
              <a:rPr lang="en-US" altLang="ko-KR" dirty="0"/>
              <a:t>(String)</a:t>
            </a:r>
            <a:r>
              <a:rPr lang="ko-KR" altLang="en-US" dirty="0"/>
              <a:t>과 날짜</a:t>
            </a:r>
            <a:r>
              <a:rPr lang="en-US" altLang="ko-KR" dirty="0"/>
              <a:t>(Date) </a:t>
            </a:r>
            <a:r>
              <a:rPr lang="ko-KR" altLang="en-US" dirty="0"/>
              <a:t>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객체를 처음 접하는 사람은 보통 수와 화폐 단위를 묶는 </a:t>
            </a:r>
            <a:r>
              <a:rPr lang="en-US" altLang="ko-KR" dirty="0"/>
              <a:t>Money</a:t>
            </a:r>
            <a:r>
              <a:rPr lang="ko-KR" altLang="en-US" dirty="0"/>
              <a:t>클래스나 상한이나 하한을 가지는 </a:t>
            </a:r>
            <a:r>
              <a:rPr lang="en-US" altLang="ko-KR" dirty="0"/>
              <a:t>Range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전화번호나 우편번호 같은 특별한 문자열을 위한 클래스와 같이 작은 작업을 위해 작은 객체를 사용하는 것을 꺼린다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데이터 값에 대해 </a:t>
            </a:r>
            <a:r>
              <a:rPr lang="en-US" altLang="ko-KR" dirty="0"/>
              <a:t>Replace Data Value with Object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값이 타입 코드이고 값이 동작에 영향을 미치지 않는다면</a:t>
            </a:r>
            <a:br>
              <a:rPr lang="ko-KR" altLang="en-US" dirty="0"/>
            </a:br>
            <a:r>
              <a:rPr lang="en-US" altLang="ko-KR" dirty="0"/>
              <a:t>Replace Type Code with Class </a:t>
            </a:r>
            <a:r>
              <a:rPr lang="ko-KR" altLang="en-US" dirty="0"/>
              <a:t>사용한다</a:t>
            </a:r>
            <a:r>
              <a:rPr lang="en-US" altLang="ko-KR" dirty="0"/>
              <a:t>. </a:t>
            </a:r>
            <a:r>
              <a:rPr lang="ko-KR" altLang="en-US" dirty="0"/>
              <a:t>또는 </a:t>
            </a:r>
            <a:r>
              <a:rPr lang="en-US" altLang="ko-KR" dirty="0"/>
              <a:t>Replace Type Code with State/Strategy</a:t>
            </a:r>
            <a:r>
              <a:rPr lang="ko-KR" altLang="en-US" dirty="0"/>
              <a:t>를 이용하라</a:t>
            </a:r>
          </a:p>
          <a:p>
            <a:r>
              <a:rPr lang="ko-KR" altLang="en-US" dirty="0"/>
              <a:t>항상 몰려다녀야 할 필드 그룹이 있다면 </a:t>
            </a:r>
            <a:r>
              <a:rPr lang="en-US" altLang="ko-KR" dirty="0"/>
              <a:t>Extract Class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파라미터</a:t>
            </a:r>
            <a:r>
              <a:rPr lang="ko-KR" altLang="en-US" dirty="0"/>
              <a:t> 리스트에서 이런 기본 타입을 보면 </a:t>
            </a:r>
            <a:r>
              <a:rPr lang="en-US" altLang="ko-KR" dirty="0"/>
              <a:t>Introduce Parameter Object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배열을 쪼개서 쓰고 있는 자신을 발견하거든 </a:t>
            </a:r>
            <a:r>
              <a:rPr lang="en-US" altLang="ko-KR" dirty="0"/>
              <a:t>Replace Array with Object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039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Switch </a:t>
            </a:r>
            <a:r>
              <a:rPr lang="ko-KR" altLang="en-US" b="1" dirty="0"/>
              <a:t>문 </a:t>
            </a:r>
            <a:r>
              <a:rPr lang="en-US" altLang="ko-KR" b="1" dirty="0"/>
              <a:t>(Switch Statements)</a:t>
            </a:r>
          </a:p>
          <a:p>
            <a:r>
              <a:rPr lang="ko-KR" altLang="en-US" dirty="0"/>
              <a:t>객체지향 코드의 가장 명확한 특징 중 하나는 </a:t>
            </a:r>
            <a:r>
              <a:rPr lang="en-US" altLang="ko-KR" dirty="0"/>
              <a:t>switch</a:t>
            </a:r>
            <a:r>
              <a:rPr lang="ko-KR" altLang="en-US" dirty="0"/>
              <a:t>문이 비교적 </a:t>
            </a:r>
            <a:r>
              <a:rPr lang="ko-KR" altLang="en-US" dirty="0" err="1"/>
              <a:t>적제</a:t>
            </a:r>
            <a:r>
              <a:rPr lang="ko-KR" altLang="en-US" dirty="0"/>
              <a:t> 쓰인다는 것이다</a:t>
            </a:r>
            <a:r>
              <a:rPr lang="en-US" altLang="ko-KR" dirty="0"/>
              <a:t>. switch</a:t>
            </a:r>
            <a:r>
              <a:rPr lang="ko-KR" altLang="en-US" dirty="0"/>
              <a:t>문의 문제는 본질적으로 중복이 된다는 것이다</a:t>
            </a:r>
            <a:r>
              <a:rPr lang="en-US" altLang="ko-KR" dirty="0"/>
              <a:t>. </a:t>
            </a:r>
            <a:r>
              <a:rPr lang="ko-KR" altLang="en-US" dirty="0"/>
              <a:t>객체지향 </a:t>
            </a:r>
            <a:r>
              <a:rPr lang="ko-KR" altLang="en-US" dirty="0" err="1"/>
              <a:t>개념중</a:t>
            </a:r>
            <a:r>
              <a:rPr lang="ko-KR" altLang="en-US" dirty="0"/>
              <a:t> </a:t>
            </a:r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r>
              <a:rPr lang="ko-KR" altLang="en-US" dirty="0"/>
              <a:t>이 이런 문제를 다루는 훌륭한 방법을 제공한다</a:t>
            </a:r>
            <a:r>
              <a:rPr lang="en-US" altLang="ko-KR" dirty="0"/>
              <a:t>. switch</a:t>
            </a:r>
            <a:r>
              <a:rPr lang="ko-KR" altLang="en-US" dirty="0"/>
              <a:t>문을 볼 때면 항상 </a:t>
            </a:r>
            <a:r>
              <a:rPr lang="ko-KR" altLang="en-US" dirty="0" err="1"/>
              <a:t>다형성을</a:t>
            </a:r>
            <a:r>
              <a:rPr lang="ko-KR" altLang="en-US" dirty="0"/>
              <a:t> 생각해야 한다</a:t>
            </a:r>
          </a:p>
          <a:p>
            <a:r>
              <a:rPr lang="en-US" altLang="ko-KR" dirty="0"/>
              <a:t>Extract Method </a:t>
            </a:r>
            <a:r>
              <a:rPr lang="ko-KR" altLang="en-US" dirty="0"/>
              <a:t>를 </a:t>
            </a:r>
            <a:r>
              <a:rPr lang="ko-KR" altLang="en-US" dirty="0" err="1"/>
              <a:t>사용해여</a:t>
            </a:r>
            <a:r>
              <a:rPr lang="ko-KR" altLang="en-US" dirty="0"/>
              <a:t> </a:t>
            </a:r>
            <a:r>
              <a:rPr lang="en-US" altLang="ko-KR" dirty="0"/>
              <a:t>switch</a:t>
            </a:r>
            <a:r>
              <a:rPr lang="ko-KR" altLang="en-US" dirty="0"/>
              <a:t>문을 뽑아내고 </a:t>
            </a:r>
            <a:r>
              <a:rPr lang="en-US" altLang="ko-KR" dirty="0"/>
              <a:t>Move Method</a:t>
            </a:r>
            <a:r>
              <a:rPr lang="ko-KR" altLang="en-US" dirty="0"/>
              <a:t>를 사용하여 </a:t>
            </a:r>
            <a:r>
              <a:rPr lang="ko-KR" altLang="en-US" dirty="0" err="1"/>
              <a:t>다형성이</a:t>
            </a:r>
            <a:r>
              <a:rPr lang="ko-KR" altLang="en-US" dirty="0"/>
              <a:t> 필요한 클래스로 옮긴다</a:t>
            </a:r>
          </a:p>
          <a:p>
            <a:r>
              <a:rPr lang="ko-KR" altLang="en-US" dirty="0"/>
              <a:t>이 시점에서 </a:t>
            </a:r>
            <a:r>
              <a:rPr lang="en-US" altLang="ko-KR" dirty="0"/>
              <a:t>Replace Type Code with Subclasses</a:t>
            </a:r>
            <a:r>
              <a:rPr lang="ko-KR" altLang="en-US" dirty="0"/>
              <a:t>를 사용할 것인지 </a:t>
            </a:r>
            <a:r>
              <a:rPr lang="en-US" altLang="ko-KR" dirty="0"/>
              <a:t>Replace Type Code with State/Strategy</a:t>
            </a:r>
            <a:r>
              <a:rPr lang="ko-KR" altLang="en-US" dirty="0"/>
              <a:t>를 사용할 것인지 결정한다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상속구조를</a:t>
            </a:r>
            <a:r>
              <a:rPr lang="ko-KR" altLang="en-US" dirty="0"/>
              <a:t> 결정했으면 </a:t>
            </a:r>
            <a:r>
              <a:rPr lang="en-US" altLang="ko-KR" dirty="0"/>
              <a:t>Replace Conditional with Polymorphism</a:t>
            </a:r>
            <a:r>
              <a:rPr lang="ko-KR" altLang="en-US" dirty="0"/>
              <a:t>을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하나의 </a:t>
            </a:r>
            <a:r>
              <a:rPr lang="ko-KR" altLang="en-US" dirty="0" err="1"/>
              <a:t>메소드에만</a:t>
            </a:r>
            <a:r>
              <a:rPr lang="ko-KR" altLang="en-US" dirty="0"/>
              <a:t> 영향을 미치는 몇 개의 경우가 있다면 굳이 바꿀 필요가 없다</a:t>
            </a:r>
            <a:r>
              <a:rPr lang="en-US" altLang="ko-KR" dirty="0"/>
              <a:t>. </a:t>
            </a:r>
            <a:r>
              <a:rPr lang="ko-KR" altLang="en-US" dirty="0"/>
              <a:t>이런 경우 다형성은 과하다 이런 </a:t>
            </a:r>
            <a:r>
              <a:rPr lang="ko-KR" altLang="en-US" dirty="0" err="1"/>
              <a:t>경우예는</a:t>
            </a:r>
            <a:r>
              <a:rPr lang="ko-KR" altLang="en-US" dirty="0"/>
              <a:t> </a:t>
            </a:r>
            <a:r>
              <a:rPr lang="en-US" altLang="ko-KR" dirty="0"/>
              <a:t>Replace Parameter with Explicit Methods</a:t>
            </a:r>
            <a:r>
              <a:rPr lang="ko-KR" altLang="en-US" dirty="0"/>
              <a:t>가 좋은 선택이다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조건중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  <a:r>
              <a:rPr lang="ko-KR" altLang="en-US" dirty="0"/>
              <a:t>이 있는 경우가 있으면 </a:t>
            </a:r>
            <a:r>
              <a:rPr lang="en-US" altLang="ko-KR" dirty="0"/>
              <a:t>Introduce Null Object </a:t>
            </a:r>
            <a:r>
              <a:rPr lang="ko-KR" altLang="en-US" dirty="0"/>
              <a:t>를 사용해라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664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평행 상속 구조 </a:t>
            </a:r>
            <a:r>
              <a:rPr lang="en-US" altLang="ko-KR" b="1" dirty="0"/>
              <a:t>(Parallel </a:t>
            </a:r>
            <a:r>
              <a:rPr lang="en-US" altLang="ko-KR" b="1" dirty="0" err="1"/>
              <a:t>Ingeritance</a:t>
            </a:r>
            <a:r>
              <a:rPr lang="en-US" altLang="ko-KR" b="1" dirty="0"/>
              <a:t> Hierarchies)</a:t>
            </a:r>
          </a:p>
          <a:p>
            <a:r>
              <a:rPr lang="ko-KR" altLang="en-US" dirty="0"/>
              <a:t>평행 상속 구조는 실제로 </a:t>
            </a:r>
            <a:r>
              <a:rPr lang="ko-KR" altLang="en-US" dirty="0" err="1"/>
              <a:t>산탄총</a:t>
            </a:r>
            <a:r>
              <a:rPr lang="ko-KR" altLang="en-US" dirty="0"/>
              <a:t> 수술의 특별한 경우이다</a:t>
            </a:r>
            <a:r>
              <a:rPr lang="en-US" altLang="ko-KR" dirty="0"/>
              <a:t>. </a:t>
            </a:r>
            <a:r>
              <a:rPr lang="ko-KR" altLang="en-US" dirty="0"/>
              <a:t>이런 경우 한 클래스의 서브클래스를 만들면</a:t>
            </a:r>
            <a:r>
              <a:rPr lang="en-US" altLang="ko-KR" dirty="0"/>
              <a:t>, </a:t>
            </a:r>
            <a:r>
              <a:rPr lang="ko-KR" altLang="en-US" dirty="0"/>
              <a:t>다른 곳에도 모두 서브 클래스를 만들어주어야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한쪽 상속구조에서 클래스 이름의 </a:t>
            </a:r>
            <a:r>
              <a:rPr lang="ko-KR" altLang="en-US" dirty="0" err="1"/>
              <a:t>접두어가</a:t>
            </a:r>
            <a:r>
              <a:rPr lang="ko-KR" altLang="en-US" dirty="0"/>
              <a:t> 다른 쪽 </a:t>
            </a:r>
            <a:r>
              <a:rPr lang="ko-KR" altLang="en-US" dirty="0" err="1"/>
              <a:t>상속구조의</a:t>
            </a:r>
            <a:r>
              <a:rPr lang="ko-KR" altLang="en-US" dirty="0"/>
              <a:t> 클래스 이름의 </a:t>
            </a:r>
            <a:r>
              <a:rPr lang="ko-KR" altLang="en-US" dirty="0" err="1"/>
              <a:t>접두어와</a:t>
            </a:r>
            <a:r>
              <a:rPr lang="ko-KR" altLang="en-US" dirty="0"/>
              <a:t> 같은 경우에 냄새를 인식할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중복을 제거하는 일반적인 전략은 한쪽 상속 구조의 인스턴스가 다른 쪽 구조의 인스턴스를 참조하도록 만드는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Move Method</a:t>
            </a:r>
            <a:r>
              <a:rPr lang="ko-KR" altLang="en-US" dirty="0"/>
              <a:t>와 </a:t>
            </a:r>
            <a:r>
              <a:rPr lang="en-US" altLang="ko-KR" dirty="0"/>
              <a:t>Move Field</a:t>
            </a:r>
            <a:r>
              <a:rPr lang="ko-KR" altLang="en-US" dirty="0"/>
              <a:t>를 사용하면 참조하는 쪽의 </a:t>
            </a:r>
            <a:r>
              <a:rPr lang="ko-KR" altLang="en-US" dirty="0" err="1"/>
              <a:t>상속구조가</a:t>
            </a:r>
            <a:r>
              <a:rPr lang="ko-KR" altLang="en-US" dirty="0"/>
              <a:t> 사라질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5528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게으른 클래스 </a:t>
            </a:r>
            <a:r>
              <a:rPr lang="en-US" altLang="ko-KR" b="1" dirty="0"/>
              <a:t>(Lazy Class)</a:t>
            </a:r>
          </a:p>
          <a:p>
            <a:r>
              <a:rPr lang="ko-KR" altLang="en-US" dirty="0"/>
              <a:t>클래스를 생성할 때마다 그것을 유지하고</a:t>
            </a:r>
            <a:r>
              <a:rPr lang="en-US" altLang="ko-KR" dirty="0"/>
              <a:t>, </a:t>
            </a:r>
            <a:r>
              <a:rPr lang="ko-KR" altLang="en-US" dirty="0"/>
              <a:t>이해하기 위한 비용이 발생한다</a:t>
            </a:r>
            <a:r>
              <a:rPr lang="en-US" altLang="ko-KR" dirty="0"/>
              <a:t>. </a:t>
            </a:r>
            <a:r>
              <a:rPr lang="ko-KR" altLang="en-US" dirty="0"/>
              <a:t>이 비용을 감당할 만큼 충분한 일을 하지 않는 클래스는 삭제되어야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별로 하는 일도 없는 클래스의 서브클래스가 있다면 </a:t>
            </a:r>
            <a:r>
              <a:rPr lang="en-US" altLang="ko-KR" dirty="0"/>
              <a:t>Collapse Hierarchy</a:t>
            </a:r>
            <a:r>
              <a:rPr lang="ko-KR" altLang="en-US" dirty="0"/>
              <a:t>를 사용하라</a:t>
            </a:r>
          </a:p>
          <a:p>
            <a:r>
              <a:rPr lang="ko-KR" altLang="en-US" dirty="0"/>
              <a:t>거의 필요 없는 클래스에 대해서는 </a:t>
            </a:r>
            <a:r>
              <a:rPr lang="en-US" altLang="ko-KR" dirty="0"/>
              <a:t>Inline Class</a:t>
            </a:r>
            <a:r>
              <a:rPr lang="ko-KR" altLang="en-US" dirty="0"/>
              <a:t>를 적용해야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326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추측성</a:t>
            </a:r>
            <a:r>
              <a:rPr lang="ko-KR" altLang="en-US" b="1" dirty="0"/>
              <a:t> 일반화 </a:t>
            </a:r>
            <a:r>
              <a:rPr lang="en-US" altLang="ko-KR" b="1" dirty="0"/>
              <a:t>(Speculative Generality)</a:t>
            </a:r>
          </a:p>
          <a:p>
            <a:r>
              <a:rPr lang="en-US" altLang="ko-KR" dirty="0"/>
              <a:t>Brian Foote</a:t>
            </a:r>
            <a:r>
              <a:rPr lang="ko-KR" altLang="en-US" dirty="0"/>
              <a:t>가 제안한 이 냄새의 이름</a:t>
            </a:r>
            <a:r>
              <a:rPr lang="en-US" altLang="ko-KR" dirty="0"/>
              <a:t>. </a:t>
            </a:r>
            <a:r>
              <a:rPr lang="ko-KR" altLang="en-US" dirty="0"/>
              <a:t>사람들이 </a:t>
            </a:r>
            <a:r>
              <a:rPr lang="en-US" altLang="ko-KR" dirty="0"/>
              <a:t>"</a:t>
            </a:r>
            <a:r>
              <a:rPr lang="ko-KR" altLang="en-US" dirty="0"/>
              <a:t>언젠가 이런 종류의 일을 처리하기 위한 기능이 필요하다고 생각하는데</a:t>
            </a:r>
            <a:r>
              <a:rPr lang="en-US" altLang="ko-KR" dirty="0"/>
              <a:t>" </a:t>
            </a:r>
            <a:r>
              <a:rPr lang="ko-KR" altLang="en-US" dirty="0"/>
              <a:t>라고 말하면서 필요하지도 않는 것을 처리하기 위해 모든 종류의 갈고리와 특별한 상자를 원할 때 냄새를 맡을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별로 하는 일이 없는 추상 클래스가 있으면 </a:t>
            </a:r>
            <a:r>
              <a:rPr lang="en-US" altLang="ko-KR" dirty="0"/>
              <a:t>Collapse Hierarchy</a:t>
            </a:r>
            <a:r>
              <a:rPr lang="ko-KR" altLang="en-US" dirty="0"/>
              <a:t>를 사용하라</a:t>
            </a:r>
          </a:p>
          <a:p>
            <a:r>
              <a:rPr lang="ko-KR" altLang="en-US" dirty="0"/>
              <a:t>불필요한 위임</a:t>
            </a:r>
            <a:r>
              <a:rPr lang="en-US" altLang="ko-KR" dirty="0"/>
              <a:t>(delegation)</a:t>
            </a:r>
            <a:r>
              <a:rPr lang="ko-KR" altLang="en-US" dirty="0"/>
              <a:t>은 </a:t>
            </a:r>
            <a:r>
              <a:rPr lang="en-US" altLang="ko-KR" dirty="0"/>
              <a:t>Inline Class</a:t>
            </a:r>
            <a:r>
              <a:rPr lang="ko-KR" altLang="en-US" dirty="0"/>
              <a:t>로 제거될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메소드에</a:t>
            </a:r>
            <a:r>
              <a:rPr lang="ko-KR" altLang="en-US" dirty="0"/>
              <a:t> 사용되지 않는 </a:t>
            </a:r>
            <a:r>
              <a:rPr lang="ko-KR" altLang="en-US" dirty="0" err="1"/>
              <a:t>파라미터가</a:t>
            </a:r>
            <a:r>
              <a:rPr lang="ko-KR" altLang="en-US" dirty="0"/>
              <a:t> 있다면 </a:t>
            </a:r>
            <a:r>
              <a:rPr lang="en-US" altLang="ko-KR" dirty="0"/>
              <a:t>Remove Parameter</a:t>
            </a:r>
            <a:r>
              <a:rPr lang="ko-KR" altLang="en-US" dirty="0"/>
              <a:t>를 적용해야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메소드</a:t>
            </a:r>
            <a:r>
              <a:rPr lang="ko-KR" altLang="en-US" dirty="0"/>
              <a:t> 이름이 이상하고 추상적일때는 </a:t>
            </a:r>
            <a:r>
              <a:rPr lang="en-US" altLang="ko-KR" dirty="0"/>
              <a:t>Rename Method</a:t>
            </a:r>
            <a:r>
              <a:rPr lang="ko-KR" altLang="en-US" dirty="0"/>
              <a:t>를 이용하여 구체적인 이름으로 바꾸어야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어떤 클래스나 </a:t>
            </a:r>
            <a:r>
              <a:rPr lang="ko-KR" altLang="en-US" dirty="0" err="1"/>
              <a:t>메소드가</a:t>
            </a:r>
            <a:r>
              <a:rPr lang="ko-KR" altLang="en-US" dirty="0"/>
              <a:t> 적절한 기능을 이용하는 테스트 케이스에 대한 </a:t>
            </a:r>
            <a:r>
              <a:rPr lang="ko-KR" altLang="en-US" dirty="0" err="1"/>
              <a:t>헬퍼</a:t>
            </a:r>
            <a:r>
              <a:rPr lang="en-US" altLang="ko-KR" dirty="0"/>
              <a:t>(helper)</a:t>
            </a:r>
            <a:r>
              <a:rPr lang="ko-KR" altLang="en-US" dirty="0"/>
              <a:t>인 경우에는 물론 남겨두어야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93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  <a:r>
              <a:rPr lang="en-US" altLang="ko-KR" dirty="0"/>
              <a:t> </a:t>
            </a:r>
            <a:r>
              <a:rPr lang="ko-KR" altLang="en-US" dirty="0"/>
              <a:t>품질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역사적으로</a:t>
            </a:r>
            <a:r>
              <a:rPr lang="en-US" altLang="ko-KR" dirty="0"/>
              <a:t>, </a:t>
            </a:r>
            <a:r>
              <a:rPr lang="ko-KR" altLang="en-US" dirty="0"/>
              <a:t>소프트웨어 품질 관리에 적용 가능한 특성과 </a:t>
            </a:r>
            <a:r>
              <a:rPr lang="ko-KR" altLang="en-US" dirty="0" err="1"/>
              <a:t>메트릭스의</a:t>
            </a:r>
            <a:r>
              <a:rPr lang="ko-KR" altLang="en-US" dirty="0"/>
              <a:t> 구조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용어는 </a:t>
            </a:r>
            <a:r>
              <a:rPr lang="en-US" altLang="ko-KR" dirty="0"/>
              <a:t>ISO 9126-3</a:t>
            </a:r>
            <a:r>
              <a:rPr lang="ko-KR" altLang="en-US" dirty="0"/>
              <a:t>과 이후의 </a:t>
            </a:r>
            <a:r>
              <a:rPr lang="en-US" altLang="ko-KR" dirty="0"/>
              <a:t>ISO </a:t>
            </a:r>
            <a:r>
              <a:rPr lang="en-US" altLang="ko-KR" dirty="0" smtClean="0"/>
              <a:t>25000:2005 </a:t>
            </a:r>
            <a:r>
              <a:rPr lang="ko-KR" altLang="en-US" dirty="0"/>
              <a:t>품질 모델</a:t>
            </a:r>
            <a:r>
              <a:rPr lang="en-US" altLang="ko-KR" dirty="0"/>
              <a:t>(</a:t>
            </a:r>
            <a:r>
              <a:rPr lang="en-US" altLang="ko-KR" dirty="0" err="1"/>
              <a:t>SQuaRE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로부터 </a:t>
            </a:r>
            <a:r>
              <a:rPr lang="ko-KR" altLang="en-US" dirty="0"/>
              <a:t>가져온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이러한 </a:t>
            </a:r>
            <a:r>
              <a:rPr lang="ko-KR" altLang="en-US" dirty="0"/>
              <a:t>모델에 기반하여</a:t>
            </a:r>
            <a:r>
              <a:rPr lang="en-US" altLang="ko-KR" dirty="0"/>
              <a:t>, CISQ(Consortium for IT Software Quality)</a:t>
            </a:r>
            <a:r>
              <a:rPr lang="ko-KR" altLang="en-US" dirty="0"/>
              <a:t>는 비즈니스 가치를 제공하는 소프트웨어에 필수적인 </a:t>
            </a:r>
            <a:r>
              <a:rPr lang="en-US" altLang="ko-KR" dirty="0"/>
              <a:t>5</a:t>
            </a:r>
            <a:r>
              <a:rPr lang="ko-KR" altLang="en-US" dirty="0"/>
              <a:t>가지 주요 구조 특징들을 정의하고 있다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신뢰성</a:t>
            </a:r>
            <a:r>
              <a:rPr lang="en-US" altLang="ko-KR" dirty="0"/>
              <a:t>, </a:t>
            </a:r>
            <a:r>
              <a:rPr lang="ko-KR" altLang="en-US" dirty="0"/>
              <a:t>효율성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유지보수</a:t>
            </a:r>
            <a:r>
              <a:rPr lang="en-US" altLang="ko-KR" dirty="0"/>
              <a:t>, (</a:t>
            </a:r>
            <a:r>
              <a:rPr lang="ko-KR" altLang="en-US" dirty="0"/>
              <a:t>적절한</a:t>
            </a:r>
            <a:r>
              <a:rPr lang="en-US" altLang="ko-KR" dirty="0"/>
              <a:t>) </a:t>
            </a:r>
            <a:r>
              <a:rPr lang="ko-KR" altLang="en-US" dirty="0"/>
              <a:t>크기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764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임시 필드 </a:t>
            </a:r>
            <a:r>
              <a:rPr lang="en-US" altLang="ko-KR" b="1" dirty="0"/>
              <a:t>(Temporary Field)</a:t>
            </a:r>
          </a:p>
          <a:p>
            <a:r>
              <a:rPr lang="ko-KR" altLang="en-US" dirty="0"/>
              <a:t>때로는 어떤 객체 안의 인스턴스 변수가 특정 상황에서만 </a:t>
            </a:r>
            <a:r>
              <a:rPr lang="ko-KR" altLang="en-US" dirty="0" err="1"/>
              <a:t>세팅되는</a:t>
            </a:r>
            <a:r>
              <a:rPr lang="ko-KR" altLang="en-US" dirty="0"/>
              <a:t> 경우가 있다</a:t>
            </a:r>
            <a:r>
              <a:rPr lang="en-US" altLang="ko-KR" dirty="0"/>
              <a:t>. </a:t>
            </a:r>
            <a:r>
              <a:rPr lang="ko-KR" altLang="en-US" dirty="0"/>
              <a:t>이런 코드는 이해하기 어려운데 왜냐하면 보통은 객체의 모든 변수가 값을 가지고 있을 거라고 기대하기 때문이다</a:t>
            </a:r>
          </a:p>
          <a:p>
            <a:r>
              <a:rPr lang="ko-KR" altLang="en-US" dirty="0"/>
              <a:t>고아 변수들을 위한 집을 만들기 위해 </a:t>
            </a:r>
            <a:r>
              <a:rPr lang="en-US" altLang="ko-KR" dirty="0"/>
              <a:t>Extract Class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r>
              <a:rPr lang="ko-KR" altLang="en-US" dirty="0"/>
              <a:t>그 변수를 사용하는 모든 코드를 새로 만든 클래스에 넣는다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변수의 값이 유효하지 않는 경우에 대한 대체 컴포넌트</a:t>
            </a:r>
            <a:r>
              <a:rPr lang="en-US" altLang="ko-KR" dirty="0"/>
              <a:t>(alternative component)</a:t>
            </a:r>
            <a:r>
              <a:rPr lang="ko-KR" altLang="en-US" dirty="0"/>
              <a:t>를 만들기 위해 </a:t>
            </a:r>
            <a:r>
              <a:rPr lang="en-US" altLang="ko-KR" dirty="0"/>
              <a:t>Introduce Null Object</a:t>
            </a:r>
            <a:r>
              <a:rPr lang="ko-KR" altLang="en-US" dirty="0"/>
              <a:t>를 이용하여 </a:t>
            </a:r>
            <a:r>
              <a:rPr lang="ko-KR" altLang="en-US" dirty="0" err="1"/>
              <a:t>조건문이</a:t>
            </a:r>
            <a:r>
              <a:rPr lang="ko-KR" altLang="en-US" dirty="0"/>
              <a:t> 포함된 코드를 제거할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임시 필드는 복잡한 알고리즘이 여러 변수를 필요로 할 때 흔히 나타난다</a:t>
            </a:r>
            <a:r>
              <a:rPr lang="en-US" altLang="ko-KR" dirty="0"/>
              <a:t>. </a:t>
            </a:r>
            <a:r>
              <a:rPr lang="ko-KR" altLang="en-US" dirty="0"/>
              <a:t>이런 경우 필요한 변수와 </a:t>
            </a:r>
            <a:r>
              <a:rPr lang="ko-KR" altLang="en-US" dirty="0" err="1"/>
              <a:t>메소드를</a:t>
            </a:r>
            <a:r>
              <a:rPr lang="ko-KR" altLang="en-US" dirty="0"/>
              <a:t> 묶어 </a:t>
            </a:r>
            <a:r>
              <a:rPr lang="en-US" altLang="ko-KR" dirty="0"/>
              <a:t>Extract Class</a:t>
            </a:r>
            <a:r>
              <a:rPr lang="ko-KR" altLang="en-US" dirty="0"/>
              <a:t>를 사용할 수 있다</a:t>
            </a:r>
            <a:r>
              <a:rPr lang="en-US" altLang="ko-KR" dirty="0"/>
              <a:t>. </a:t>
            </a:r>
            <a:r>
              <a:rPr lang="ko-KR" altLang="en-US" dirty="0" err="1"/>
              <a:t>세로운</a:t>
            </a:r>
            <a:r>
              <a:rPr lang="ko-KR" altLang="en-US" dirty="0"/>
              <a:t> 객체는 </a:t>
            </a:r>
            <a:r>
              <a:rPr lang="ko-KR" altLang="en-US" dirty="0" err="1"/>
              <a:t>메소드</a:t>
            </a:r>
            <a:r>
              <a:rPr lang="ko-KR" altLang="en-US" dirty="0"/>
              <a:t> 객체</a:t>
            </a:r>
            <a:r>
              <a:rPr lang="en-US" altLang="ko-KR" dirty="0"/>
              <a:t>(method object)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9400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메시지 체인 </a:t>
            </a:r>
            <a:r>
              <a:rPr lang="en-US" altLang="ko-KR" b="1" dirty="0"/>
              <a:t>(Message Chains)</a:t>
            </a:r>
          </a:p>
          <a:p>
            <a:r>
              <a:rPr lang="ko-KR" altLang="en-US" dirty="0"/>
              <a:t>클라이언트가 어떤 객체를 얻기 위해 다른 객체에 물어보고 다른 객체는 또 다시 다른 객체에 물어보고 그 객체는 다시 다른 객체에 물어보고 </a:t>
            </a:r>
            <a:r>
              <a:rPr lang="en-US" altLang="ko-KR" dirty="0"/>
              <a:t>... </a:t>
            </a:r>
            <a:r>
              <a:rPr lang="ko-KR" altLang="en-US" dirty="0"/>
              <a:t>이런 경우 메시지 체인을 볼 수 있다</a:t>
            </a:r>
            <a:r>
              <a:rPr lang="en-US" altLang="ko-KR" dirty="0"/>
              <a:t>. </a:t>
            </a:r>
            <a:r>
              <a:rPr lang="ko-KR" altLang="en-US" dirty="0"/>
              <a:t>이것은 긴 줄의 </a:t>
            </a:r>
            <a:r>
              <a:rPr lang="en-US" altLang="ko-KR" dirty="0" err="1"/>
              <a:t>getThis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또는 </a:t>
            </a:r>
            <a:r>
              <a:rPr lang="ko-KR" altLang="en-US" dirty="0" err="1"/>
              <a:t>임시변수의</a:t>
            </a:r>
            <a:r>
              <a:rPr lang="ko-KR" altLang="en-US" dirty="0"/>
              <a:t> 시퀀스로 볼 수 있다</a:t>
            </a:r>
            <a:r>
              <a:rPr lang="en-US" altLang="ko-KR" dirty="0"/>
              <a:t>. </a:t>
            </a:r>
            <a:r>
              <a:rPr lang="ko-KR" altLang="en-US" dirty="0"/>
              <a:t>이런 식으로 진행된다는 것은 클라이언트가 클래스 구조와 결합되어 있다는 것을 뜻한다</a:t>
            </a:r>
            <a:r>
              <a:rPr lang="en-US" altLang="ko-KR" dirty="0"/>
              <a:t>. </a:t>
            </a:r>
            <a:r>
              <a:rPr lang="ko-KR" altLang="en-US" dirty="0"/>
              <a:t>중간에 어떤 관계가 변한다면 클라이언트 코드도 변경되어야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 </a:t>
            </a:r>
            <a:r>
              <a:rPr lang="en-US" altLang="ko-KR" dirty="0"/>
              <a:t>Hide Delegate</a:t>
            </a:r>
            <a:r>
              <a:rPr lang="ko-KR" altLang="en-US" dirty="0"/>
              <a:t>를 사용할 수 있다</a:t>
            </a:r>
            <a:r>
              <a:rPr lang="en-US" altLang="ko-KR" dirty="0"/>
              <a:t>. </a:t>
            </a:r>
            <a:r>
              <a:rPr lang="ko-KR" altLang="en-US" dirty="0"/>
              <a:t>체인의 여러 지점에서 이것을 적용할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원칙적으로는 체인 내의 모든 객체에 적용할 수 있지만</a:t>
            </a:r>
            <a:r>
              <a:rPr lang="en-US" altLang="ko-KR" dirty="0"/>
              <a:t>, </a:t>
            </a:r>
            <a:r>
              <a:rPr lang="ko-KR" altLang="en-US" dirty="0"/>
              <a:t>이 경우 종종 중간에 있는 모든 객체를 미들 맨</a:t>
            </a:r>
            <a:r>
              <a:rPr lang="en-US" altLang="ko-KR" dirty="0"/>
              <a:t>(middle man)</a:t>
            </a:r>
            <a:r>
              <a:rPr lang="ko-KR" altLang="en-US" dirty="0"/>
              <a:t>으로 만드는 결과를 초래할 수 있다</a:t>
            </a:r>
            <a:r>
              <a:rPr lang="en-US" altLang="ko-KR" dirty="0"/>
              <a:t>. </a:t>
            </a:r>
            <a:r>
              <a:rPr lang="ko-KR" altLang="en-US" dirty="0"/>
              <a:t>그것을 사용하는 코드의 조각을 취해 </a:t>
            </a:r>
            <a:r>
              <a:rPr lang="en-US" altLang="ko-KR" dirty="0"/>
              <a:t>Extract Method</a:t>
            </a:r>
            <a:r>
              <a:rPr lang="ko-KR" altLang="en-US" dirty="0"/>
              <a:t>를 사용할 수 있는지 보고 </a:t>
            </a:r>
            <a:r>
              <a:rPr lang="en-US" altLang="ko-KR" dirty="0"/>
              <a:t>Move Method</a:t>
            </a:r>
            <a:r>
              <a:rPr lang="ko-KR" altLang="en-US" dirty="0"/>
              <a:t>로 그것을 체인의 밑으로 </a:t>
            </a:r>
            <a:r>
              <a:rPr lang="ko-KR" altLang="en-US" dirty="0" err="1"/>
              <a:t>밀어넣는다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755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미들 맨 </a:t>
            </a:r>
            <a:r>
              <a:rPr lang="en-US" altLang="ko-KR" b="1" dirty="0"/>
              <a:t>(Middle Man)</a:t>
            </a:r>
          </a:p>
          <a:p>
            <a:r>
              <a:rPr lang="ko-KR" altLang="en-US" dirty="0"/>
              <a:t>객체의 주요 </a:t>
            </a:r>
            <a:r>
              <a:rPr lang="ko-KR" altLang="en-US" dirty="0" err="1"/>
              <a:t>특징하나가</a:t>
            </a:r>
            <a:r>
              <a:rPr lang="ko-KR" altLang="en-US" dirty="0"/>
              <a:t> 캡슐화</a:t>
            </a:r>
            <a:r>
              <a:rPr lang="en-US" altLang="ko-KR" dirty="0"/>
              <a:t>(encapsulation - </a:t>
            </a:r>
            <a:r>
              <a:rPr lang="ko-KR" altLang="en-US" dirty="0"/>
              <a:t>내부의 </a:t>
            </a:r>
            <a:r>
              <a:rPr lang="ko-KR" altLang="en-US" dirty="0" err="1"/>
              <a:t>상세사항을</a:t>
            </a:r>
            <a:r>
              <a:rPr lang="ko-KR" altLang="en-US" dirty="0"/>
              <a:t> 외부로부터 숨기는 것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 err="1"/>
              <a:t>캡슐화는</a:t>
            </a:r>
            <a:r>
              <a:rPr lang="ko-KR" altLang="en-US" dirty="0"/>
              <a:t> 보통 위임</a:t>
            </a:r>
            <a:r>
              <a:rPr lang="en-US" altLang="ko-KR" dirty="0"/>
              <a:t>(delegation)</a:t>
            </a:r>
            <a:r>
              <a:rPr lang="ko-KR" altLang="en-US" dirty="0"/>
              <a:t>과 함께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클래스의 인터페이스를 보니 </a:t>
            </a:r>
            <a:r>
              <a:rPr lang="ko-KR" altLang="en-US" dirty="0" err="1"/>
              <a:t>메소드의</a:t>
            </a:r>
            <a:r>
              <a:rPr lang="ko-KR" altLang="en-US" dirty="0"/>
              <a:t> 태반이 다른 클래스로 위임하고 있다면 </a:t>
            </a:r>
            <a:r>
              <a:rPr lang="en-US" altLang="ko-KR" dirty="0"/>
              <a:t>Remove Middle Man</a:t>
            </a:r>
            <a:r>
              <a:rPr lang="ko-KR" altLang="en-US" dirty="0"/>
              <a:t>을 </a:t>
            </a:r>
            <a:r>
              <a:rPr lang="ko-KR" altLang="en-US" dirty="0" err="1"/>
              <a:t>사용해여</a:t>
            </a:r>
            <a:r>
              <a:rPr lang="ko-KR" altLang="en-US" dirty="0"/>
              <a:t> 그 객체에 실제로 뭐가 어떻게 되어가고 있는지 알게 해줄 때이다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몇몇 </a:t>
            </a:r>
            <a:r>
              <a:rPr lang="ko-KR" altLang="en-US" dirty="0" err="1"/>
              <a:t>메소드가</a:t>
            </a:r>
            <a:r>
              <a:rPr lang="ko-KR" altLang="en-US" dirty="0"/>
              <a:t> 많은 일을 하지 않는다면 </a:t>
            </a:r>
            <a:r>
              <a:rPr lang="en-US" altLang="ko-KR" dirty="0"/>
              <a:t>Inline Method</a:t>
            </a:r>
            <a:r>
              <a:rPr lang="ko-KR" altLang="en-US" dirty="0"/>
              <a:t>를 사용하여 호출하는 곳에 코드를 삽입할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 동작이 있다면 </a:t>
            </a:r>
            <a:r>
              <a:rPr lang="en-US" altLang="ko-KR" dirty="0"/>
              <a:t>Replace Delegation with Inheritance</a:t>
            </a:r>
            <a:r>
              <a:rPr lang="ko-KR" altLang="en-US" dirty="0"/>
              <a:t>을 사용하여 </a:t>
            </a:r>
            <a:r>
              <a:rPr lang="ko-KR" altLang="en-US" dirty="0" err="1"/>
              <a:t>미들맨을</a:t>
            </a:r>
            <a:r>
              <a:rPr lang="ko-KR" altLang="en-US" dirty="0"/>
              <a:t> 실제 객체의 서브클래스로 바꿀 수도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6619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부적절한 친밀 </a:t>
            </a:r>
            <a:r>
              <a:rPr lang="en-US" altLang="ko-KR" b="1" dirty="0"/>
              <a:t>(Inappropriate Intimacy)</a:t>
            </a:r>
          </a:p>
          <a:p>
            <a:r>
              <a:rPr lang="ko-KR" altLang="en-US" dirty="0"/>
              <a:t>때로는 클래스가 지나치게 친밀하게 되어 서로 사적인 부분을 파고드느라 너무 많은 시간을 소모할 수 있다</a:t>
            </a:r>
            <a:r>
              <a:rPr lang="en-US" altLang="ko-KR" dirty="0"/>
              <a:t>. </a:t>
            </a:r>
            <a:r>
              <a:rPr lang="ko-KR" altLang="en-US" dirty="0"/>
              <a:t>지나치게 친밀한 클래스는 옛날 연인을 갈라 놓은 것처럼 서로 떼어 놓아야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Move Method</a:t>
            </a:r>
            <a:r>
              <a:rPr lang="ko-KR" altLang="en-US" dirty="0"/>
              <a:t>와 </a:t>
            </a:r>
            <a:r>
              <a:rPr lang="en-US" altLang="ko-KR" dirty="0"/>
              <a:t>Move Field</a:t>
            </a:r>
            <a:r>
              <a:rPr lang="ko-KR" altLang="en-US" dirty="0"/>
              <a:t>를 사용하여 조각으로 나누고 친밀함을 줄어야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Change Bidirectional Association to Unidirectional</a:t>
            </a:r>
            <a:r>
              <a:rPr lang="ko-KR" altLang="en-US" dirty="0"/>
              <a:t>이 적용 가능한지를 보라</a:t>
            </a:r>
          </a:p>
          <a:p>
            <a:r>
              <a:rPr lang="ko-KR" altLang="en-US" dirty="0"/>
              <a:t>이들 클래스에 공통 관심사가 있다면 </a:t>
            </a:r>
            <a:r>
              <a:rPr lang="en-US" altLang="ko-KR" dirty="0"/>
              <a:t>Extract Class</a:t>
            </a:r>
            <a:r>
              <a:rPr lang="ko-KR" altLang="en-US" dirty="0"/>
              <a:t>를 사용하여 공통된 부분을 안전한 곳으로 빼내서 별도의 클래스를 만들어라</a:t>
            </a:r>
          </a:p>
          <a:p>
            <a:r>
              <a:rPr lang="en-US" altLang="ko-KR" dirty="0"/>
              <a:t>Hide Delegate</a:t>
            </a:r>
            <a:r>
              <a:rPr lang="ko-KR" altLang="en-US" dirty="0"/>
              <a:t>를 사용하여 다른 클래스가 중개하도록 하라</a:t>
            </a:r>
          </a:p>
          <a:p>
            <a:r>
              <a:rPr lang="ko-KR" altLang="en-US" dirty="0"/>
              <a:t>상속은 종종 과도한 친밀을 유도할 수 있다</a:t>
            </a:r>
            <a:r>
              <a:rPr lang="en-US" altLang="ko-KR" dirty="0"/>
              <a:t>. </a:t>
            </a:r>
            <a:r>
              <a:rPr lang="ko-KR" altLang="en-US" dirty="0"/>
              <a:t>서브클래스는 항상 그 슈퍼클래스가 알려주고 싶은 것보다 많은 것을 알려고 한다</a:t>
            </a:r>
            <a:r>
              <a:rPr lang="en-US" altLang="ko-KR" dirty="0"/>
              <a:t>. </a:t>
            </a:r>
            <a:r>
              <a:rPr lang="ko-KR" altLang="en-US" dirty="0"/>
              <a:t>만약 출가</a:t>
            </a:r>
            <a:r>
              <a:rPr lang="en-US" altLang="ko-KR" dirty="0"/>
              <a:t>(</a:t>
            </a:r>
            <a:r>
              <a:rPr lang="ko-KR" altLang="en-US" dirty="0"/>
              <a:t>서브클래스를 부모클래스에서 분리하는 것</a:t>
            </a:r>
            <a:r>
              <a:rPr lang="en-US" altLang="ko-KR" dirty="0"/>
              <a:t>) </a:t>
            </a:r>
            <a:r>
              <a:rPr lang="ko-KR" altLang="en-US" dirty="0"/>
              <a:t>할 때라면 </a:t>
            </a:r>
            <a:r>
              <a:rPr lang="en-US" altLang="ko-KR" dirty="0"/>
              <a:t>Replace Inheritance with Delegation</a:t>
            </a:r>
            <a:r>
              <a:rPr lang="ko-KR" altLang="en-US" dirty="0"/>
              <a:t>을 적용하라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2735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다른 인터페이스를 가진 대체 클래스 </a:t>
            </a:r>
            <a:r>
              <a:rPr lang="en-US" altLang="ko-KR" b="1" dirty="0"/>
              <a:t>(Alternative Classes with Different Interface)</a:t>
            </a:r>
          </a:p>
          <a:p>
            <a:r>
              <a:rPr lang="ko-KR" altLang="en-US" dirty="0"/>
              <a:t>같은 작업을 하지만 다른 </a:t>
            </a:r>
            <a:r>
              <a:rPr lang="ko-KR" altLang="en-US" dirty="0" err="1"/>
              <a:t>시그니처</a:t>
            </a:r>
            <a:r>
              <a:rPr lang="en-US" altLang="ko-KR" dirty="0"/>
              <a:t>(signature)</a:t>
            </a:r>
            <a:r>
              <a:rPr lang="ko-KR" altLang="en-US" dirty="0"/>
              <a:t>를 가지는 </a:t>
            </a:r>
            <a:r>
              <a:rPr lang="ko-KR" altLang="en-US" dirty="0" err="1"/>
              <a:t>메소드에</a:t>
            </a:r>
            <a:r>
              <a:rPr lang="ko-KR" altLang="en-US" dirty="0"/>
              <a:t> 대해서는 </a:t>
            </a:r>
            <a:r>
              <a:rPr lang="en-US" altLang="ko-KR" dirty="0"/>
              <a:t>Rename Method</a:t>
            </a:r>
            <a:r>
              <a:rPr lang="ko-KR" altLang="en-US" dirty="0"/>
              <a:t>를 사용하라 종종 이것만으로는 부족할 때도 있다</a:t>
            </a:r>
            <a:r>
              <a:rPr lang="en-US" altLang="ko-KR" dirty="0"/>
              <a:t>. </a:t>
            </a:r>
            <a:r>
              <a:rPr lang="ko-KR" altLang="en-US" dirty="0"/>
              <a:t>이럴 때는 클래스가 여전히 충분한 작업을 하지 않는 경우이다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프로토콜이 같아질 때 까지 </a:t>
            </a:r>
            <a:r>
              <a:rPr lang="en-US" altLang="ko-KR" dirty="0"/>
              <a:t>Move Method</a:t>
            </a:r>
            <a:r>
              <a:rPr lang="ko-KR" altLang="en-US" dirty="0"/>
              <a:t>를 이용하여 동작을 이동시켜라</a:t>
            </a:r>
          </a:p>
          <a:p>
            <a:r>
              <a:rPr lang="ko-KR" altLang="en-US" dirty="0"/>
              <a:t>너무 많은 코드를 </a:t>
            </a:r>
            <a:r>
              <a:rPr lang="ko-KR" altLang="en-US" dirty="0" err="1"/>
              <a:t>옮겨야할때에는</a:t>
            </a:r>
            <a:r>
              <a:rPr lang="ko-KR" altLang="en-US" dirty="0"/>
              <a:t> 목적을 이루기 위해 </a:t>
            </a:r>
            <a:r>
              <a:rPr lang="en-US" altLang="ko-KR" dirty="0"/>
              <a:t>Extract Superclass</a:t>
            </a:r>
            <a:r>
              <a:rPr lang="ko-KR" altLang="en-US" dirty="0"/>
              <a:t>를 사용할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0764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불완전한 라이브러리 클래스 </a:t>
            </a:r>
            <a:r>
              <a:rPr lang="en-US" altLang="ko-KR" b="1" dirty="0"/>
              <a:t>(Incomplete Library Class)</a:t>
            </a:r>
          </a:p>
          <a:p>
            <a:r>
              <a:rPr lang="ko-KR" altLang="en-US" dirty="0"/>
              <a:t>문제는 라이브러리가 종종 </a:t>
            </a:r>
            <a:r>
              <a:rPr lang="ko-KR" altLang="en-US" dirty="0" err="1"/>
              <a:t>나쁜형태이고</a:t>
            </a:r>
            <a:r>
              <a:rPr lang="ko-KR" altLang="en-US" dirty="0"/>
              <a:t> 원하는 것을 하기 위해 라이브러리 클래스를 수정하는 것은 거의 불가능하다는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라이브러리 클래스가 가지고 있었으면 하는 </a:t>
            </a:r>
            <a:r>
              <a:rPr lang="ko-KR" altLang="en-US" dirty="0" err="1"/>
              <a:t>메소드가</a:t>
            </a:r>
            <a:r>
              <a:rPr lang="ko-KR" altLang="en-US" dirty="0"/>
              <a:t> 몇개 있다면 </a:t>
            </a:r>
            <a:r>
              <a:rPr lang="en-US" altLang="ko-KR" dirty="0"/>
              <a:t>Introduce Foreign Method</a:t>
            </a:r>
            <a:r>
              <a:rPr lang="ko-KR" altLang="en-US" dirty="0"/>
              <a:t>를 사용하라</a:t>
            </a:r>
          </a:p>
          <a:p>
            <a:r>
              <a:rPr lang="ko-KR" altLang="en-US" dirty="0"/>
              <a:t>별도의 동작이 잔뜩 있다면 </a:t>
            </a:r>
            <a:r>
              <a:rPr lang="en-US" altLang="ko-KR" dirty="0"/>
              <a:t>Introduce Local Extension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8940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데이터 클래스 </a:t>
            </a:r>
            <a:r>
              <a:rPr lang="en-US" altLang="ko-KR" b="1" dirty="0"/>
              <a:t>(Data Class)</a:t>
            </a:r>
          </a:p>
          <a:p>
            <a:r>
              <a:rPr lang="ko-KR" altLang="en-US" dirty="0"/>
              <a:t>필드와 각 필드에 대한 </a:t>
            </a:r>
            <a:r>
              <a:rPr lang="en-US" altLang="ko-KR" dirty="0"/>
              <a:t>get/set </a:t>
            </a:r>
            <a:r>
              <a:rPr lang="ko-KR" altLang="en-US" dirty="0" err="1"/>
              <a:t>메소드만</a:t>
            </a:r>
            <a:r>
              <a:rPr lang="ko-KR" altLang="en-US" dirty="0"/>
              <a:t> 가지고 다른 것은 아무것도 없는 클래스가 있다</a:t>
            </a:r>
            <a:r>
              <a:rPr lang="en-US" altLang="ko-KR" dirty="0"/>
              <a:t>. </a:t>
            </a:r>
            <a:r>
              <a:rPr lang="ko-KR" altLang="en-US" dirty="0"/>
              <a:t>초기 단계이 이런 클래스는 </a:t>
            </a:r>
            <a:r>
              <a:rPr lang="en-US" altLang="ko-KR" dirty="0"/>
              <a:t>public </a:t>
            </a:r>
            <a:r>
              <a:rPr lang="ko-KR" altLang="en-US" dirty="0"/>
              <a:t>필드만 가질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Encapsulate Field</a:t>
            </a:r>
            <a:r>
              <a:rPr lang="ko-KR" altLang="en-US" dirty="0"/>
              <a:t>를 적용해야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컬렉션</a:t>
            </a:r>
            <a:r>
              <a:rPr lang="en-US" altLang="ko-KR" dirty="0"/>
              <a:t>(Collection)</a:t>
            </a:r>
            <a:r>
              <a:rPr lang="ko-KR" altLang="en-US" dirty="0"/>
              <a:t>필드를 가지고 있다면 적절히 </a:t>
            </a:r>
            <a:r>
              <a:rPr lang="ko-KR" altLang="en-US" dirty="0" err="1"/>
              <a:t>캡슐화되어</a:t>
            </a:r>
            <a:r>
              <a:rPr lang="ko-KR" altLang="en-US" dirty="0"/>
              <a:t> 있는지 확인하고 적절히 </a:t>
            </a:r>
            <a:r>
              <a:rPr lang="ko-KR" altLang="en-US" dirty="0" err="1"/>
              <a:t>캡슐화가</a:t>
            </a:r>
            <a:r>
              <a:rPr lang="ko-KR" altLang="en-US" dirty="0"/>
              <a:t> 되어 있지 않으면 </a:t>
            </a:r>
            <a:r>
              <a:rPr lang="en-US" altLang="ko-KR" dirty="0"/>
              <a:t>Encapsulate Collection</a:t>
            </a:r>
            <a:r>
              <a:rPr lang="ko-KR" altLang="en-US" dirty="0"/>
              <a:t>을 적용한다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값이 변경되면 안되는 필드에 대해서는 </a:t>
            </a:r>
            <a:r>
              <a:rPr lang="en-US" altLang="ko-KR" dirty="0"/>
              <a:t>Remove setting </a:t>
            </a:r>
            <a:r>
              <a:rPr lang="en-US" altLang="ko-KR" dirty="0" err="1"/>
              <a:t>Mothod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get/set </a:t>
            </a:r>
            <a:r>
              <a:rPr lang="ko-KR" altLang="en-US" dirty="0" err="1"/>
              <a:t>메소드가</a:t>
            </a:r>
            <a:r>
              <a:rPr lang="ko-KR" altLang="en-US" dirty="0"/>
              <a:t> 다른 클래스에서 사용되는 지 찾아보고 동작을 데이터 클래스로 옮기기 위해 </a:t>
            </a:r>
            <a:r>
              <a:rPr lang="en-US" altLang="ko-KR" dirty="0"/>
              <a:t>Move Method</a:t>
            </a:r>
            <a:r>
              <a:rPr lang="ko-KR" altLang="en-US" dirty="0"/>
              <a:t>를 시도한다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메소드</a:t>
            </a:r>
            <a:r>
              <a:rPr lang="ko-KR" altLang="en-US" dirty="0"/>
              <a:t> 전체를 옮길 수 없을 때는 </a:t>
            </a:r>
            <a:r>
              <a:rPr lang="en-US" altLang="ko-KR" dirty="0"/>
              <a:t>Extract Method</a:t>
            </a:r>
            <a:r>
              <a:rPr lang="ko-KR" altLang="en-US" dirty="0"/>
              <a:t>를 사용해서 옮길 수 있는 </a:t>
            </a:r>
            <a:r>
              <a:rPr lang="ko-KR" altLang="en-US" dirty="0" err="1"/>
              <a:t>메소드를</a:t>
            </a:r>
            <a:r>
              <a:rPr lang="ko-KR" altLang="en-US" dirty="0"/>
              <a:t> 만들어라 </a:t>
            </a:r>
            <a:r>
              <a:rPr lang="ko-KR" altLang="en-US" dirty="0" err="1"/>
              <a:t>잠시후에</a:t>
            </a:r>
            <a:r>
              <a:rPr lang="ko-KR" altLang="en-US" dirty="0"/>
              <a:t> </a:t>
            </a:r>
            <a:r>
              <a:rPr lang="en-US" altLang="ko-KR" dirty="0"/>
              <a:t>get/set </a:t>
            </a:r>
            <a:r>
              <a:rPr lang="ko-KR" altLang="en-US" dirty="0" err="1"/>
              <a:t>메소드에</a:t>
            </a:r>
            <a:r>
              <a:rPr lang="ko-KR" altLang="en-US" dirty="0"/>
              <a:t> 대해 </a:t>
            </a:r>
            <a:r>
              <a:rPr lang="en-US" altLang="ko-KR" dirty="0"/>
              <a:t>Hide Method</a:t>
            </a:r>
            <a:r>
              <a:rPr lang="ko-KR" altLang="en-US" dirty="0"/>
              <a:t>를 사용할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587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거부된 유산 </a:t>
            </a:r>
            <a:r>
              <a:rPr lang="en-US" altLang="ko-KR" b="1" dirty="0"/>
              <a:t>(Refused Bequest)</a:t>
            </a:r>
          </a:p>
          <a:p>
            <a:r>
              <a:rPr lang="ko-KR" altLang="en-US" dirty="0"/>
              <a:t>서브클래스는 </a:t>
            </a:r>
            <a:r>
              <a:rPr lang="ko-KR" altLang="en-US" dirty="0" err="1"/>
              <a:t>메소드와</a:t>
            </a:r>
            <a:r>
              <a:rPr lang="ko-KR" altLang="en-US" dirty="0"/>
              <a:t> 데이터를 그 부모클래스로부터 상속 받는다 만약 서브클래스가 그들에게 주어진 것을 원하지 않는다거나 필요하지 않는다면 어떻게 될까</a:t>
            </a:r>
            <a:r>
              <a:rPr lang="en-US" altLang="ko-KR" dirty="0"/>
              <a:t>? </a:t>
            </a:r>
            <a:r>
              <a:rPr lang="ko-KR" altLang="en-US" dirty="0"/>
              <a:t>전통적인 관점에서 이것은 클래스 상속 구조가 잘못 되었다는 것을 뜻한다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형제 클래스를 만들고</a:t>
            </a:r>
            <a:r>
              <a:rPr lang="en-US" altLang="ko-KR" dirty="0"/>
              <a:t>, Push Down Method</a:t>
            </a:r>
            <a:r>
              <a:rPr lang="ko-KR" altLang="en-US" dirty="0"/>
              <a:t>와 </a:t>
            </a:r>
            <a:r>
              <a:rPr lang="en-US" altLang="ko-KR" dirty="0"/>
              <a:t>Push Down Field</a:t>
            </a:r>
            <a:r>
              <a:rPr lang="ko-KR" altLang="en-US" dirty="0"/>
              <a:t>를 사용해서 사용되지 않는 </a:t>
            </a:r>
            <a:r>
              <a:rPr lang="ko-KR" altLang="en-US" dirty="0" err="1"/>
              <a:t>메소드를</a:t>
            </a:r>
            <a:r>
              <a:rPr lang="ko-KR" altLang="en-US" dirty="0"/>
              <a:t> 모두 형제 클래스로 옮겨야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서브클래스가 동작은 재사용하지만 수퍼클래스의 인터페이스를 지원하는 것은 원치 않는다면 거부된 유산의 냄새가 훨씬 더 강하다 구현을 거부하는 것은 상관 하지 않지만</a:t>
            </a:r>
            <a:r>
              <a:rPr lang="en-US" altLang="ko-KR" dirty="0"/>
              <a:t>, </a:t>
            </a:r>
            <a:r>
              <a:rPr lang="ko-KR" altLang="en-US" dirty="0"/>
              <a:t>인터페이스를 거부하는 것은 심각한 문제이다</a:t>
            </a:r>
            <a:r>
              <a:rPr lang="en-US" altLang="ko-KR" dirty="0"/>
              <a:t>. * </a:t>
            </a:r>
            <a:r>
              <a:rPr lang="ko-KR" altLang="en-US" dirty="0" err="1"/>
              <a:t>이런경우에도</a:t>
            </a:r>
            <a:r>
              <a:rPr lang="ko-KR" altLang="en-US" dirty="0"/>
              <a:t> 클래스 구조를 </a:t>
            </a:r>
            <a:r>
              <a:rPr lang="ko-KR" altLang="en-US" dirty="0" err="1"/>
              <a:t>손보는것보다는</a:t>
            </a:r>
            <a:r>
              <a:rPr lang="ko-KR" altLang="en-US" dirty="0"/>
              <a:t> 것보다는 </a:t>
            </a:r>
            <a:r>
              <a:rPr lang="en-US" altLang="ko-KR" dirty="0"/>
              <a:t>Replace Inheritance </a:t>
            </a:r>
            <a:r>
              <a:rPr lang="ko-KR" altLang="en-US" dirty="0"/>
              <a:t>적용하여 해결하는 것이 낫다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1118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품질을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주석 </a:t>
            </a:r>
            <a:r>
              <a:rPr lang="en-US" altLang="ko-KR" b="1" dirty="0"/>
              <a:t>(Comments)</a:t>
            </a:r>
          </a:p>
          <a:p>
            <a:r>
              <a:rPr lang="ko-KR" altLang="en-US" dirty="0"/>
              <a:t>우리의 후각에 의하면 주석은 나쁜 냄새가 아니다</a:t>
            </a:r>
            <a:r>
              <a:rPr lang="en-US" altLang="ko-KR" dirty="0"/>
              <a:t>. </a:t>
            </a:r>
            <a:r>
              <a:rPr lang="ko-KR" altLang="en-US" dirty="0"/>
              <a:t>사실은 달콤한 향기다</a:t>
            </a:r>
            <a:r>
              <a:rPr lang="en-US" altLang="ko-KR" dirty="0"/>
              <a:t>. </a:t>
            </a:r>
            <a:r>
              <a:rPr lang="ko-KR" altLang="en-US" dirty="0"/>
              <a:t>여기서 주석에 대해 말하는 이유는 주석이 종종 탈취제로 사용되기 때문이다</a:t>
            </a:r>
          </a:p>
          <a:p>
            <a:r>
              <a:rPr lang="ko-KR" altLang="en-US" dirty="0" err="1"/>
              <a:t>코드블록이</a:t>
            </a:r>
            <a:r>
              <a:rPr lang="ko-KR" altLang="en-US" dirty="0"/>
              <a:t> 무슨 작업을 하는지 설명하기 위해 주석이 필요하다면 </a:t>
            </a:r>
            <a:r>
              <a:rPr lang="en-US" altLang="ko-KR" dirty="0"/>
              <a:t>Extract Method</a:t>
            </a:r>
            <a:r>
              <a:rPr lang="ko-KR" altLang="en-US" dirty="0"/>
              <a:t>를 시도해보라</a:t>
            </a:r>
          </a:p>
          <a:p>
            <a:r>
              <a:rPr lang="ko-KR" altLang="en-US" dirty="0"/>
              <a:t>만약 </a:t>
            </a:r>
            <a:r>
              <a:rPr lang="ko-KR" altLang="en-US" dirty="0" err="1"/>
              <a:t>메소드가</a:t>
            </a:r>
            <a:r>
              <a:rPr lang="ko-KR" altLang="en-US" dirty="0"/>
              <a:t> 이미 추출되어 있는데도 여전히 주석이 필요하다면 </a:t>
            </a:r>
            <a:r>
              <a:rPr lang="en-US" altLang="ko-KR" dirty="0"/>
              <a:t>Rename </a:t>
            </a:r>
            <a:r>
              <a:rPr lang="en-US" altLang="ko-KR" dirty="0" err="1"/>
              <a:t>Mehod</a:t>
            </a:r>
            <a:r>
              <a:rPr lang="ko-KR" altLang="en-US" dirty="0"/>
              <a:t>를 사용하라</a:t>
            </a:r>
          </a:p>
          <a:p>
            <a:r>
              <a:rPr lang="ko-KR" altLang="en-US" dirty="0"/>
              <a:t>시스템의 필요한 상태에 대한 </a:t>
            </a:r>
            <a:r>
              <a:rPr lang="ko-KR" altLang="en-US" dirty="0" err="1"/>
              <a:t>이떤</a:t>
            </a:r>
            <a:r>
              <a:rPr lang="ko-KR" altLang="en-US" dirty="0"/>
              <a:t> 규칙 같은 것을 설명할 필요가 있다면 </a:t>
            </a:r>
            <a:r>
              <a:rPr lang="en-US" altLang="ko-KR" dirty="0"/>
              <a:t>Introduce Assertion</a:t>
            </a:r>
            <a:r>
              <a:rPr lang="ko-KR" altLang="en-US" dirty="0"/>
              <a:t>을 </a:t>
            </a:r>
            <a:r>
              <a:rPr lang="ko-KR" altLang="en-US" dirty="0" smtClean="0"/>
              <a:t>사용하라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i="1" dirty="0">
                <a:solidFill>
                  <a:srgbClr val="FF0000"/>
                </a:solidFill>
              </a:rPr>
              <a:t>주석을 써야 할 것 같은 생각이 들면 먼저 코드를 </a:t>
            </a:r>
            <a:r>
              <a:rPr lang="ko-KR" altLang="en-US" i="1" dirty="0" err="1">
                <a:solidFill>
                  <a:srgbClr val="FF0000"/>
                </a:solidFill>
              </a:rPr>
              <a:t>리팩토링하여</a:t>
            </a:r>
            <a:r>
              <a:rPr lang="ko-KR" altLang="en-US" i="1" dirty="0">
                <a:solidFill>
                  <a:srgbClr val="FF0000"/>
                </a:solidFill>
              </a:rPr>
              <a:t> 주석이 불필요하도록 하라</a:t>
            </a:r>
          </a:p>
          <a:p>
            <a:endParaRPr lang="ko-KR" altLang="en-US" i="1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64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품질 결정요소 </a:t>
            </a:r>
            <a:r>
              <a:rPr lang="en-US" altLang="ko-KR" dirty="0" smtClean="0"/>
              <a:t>(McCall)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소프트웨어가 운영에 적합한지를 판단할 수 있는 품질 요소</a:t>
            </a:r>
            <a:endParaRPr lang="en-US" altLang="ko-KR" dirty="0" smtClean="0"/>
          </a:p>
          <a:p>
            <a:r>
              <a:rPr lang="ko-KR" altLang="en-US" dirty="0" smtClean="0"/>
              <a:t>소프트웨어를 변경하기에 편한 정도를 나타내는 품질 요소</a:t>
            </a:r>
            <a:endParaRPr lang="en-US" altLang="ko-KR" dirty="0" smtClean="0"/>
          </a:p>
          <a:p>
            <a:r>
              <a:rPr lang="ko-KR" altLang="en-US" dirty="0" smtClean="0"/>
              <a:t>구현된 소프트웨어를 다른 목적에 사용하기 편한 정도를 나타내는 품질 요소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8429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소프트웨어가 운영에 적합한지를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판단할 </a:t>
            </a:r>
            <a:r>
              <a:rPr lang="ko-KR" altLang="en-US" dirty="0">
                <a:solidFill>
                  <a:srgbClr val="FF0000"/>
                </a:solidFill>
              </a:rPr>
              <a:t>수 있는 품질 </a:t>
            </a:r>
            <a:r>
              <a:rPr lang="ko-KR" altLang="en-US" dirty="0" smtClean="0">
                <a:solidFill>
                  <a:srgbClr val="FF0000"/>
                </a:solidFill>
              </a:rPr>
              <a:t>요소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고객에게 인도 가능한가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소프트웨어가 운영해도 될 정도인가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시험문제</a:t>
            </a:r>
            <a:r>
              <a:rPr lang="en-US" altLang="ko-KR" dirty="0" smtClean="0"/>
              <a:t>?!?</a:t>
            </a:r>
            <a:endParaRPr lang="en-US" altLang="ko-KR" dirty="0"/>
          </a:p>
          <a:p>
            <a:r>
              <a:rPr lang="ko-KR" altLang="en-US" b="1" dirty="0" smtClean="0"/>
              <a:t>정확성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구현된 소프트웨어가 명세서와의 일치하는 정도</a:t>
            </a:r>
            <a:endParaRPr lang="en-US" altLang="ko-KR" dirty="0" smtClean="0"/>
          </a:p>
          <a:p>
            <a:r>
              <a:rPr lang="ko-KR" altLang="en-US" b="1" dirty="0" smtClean="0"/>
              <a:t>신뢰성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구현된 소프트웨어가 고장을 일으키는 일 없이 작동하는지</a:t>
            </a:r>
            <a:endParaRPr lang="en-US" altLang="ko-KR" dirty="0" smtClean="0"/>
          </a:p>
          <a:p>
            <a:r>
              <a:rPr lang="ko-KR" altLang="en-US" b="1" dirty="0" smtClean="0"/>
              <a:t>성능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주어진 기능을 얼마나 능률적으로 처리하는지</a:t>
            </a:r>
            <a:endParaRPr lang="en-US" altLang="ko-KR" dirty="0" smtClean="0"/>
          </a:p>
          <a:p>
            <a:r>
              <a:rPr lang="ko-KR" altLang="en-US" b="1" dirty="0" err="1" smtClean="0"/>
              <a:t>무결정</a:t>
            </a:r>
            <a:endParaRPr lang="en-US" altLang="ko-KR" b="1" dirty="0" smtClean="0"/>
          </a:p>
          <a:p>
            <a:pPr lvl="1"/>
            <a:r>
              <a:rPr lang="ko-KR" altLang="en-US" dirty="0" err="1" smtClean="0"/>
              <a:t>인가받지</a:t>
            </a:r>
            <a:r>
              <a:rPr lang="ko-KR" altLang="en-US" dirty="0" smtClean="0"/>
              <a:t> 않은 사용자가 소프트웨어나 데이터에 접근하는 것을 적절히 제어할 수 있는지</a:t>
            </a:r>
            <a:endParaRPr lang="en-US" altLang="ko-KR" dirty="0"/>
          </a:p>
          <a:p>
            <a:r>
              <a:rPr lang="ko-KR" altLang="en-US" b="1" dirty="0" smtClean="0"/>
              <a:t>사용편의성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사용자가 어려움 없이 소프트웨어를 적절히 작동 </a:t>
            </a:r>
            <a:r>
              <a:rPr lang="ko-KR" altLang="en-US" dirty="0" err="1" smtClean="0"/>
              <a:t>시킬수</a:t>
            </a:r>
            <a:r>
              <a:rPr lang="ko-KR" altLang="en-US" dirty="0" smtClean="0"/>
              <a:t> 잇는지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0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소프트웨어를 </a:t>
            </a:r>
            <a:r>
              <a:rPr lang="ko-KR" altLang="en-US" dirty="0"/>
              <a:t>변경하기에 편한 정도를 나타내는 품질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운영에 들어간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운영상 발견된 결함 또는 새로운 기능 </a:t>
            </a:r>
            <a:r>
              <a:rPr lang="ko-KR" altLang="en-US" dirty="0" err="1" smtClean="0"/>
              <a:t>추가시</a:t>
            </a:r>
            <a:r>
              <a:rPr lang="ko-KR" altLang="en-US" dirty="0" smtClean="0"/>
              <a:t> 얼마나 변경을 쉽게 할 수 있는지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유지보수성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발견된 결함을 수정하는 데 필요한 노력의 정도</a:t>
            </a:r>
            <a:endParaRPr lang="en-US" altLang="ko-KR" dirty="0" smtClean="0"/>
          </a:p>
          <a:p>
            <a:r>
              <a:rPr lang="ko-KR" altLang="en-US" dirty="0" smtClean="0"/>
              <a:t>융통성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 중 소프트웨어를 변경하는데 필요한 노력의 정도</a:t>
            </a:r>
            <a:endParaRPr lang="en-US" altLang="ko-KR" dirty="0" smtClean="0"/>
          </a:p>
          <a:p>
            <a:r>
              <a:rPr lang="ko-KR" altLang="en-US" dirty="0" smtClean="0"/>
              <a:t>시험가능성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소기의 기능을 제대로 수행하는지 확인하는데 소요되는 </a:t>
            </a:r>
            <a:r>
              <a:rPr lang="ko-KR" altLang="en-US" dirty="0"/>
              <a:t>노</a:t>
            </a:r>
            <a:r>
              <a:rPr lang="ko-KR" altLang="en-US" dirty="0" smtClean="0"/>
              <a:t>력의 정도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3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구현된 </a:t>
            </a:r>
            <a:r>
              <a:rPr lang="ko-KR" altLang="en-US" dirty="0"/>
              <a:t>소프트웨어를 다른 목적에 사용하기 편한 정도를 나타내는 품질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활용도를 높이기 쉬운지를 나타내는 품질 요소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이식성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동작 환경에서 제대로 작동하도록 하는데 소요되는 노력의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플렛폼</a:t>
            </a:r>
            <a:r>
              <a:rPr lang="en-US" altLang="ko-KR" dirty="0" smtClean="0"/>
              <a:t>,</a:t>
            </a:r>
            <a:r>
              <a:rPr lang="ko-KR" altLang="en-US" dirty="0" smtClean="0"/>
              <a:t>운영체제</a:t>
            </a:r>
            <a:r>
              <a:rPr lang="en-US" altLang="ko-KR" smtClean="0"/>
              <a:t>..)</a:t>
            </a:r>
            <a:endParaRPr lang="en-US" altLang="ko-KR" dirty="0" smtClean="0"/>
          </a:p>
          <a:p>
            <a:r>
              <a:rPr lang="ko-KR" altLang="en-US" dirty="0" smtClean="0"/>
              <a:t>재사용가능성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소프트웨어의 전부 또는 일부를 얼마나 쉽게 다른 용도로 사용할 수 있는지</a:t>
            </a:r>
            <a:endParaRPr lang="en-US" altLang="ko-KR" dirty="0" smtClean="0"/>
          </a:p>
          <a:p>
            <a:r>
              <a:rPr lang="ko-KR" altLang="en-US" dirty="0" err="1" smtClean="0"/>
              <a:t>상호운용성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얼마나 쉽게 다른 소프트웨어와 결합하여 사용할 수 있는지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접근이 더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89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13540</TotalTime>
  <Words>3363</Words>
  <Application>Microsoft Office PowerPoint</Application>
  <PresentationFormat>화면 슬라이드 쇼(4:3)</PresentationFormat>
  <Paragraphs>359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1" baseType="lpstr">
      <vt:lpstr>맑은 고딕</vt:lpstr>
      <vt:lpstr>Arial</vt:lpstr>
      <vt:lpstr>Office 테마</vt:lpstr>
      <vt:lpstr>소프트웨어  운영 및 테스트 실무</vt:lpstr>
      <vt:lpstr>수업 개요</vt:lpstr>
      <vt:lpstr>소프트웨어 품질</vt:lpstr>
      <vt:lpstr>소프트웨어 품질 </vt:lpstr>
      <vt:lpstr>소프트웨어 품질</vt:lpstr>
      <vt:lpstr>품질 결정요소 (McCall)</vt:lpstr>
      <vt:lpstr>소프트웨어가 운영에 적합한지를  판단할 수 있는 품질 요소</vt:lpstr>
      <vt:lpstr>소프트웨어를 변경하기에 편한 정도를 나타내는 품질 요소</vt:lpstr>
      <vt:lpstr>구현된 소프트웨어를 다른 목적에 사용하기 편한 정도를 나타내는 품질 요소</vt:lpstr>
      <vt:lpstr>SW 품질의 중요성</vt:lpstr>
      <vt:lpstr>SW 품질 향상을 위한 방법.</vt:lpstr>
      <vt:lpstr>현업에서 혼용되는 다양한 용어 풀이.</vt:lpstr>
      <vt:lpstr>예)</vt:lpstr>
      <vt:lpstr>리팩토링</vt:lpstr>
      <vt:lpstr>리팩토링의 정의</vt:lpstr>
      <vt:lpstr>왜 리팩토링을 해야 하는가?</vt:lpstr>
      <vt:lpstr>언제 리팩토링을 하는가?</vt:lpstr>
      <vt:lpstr>리팩토링을 할 때의 문제</vt:lpstr>
      <vt:lpstr>Extract Method</vt:lpstr>
      <vt:lpstr>Extract Class</vt:lpstr>
      <vt:lpstr>Inline Class</vt:lpstr>
      <vt:lpstr>Move Method</vt:lpstr>
      <vt:lpstr>Move Field</vt:lpstr>
      <vt:lpstr>Introduce Explaining Variable[Extract Variable]</vt:lpstr>
      <vt:lpstr>Remove Data Value with Object</vt:lpstr>
      <vt:lpstr>Replace Array with Object</vt:lpstr>
      <vt:lpstr>Replace Magic Number with Symbolic Constant</vt:lpstr>
      <vt:lpstr>Encapsulate Collection</vt:lpstr>
      <vt:lpstr>Rename Method</vt:lpstr>
      <vt:lpstr>Introduce Parameter Object</vt:lpstr>
      <vt:lpstr>Remove Setting Method</vt:lpstr>
      <vt:lpstr>Replace Constructor with Factory Method</vt:lpstr>
      <vt:lpstr>And…</vt:lpstr>
      <vt:lpstr>리펙토링 한 코드를 살펴보자.</vt:lpstr>
      <vt:lpstr>오픈소스 프로젝트 활용하기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  <vt:lpstr>품질을 위한 노력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1178</cp:revision>
  <dcterms:created xsi:type="dcterms:W3CDTF">2017-03-09T06:52:53Z</dcterms:created>
  <dcterms:modified xsi:type="dcterms:W3CDTF">2019-09-18T02:05:49Z</dcterms:modified>
</cp:coreProperties>
</file>