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1F5F9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D3B66"/>
                </a:solidFill>
                <a:latin typeface="Calibri Light"/>
              </a:defRPr>
            </a:pPr>
            <a:r>
              <a:t>Шумовое загрязнение:</a:t>
            </a:r>
          </a:p>
          <a:p>
            <a:r>
              <a:t>Влияние на экосистемы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288000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C8C8C8"/>
                </a:solidFill>
              </a:defRPr>
            </a:pPr>
            <a:r>
              <a:t>Экологическое исследование •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D3B66"/>
                </a:solidFill>
                <a:latin typeface="Calibri Light"/>
              </a:defRPr>
            </a:pPr>
            <a:r>
              <a:t>Пути решения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1F5F9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D3B66"/>
                </a:solidFill>
                <a:latin typeface="Calibri Light"/>
              </a:defRPr>
            </a:pPr>
            <a:r>
              <a:t>Уровни звукового давления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1F5F9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D3B66"/>
                </a:solidFill>
                <a:latin typeface="Calibri Light"/>
              </a:defRPr>
            </a:pPr>
            <a:r>
              <a:t>Физиологические эффекты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620000"/>
            <a:ext cx="8640000" cy="16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600"/>
              </a:spcAft>
              <a:defRPr sz="1800">
                <a:solidFill>
                  <a:srgbClr val="0D3B66"/>
                </a:solidFill>
              </a:defRPr>
            </a:pPr>
            <a:r>
              <a:t>• Нарушения сна → снижение когнитивных функций</a:t>
            </a:r>
          </a:p>
          <a:p>
            <a:pPr>
              <a:spcAft>
                <a:spcPts val="600"/>
              </a:spcAft>
              <a:defRPr sz="1800">
                <a:solidFill>
                  <a:srgbClr val="0D3B66"/>
                </a:solidFill>
              </a:defRPr>
            </a:pPr>
            <a:r>
              <a:t>• Повышение уровня кортизола на 37%</a:t>
            </a:r>
          </a:p>
          <a:p>
            <a:pPr>
              <a:spcAft>
                <a:spcPts val="600"/>
              </a:spcAft>
              <a:defRPr sz="1800">
                <a:solidFill>
                  <a:srgbClr val="0D3B66"/>
                </a:solidFill>
              </a:defRPr>
            </a:pPr>
            <a:r>
              <a:t>• Риск гипертонии увеличивается в 1.5 раза</a:t>
            </a:r>
          </a:p>
          <a:p>
            <a:pPr>
              <a:spcAft>
                <a:spcPts val="600"/>
              </a:spcAft>
              <a:defRPr sz="1800">
                <a:solidFill>
                  <a:srgbClr val="0D3B66"/>
                </a:solidFill>
              </a:defRPr>
            </a:pPr>
            <a:r>
              <a:t>• Потеря слуха при длительном воздействии</a:t>
            </a:r>
          </a:p>
        </p:txBody>
      </p:sp>
      <p:sp>
        <p:nvSpPr>
          <p:cNvPr id="4" name="Straight Connector 3"/>
          <p:cNvSpPr/>
          <p:nvPr/>
        </p:nvSpPr>
        <p:spPr>
          <a:xfrm>
            <a:off x="540000" y="1512000"/>
            <a:ext cx="8640000" cy="0"/>
          </a:xfrm>
          <a:prstGeom prst="lineInv">
            <a:avLst/>
          </a:prstGeom>
          <a:ln w="31750">
            <a:solidFill>
              <a:srgbClr val="FFC4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1F5F9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D3B66"/>
                </a:solidFill>
                <a:latin typeface="Calibri Light"/>
              </a:defRPr>
            </a:pPr>
            <a:r>
              <a:t>Основные источники шума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440000"/>
            <a:ext cx="8640000" cy="16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600"/>
              </a:spcAft>
              <a:defRPr sz="1800">
                <a:solidFill>
                  <a:srgbClr val="0D3B66"/>
                </a:solidFill>
              </a:defRPr>
            </a:pPr>
            <a:r>
              <a:t>🏭 Промышленность:</a:t>
            </a:r>
          </a:p>
          <a:p>
            <a:pPr>
              <a:spcAft>
                <a:spcPts val="600"/>
              </a:spcAft>
              <a:defRPr sz="1800">
                <a:solidFill>
                  <a:srgbClr val="0D3B66"/>
                </a:solidFill>
              </a:defRPr>
            </a:pPr>
            <a:r>
              <a:t>• Заводы</a:t>
            </a:r>
          </a:p>
          <a:p>
            <a:pPr>
              <a:spcAft>
                <a:spcPts val="600"/>
              </a:spcAft>
              <a:defRPr sz="1800">
                <a:solidFill>
                  <a:srgbClr val="0D3B66"/>
                </a:solidFill>
              </a:defRPr>
            </a:pPr>
            <a:r>
              <a:t>• Строительные площадки</a:t>
            </a:r>
          </a:p>
          <a:p>
            <a:pPr>
              <a:spcAft>
                <a:spcPts val="600"/>
              </a:spcAft>
              <a:defRPr sz="1800">
                <a:solidFill>
                  <a:srgbClr val="0D3B66"/>
                </a:solidFill>
              </a:defRPr>
            </a:pPr>
            <a:r>
              <a:t>• Горнодобывающие комплексы</a:t>
            </a:r>
          </a:p>
          <a:p>
            <a:pPr>
              <a:spcAft>
                <a:spcPts val="600"/>
              </a:spcAft>
              <a:defRPr sz="1800">
                <a:solidFill>
                  <a:srgbClr val="0D3B66"/>
                </a:solidFill>
              </a:defRPr>
            </a:pPr>
          </a:p>
          <a:p>
            <a:pPr>
              <a:spcAft>
                <a:spcPts val="600"/>
              </a:spcAft>
              <a:defRPr sz="1800">
                <a:solidFill>
                  <a:srgbClr val="0D3B66"/>
                </a:solidFill>
              </a:defRPr>
            </a:pPr>
            <a:r>
              <a:t>🚗 Транспорт:</a:t>
            </a:r>
          </a:p>
          <a:p>
            <a:pPr>
              <a:spcAft>
                <a:spcPts val="600"/>
              </a:spcAft>
              <a:defRPr sz="1800">
                <a:solidFill>
                  <a:srgbClr val="0D3B66"/>
                </a:solidFill>
              </a:defRPr>
            </a:pPr>
            <a:r>
              <a:t>• Автомагистрали</a:t>
            </a:r>
          </a:p>
          <a:p>
            <a:pPr>
              <a:spcAft>
                <a:spcPts val="600"/>
              </a:spcAft>
              <a:defRPr sz="1800">
                <a:solidFill>
                  <a:srgbClr val="0D3B66"/>
                </a:solidFill>
              </a:defRPr>
            </a:pPr>
            <a:r>
              <a:t>• Аэропорты</a:t>
            </a:r>
          </a:p>
          <a:p>
            <a:pPr>
              <a:spcAft>
                <a:spcPts val="600"/>
              </a:spcAft>
              <a:defRPr sz="1800">
                <a:solidFill>
                  <a:srgbClr val="0D3B66"/>
                </a:solidFill>
              </a:defRPr>
            </a:pPr>
            <a:r>
              <a:t>• Железные дороги</a:t>
            </a:r>
          </a:p>
          <a:p>
            <a:pPr>
              <a:spcAft>
                <a:spcPts val="600"/>
              </a:spcAft>
              <a:defRPr sz="1800">
                <a:solidFill>
                  <a:srgbClr val="0D3B66"/>
                </a:solidFill>
              </a:defRPr>
            </a:pPr>
          </a:p>
          <a:p>
            <a:pPr>
              <a:spcAft>
                <a:spcPts val="600"/>
              </a:spcAft>
              <a:defRPr sz="1800">
                <a:solidFill>
                  <a:srgbClr val="0D3B66"/>
                </a:solidFill>
              </a:defRPr>
            </a:pPr>
            <a:r>
              <a:t>🏙️ Городская среда:</a:t>
            </a:r>
          </a:p>
          <a:p>
            <a:pPr>
              <a:spcAft>
                <a:spcPts val="600"/>
              </a:spcAft>
              <a:defRPr sz="1800">
                <a:solidFill>
                  <a:srgbClr val="0D3B66"/>
                </a:solidFill>
              </a:defRPr>
            </a:pPr>
            <a:r>
              <a:t>• Торговые центры</a:t>
            </a:r>
          </a:p>
          <a:p>
            <a:pPr>
              <a:spcAft>
                <a:spcPts val="600"/>
              </a:spcAft>
              <a:defRPr sz="1800">
                <a:solidFill>
                  <a:srgbClr val="0D3B66"/>
                </a:solidFill>
              </a:defRPr>
            </a:pPr>
            <a:r>
              <a:t>• Концертные площадки</a:t>
            </a:r>
          </a:p>
          <a:p>
            <a:pPr>
              <a:spcAft>
                <a:spcPts val="600"/>
              </a:spcAft>
              <a:defRPr sz="1800">
                <a:solidFill>
                  <a:srgbClr val="0D3B66"/>
                </a:solidFill>
              </a:defRPr>
            </a:pPr>
            <a:r>
              <a:t>• Общепит</a:t>
            </a:r>
          </a:p>
        </p:txBody>
      </p:sp>
      <p:sp>
        <p:nvSpPr>
          <p:cNvPr id="4" name="Straight Connector 3"/>
          <p:cNvSpPr/>
          <p:nvPr/>
        </p:nvSpPr>
        <p:spPr>
          <a:xfrm>
            <a:off x="540000" y="1332000"/>
            <a:ext cx="8640000" cy="0"/>
          </a:xfrm>
          <a:prstGeom prst="lineInv">
            <a:avLst/>
          </a:prstGeom>
          <a:ln w="31750">
            <a:solidFill>
              <a:srgbClr val="FFC4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1F5F9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D3B66"/>
                </a:solidFill>
                <a:latin typeface="Calibri Light"/>
              </a:defRPr>
            </a:pPr>
            <a:r>
              <a:t>Экологические последствия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440000"/>
            <a:ext cx="8640000" cy="16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600"/>
              </a:spcAft>
              <a:defRPr sz="1800">
                <a:solidFill>
                  <a:srgbClr val="0D3B66"/>
                </a:solidFill>
              </a:defRPr>
            </a:pPr>
            <a:r>
              <a:t>🐳 Киты: потеря ориентации</a:t>
            </a:r>
          </a:p>
          <a:p>
            <a:pPr>
              <a:spcAft>
                <a:spcPts val="600"/>
              </a:spcAft>
              <a:defRPr sz="1800">
                <a:solidFill>
                  <a:srgbClr val="0D3B66"/>
                </a:solidFill>
              </a:defRPr>
            </a:pPr>
            <a:r>
              <a:t>🦉 Совы: снижение охотничьей активности</a:t>
            </a:r>
          </a:p>
          <a:p>
            <a:pPr>
              <a:spcAft>
                <a:spcPts val="600"/>
              </a:spcAft>
              <a:defRPr sz="1800">
                <a:solidFill>
                  <a:srgbClr val="0D3B66"/>
                </a:solidFill>
              </a:defRPr>
            </a:pPr>
            <a:r>
              <a:t>🐝 Пчелы: нарушение навигации</a:t>
            </a:r>
          </a:p>
          <a:p>
            <a:pPr>
              <a:spcAft>
                <a:spcPts val="600"/>
              </a:spcAft>
              <a:defRPr sz="1800">
                <a:solidFill>
                  <a:srgbClr val="0D3B66"/>
                </a:solidFill>
              </a:defRPr>
            </a:pPr>
            <a:r>
              <a:t>🐸 Лягушки: сбой репродукции</a:t>
            </a:r>
          </a:p>
        </p:txBody>
      </p:sp>
      <p:sp>
        <p:nvSpPr>
          <p:cNvPr id="4" name="Straight Connector 3"/>
          <p:cNvSpPr/>
          <p:nvPr/>
        </p:nvSpPr>
        <p:spPr>
          <a:xfrm>
            <a:off x="540000" y="1332000"/>
            <a:ext cx="8640000" cy="0"/>
          </a:xfrm>
          <a:prstGeom prst="lineInv">
            <a:avLst/>
          </a:prstGeom>
          <a:ln w="31750">
            <a:solidFill>
              <a:srgbClr val="FFC4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1F5F9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D3B66"/>
                </a:solidFill>
                <a:latin typeface="Calibri Light"/>
              </a:defRPr>
            </a:pPr>
            <a:r>
              <a:t>Правовое регулирование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80000" y="1440000"/>
          <a:ext cx="720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00"/>
                <a:gridCol w="2400000"/>
                <a:gridCol w="2400000"/>
              </a:tblGrid>
              <a:tr h="5400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D3B66"/>
                          </a:solidFill>
                        </a:defRPr>
                      </a:pPr>
                      <a:r>
                        <a:t>Зона</a:t>
                      </a:r>
                    </a:p>
                  </a:txBody>
                  <a:tcPr>
                    <a:solidFill>
                      <a:srgbClr val="FFC4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D3B66"/>
                          </a:solidFill>
                        </a:defRPr>
                      </a:pPr>
                      <a:r>
                        <a:t>День (дБ)</a:t>
                      </a:r>
                    </a:p>
                  </a:txBody>
                  <a:tcPr>
                    <a:solidFill>
                      <a:srgbClr val="FFC4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D3B66"/>
                          </a:solidFill>
                        </a:defRPr>
                      </a:pPr>
                      <a:r>
                        <a:t>Ночь (дБ)</a:t>
                      </a:r>
                    </a:p>
                  </a:txBody>
                  <a:tcPr>
                    <a:solidFill>
                      <a:srgbClr val="FFC425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D3B66"/>
                          </a:solidFill>
                        </a:defRPr>
                      </a:pPr>
                      <a:r>
                        <a:t>Жилая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D3B66"/>
                          </a:solidFill>
                        </a:defRPr>
                      </a:pPr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D3B66"/>
                          </a:solidFill>
                        </a:defRPr>
                      </a:pPr>
                      <a:r>
                        <a:t>45</a:t>
                      </a:r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D3B66"/>
                          </a:solidFill>
                        </a:defRPr>
                      </a:pPr>
                      <a:r>
                        <a:t>Промышленная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D3B66"/>
                          </a:solidFill>
                        </a:defRPr>
                      </a:pPr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D3B66"/>
                          </a:solidFill>
                        </a:defRPr>
                      </a:pPr>
                      <a:r>
                        <a:t>65</a:t>
                      </a:r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D3B66"/>
                          </a:solidFill>
                        </a:defRPr>
                      </a:pPr>
                      <a:r>
                        <a:t>Транспортная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D3B66"/>
                          </a:solidFill>
                        </a:defRPr>
                      </a:pPr>
                      <a: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D3B66"/>
                          </a:solidFill>
                        </a:defRPr>
                      </a:pPr>
                      <a:r>
                        <a:t>75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D3B66"/>
                </a:solidFill>
                <a:latin typeface="Calibri Light"/>
              </a:defRPr>
            </a:pPr>
            <a:r>
              <a:t>Технологии снижения шума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D3B66"/>
                </a:solidFill>
                <a:latin typeface="Calibri Light"/>
              </a:defRPr>
            </a:pPr>
            <a:r>
              <a:t>Урбанистические подходы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D3B66"/>
                </a:solidFill>
                <a:latin typeface="Calibri Light"/>
              </a:defRPr>
            </a:pPr>
            <a:r>
              <a:t>Мировой опыт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