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3" r:id="rId3"/>
    <p:sldId id="257" r:id="rId4"/>
    <p:sldId id="258"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8/13/2025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8/13/2025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8/13/2025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8/13/2025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8/13/2025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8/13/2025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8/13/2025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8/13/2025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8/13/2025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8/13/2025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8/13/2025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8/13/2025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8/13/2025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8/13/2025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8/13/2025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8/13/2025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8/13/2025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8/13/2025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en-US" dirty="0"/>
              <a:t>
              </a:t>
            </a: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1.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image" Target="../media/image16.tmp"/><Relationship Id="rId1" Type="http://schemas.openxmlformats.org/officeDocument/2006/relationships/slideLayout" Target="../slideLayouts/slideLayout1.xml"/><Relationship Id="rId4" Type="http://schemas.openxmlformats.org/officeDocument/2006/relationships/image" Target="../media/image18.tmp"/></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1.tmp"/><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5.tmp"/><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7.tmp"/><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8.tmp"/><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1.xml"/><Relationship Id="rId4" Type="http://schemas.openxmlformats.org/officeDocument/2006/relationships/image" Target="../media/image9.tmp"/></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4B98D-ACA5-3E63-0428-9B0BF16EE107}"/>
              </a:ext>
            </a:extLst>
          </p:cNvPr>
          <p:cNvSpPr>
            <a:spLocks noGrp="1"/>
          </p:cNvSpPr>
          <p:nvPr>
            <p:ph type="ctrTitle"/>
          </p:nvPr>
        </p:nvSpPr>
        <p:spPr>
          <a:xfrm>
            <a:off x="1154955" y="1300899"/>
            <a:ext cx="8825658" cy="2017336"/>
          </a:xfrm>
        </p:spPr>
        <p:txBody>
          <a:bodyPr/>
          <a:lstStyle/>
          <a:p>
            <a:r>
              <a:rPr lang="en-IN" dirty="0"/>
              <a:t>Telecom Customer Churn Analysis</a:t>
            </a:r>
          </a:p>
        </p:txBody>
      </p:sp>
      <p:sp>
        <p:nvSpPr>
          <p:cNvPr id="3" name="Subtitle 2">
            <a:extLst>
              <a:ext uri="{FF2B5EF4-FFF2-40B4-BE49-F238E27FC236}">
                <a16:creationId xmlns:a16="http://schemas.microsoft.com/office/drawing/2014/main" id="{F52188E7-2AF8-ACC6-F4F7-BAC27CB89EC2}"/>
              </a:ext>
            </a:extLst>
          </p:cNvPr>
          <p:cNvSpPr>
            <a:spLocks noGrp="1"/>
          </p:cNvSpPr>
          <p:nvPr>
            <p:ph type="subTitle" idx="1"/>
          </p:nvPr>
        </p:nvSpPr>
        <p:spPr>
          <a:xfrm>
            <a:off x="10510887" y="584462"/>
            <a:ext cx="526158" cy="471340"/>
          </a:xfrm>
        </p:spPr>
        <p:txBody>
          <a:bodyPr/>
          <a:lstStyle/>
          <a:p>
            <a:pPr algn="ctr"/>
            <a:r>
              <a:rPr lang="en-IN" dirty="0"/>
              <a:t>.</a:t>
            </a:r>
          </a:p>
        </p:txBody>
      </p:sp>
    </p:spTree>
    <p:extLst>
      <p:ext uri="{BB962C8B-B14F-4D97-AF65-F5344CB8AC3E}">
        <p14:creationId xmlns:p14="http://schemas.microsoft.com/office/powerpoint/2010/main" val="1596910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E0879-4E9F-D96C-2993-CB54F4F2D284}"/>
              </a:ext>
            </a:extLst>
          </p:cNvPr>
          <p:cNvSpPr>
            <a:spLocks noGrp="1"/>
          </p:cNvSpPr>
          <p:nvPr>
            <p:ph type="ctrTitle"/>
          </p:nvPr>
        </p:nvSpPr>
        <p:spPr>
          <a:xfrm>
            <a:off x="6900421" y="1715679"/>
            <a:ext cx="4072379" cy="3968684"/>
          </a:xfrm>
        </p:spPr>
        <p:txBody>
          <a:bodyPr/>
          <a:lstStyle/>
          <a:p>
            <a:r>
              <a:rPr lang="en-US" sz="2000" dirty="0"/>
              <a:t>It can be seen that Churn does not affect gender because the numbers for both male and female are almost same.</a:t>
            </a:r>
            <a:br>
              <a:rPr lang="en-US" sz="2000" dirty="0"/>
            </a:br>
            <a:br>
              <a:rPr lang="en-US" sz="2000" dirty="0"/>
            </a:br>
            <a:r>
              <a:rPr lang="en-US" sz="2000" dirty="0"/>
              <a:t>It can be seen that Churn is more in more in customers who does not a Partner.</a:t>
            </a:r>
            <a:br>
              <a:rPr lang="en-US" sz="2000" dirty="0"/>
            </a:br>
            <a:br>
              <a:rPr lang="en-US" sz="2000" dirty="0"/>
            </a:br>
            <a:r>
              <a:rPr lang="en-US" sz="2000" dirty="0"/>
              <a:t>It can be seen that Churn is more in more in customers who are not Dependents.</a:t>
            </a:r>
            <a:endParaRPr lang="en-IN" sz="2000" dirty="0"/>
          </a:p>
        </p:txBody>
      </p:sp>
      <p:sp>
        <p:nvSpPr>
          <p:cNvPr id="3" name="Subtitle 2">
            <a:extLst>
              <a:ext uri="{FF2B5EF4-FFF2-40B4-BE49-F238E27FC236}">
                <a16:creationId xmlns:a16="http://schemas.microsoft.com/office/drawing/2014/main" id="{9E923586-A7BD-CAC0-341B-810372BE2AA1}"/>
              </a:ext>
            </a:extLst>
          </p:cNvPr>
          <p:cNvSpPr>
            <a:spLocks noGrp="1"/>
          </p:cNvSpPr>
          <p:nvPr>
            <p:ph type="subTitle" idx="1"/>
          </p:nvPr>
        </p:nvSpPr>
        <p:spPr>
          <a:xfrm>
            <a:off x="1154955" y="669304"/>
            <a:ext cx="8825658" cy="659876"/>
          </a:xfrm>
        </p:spPr>
        <p:txBody>
          <a:bodyPr>
            <a:noAutofit/>
          </a:bodyPr>
          <a:lstStyle/>
          <a:p>
            <a:r>
              <a:rPr lang="en-IN" sz="3200" b="1" u="sng" dirty="0"/>
              <a:t>CHURN ON CUSTOMER DEMOGRAPHICS</a:t>
            </a:r>
          </a:p>
        </p:txBody>
      </p:sp>
      <p:pic>
        <p:nvPicPr>
          <p:cNvPr id="5" name="Picture 4">
            <a:extLst>
              <a:ext uri="{FF2B5EF4-FFF2-40B4-BE49-F238E27FC236}">
                <a16:creationId xmlns:a16="http://schemas.microsoft.com/office/drawing/2014/main" id="{B6EF7CA5-4461-ED09-8587-9B7EC99E0522}"/>
              </a:ext>
            </a:extLst>
          </p:cNvPr>
          <p:cNvPicPr>
            <a:picLocks noChangeAspect="1"/>
          </p:cNvPicPr>
          <p:nvPr/>
        </p:nvPicPr>
        <p:blipFill>
          <a:blip r:embed="rId3"/>
          <a:stretch>
            <a:fillRect/>
          </a:stretch>
        </p:blipFill>
        <p:spPr>
          <a:xfrm>
            <a:off x="970947" y="1564849"/>
            <a:ext cx="5608962" cy="4458879"/>
          </a:xfrm>
          <a:prstGeom prst="rect">
            <a:avLst/>
          </a:prstGeom>
        </p:spPr>
      </p:pic>
    </p:spTree>
    <p:extLst>
      <p:ext uri="{BB962C8B-B14F-4D97-AF65-F5344CB8AC3E}">
        <p14:creationId xmlns:p14="http://schemas.microsoft.com/office/powerpoint/2010/main" val="2487811188"/>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BF394-329F-878B-C9BC-65E4365CAA7D}"/>
              </a:ext>
            </a:extLst>
          </p:cNvPr>
          <p:cNvSpPr>
            <a:spLocks noGrp="1"/>
          </p:cNvSpPr>
          <p:nvPr>
            <p:ph type="ctrTitle"/>
          </p:nvPr>
        </p:nvSpPr>
        <p:spPr>
          <a:xfrm>
            <a:off x="7437747" y="1541282"/>
            <a:ext cx="3733016" cy="4143081"/>
          </a:xfrm>
        </p:spPr>
        <p:txBody>
          <a:bodyPr/>
          <a:lstStyle/>
          <a:p>
            <a:r>
              <a:rPr lang="en-US" sz="1600" dirty="0"/>
              <a:t>For Churn on Multiple Lines, it seems to be the same for customers who have multiple lines or not.</a:t>
            </a:r>
            <a:br>
              <a:rPr lang="en-US" sz="1600" dirty="0"/>
            </a:br>
            <a:br>
              <a:rPr lang="en-US" sz="1600" dirty="0"/>
            </a:br>
            <a:r>
              <a:rPr lang="en-US" sz="1600" dirty="0"/>
              <a:t>For Churn on Internet Service, Fiber optic users Churned mostly than the others.</a:t>
            </a:r>
            <a:br>
              <a:rPr lang="en-US" sz="1600" dirty="0"/>
            </a:br>
            <a:br>
              <a:rPr lang="en-US" sz="1600" dirty="0"/>
            </a:br>
            <a:r>
              <a:rPr lang="en-US" sz="1600" dirty="0"/>
              <a:t>Customer who don't have / are provided Online Security, Online Backup, Device Protection and Tech Support churned Mostly.</a:t>
            </a:r>
            <a:br>
              <a:rPr lang="en-US" sz="1600" dirty="0"/>
            </a:br>
            <a:br>
              <a:rPr lang="en-US" sz="1600" dirty="0"/>
            </a:br>
            <a:r>
              <a:rPr lang="en-US" sz="1600" dirty="0"/>
              <a:t>Streaming Tv and Streaming Movies churn customers are almost same.</a:t>
            </a:r>
            <a:endParaRPr lang="en-IN" sz="1600" dirty="0"/>
          </a:p>
        </p:txBody>
      </p:sp>
      <p:sp>
        <p:nvSpPr>
          <p:cNvPr id="3" name="Subtitle 2">
            <a:extLst>
              <a:ext uri="{FF2B5EF4-FFF2-40B4-BE49-F238E27FC236}">
                <a16:creationId xmlns:a16="http://schemas.microsoft.com/office/drawing/2014/main" id="{D489C0A5-2426-3326-AF3A-9F0E5A037D97}"/>
              </a:ext>
            </a:extLst>
          </p:cNvPr>
          <p:cNvSpPr>
            <a:spLocks noGrp="1"/>
          </p:cNvSpPr>
          <p:nvPr>
            <p:ph type="subTitle" idx="1"/>
          </p:nvPr>
        </p:nvSpPr>
        <p:spPr>
          <a:xfrm>
            <a:off x="1154955" y="707010"/>
            <a:ext cx="8825658" cy="641023"/>
          </a:xfrm>
        </p:spPr>
        <p:txBody>
          <a:bodyPr>
            <a:normAutofit/>
          </a:bodyPr>
          <a:lstStyle/>
          <a:p>
            <a:r>
              <a:rPr lang="en-IN" sz="3600" b="1" u="sng" dirty="0"/>
              <a:t>Churn on service Type</a:t>
            </a:r>
          </a:p>
        </p:txBody>
      </p:sp>
      <p:pic>
        <p:nvPicPr>
          <p:cNvPr id="7" name="Picture 6">
            <a:extLst>
              <a:ext uri="{FF2B5EF4-FFF2-40B4-BE49-F238E27FC236}">
                <a16:creationId xmlns:a16="http://schemas.microsoft.com/office/drawing/2014/main" id="{F0995EDA-2066-574C-D15F-94BD0FB5664E}"/>
              </a:ext>
            </a:extLst>
          </p:cNvPr>
          <p:cNvPicPr>
            <a:picLocks noChangeAspect="1"/>
          </p:cNvPicPr>
          <p:nvPr/>
        </p:nvPicPr>
        <p:blipFill>
          <a:blip r:embed="rId2"/>
          <a:stretch>
            <a:fillRect/>
          </a:stretch>
        </p:blipFill>
        <p:spPr>
          <a:xfrm>
            <a:off x="830084" y="1541283"/>
            <a:ext cx="6381421" cy="4609707"/>
          </a:xfrm>
          <a:prstGeom prst="rect">
            <a:avLst/>
          </a:prstGeom>
        </p:spPr>
      </p:pic>
    </p:spTree>
    <p:extLst>
      <p:ext uri="{BB962C8B-B14F-4D97-AF65-F5344CB8AC3E}">
        <p14:creationId xmlns:p14="http://schemas.microsoft.com/office/powerpoint/2010/main" val="1486393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5EFAB-1D09-35B8-5CFC-885D6CDC2AC0}"/>
              </a:ext>
            </a:extLst>
          </p:cNvPr>
          <p:cNvSpPr>
            <a:spLocks noGrp="1"/>
          </p:cNvSpPr>
          <p:nvPr>
            <p:ph type="ctrTitle"/>
          </p:nvPr>
        </p:nvSpPr>
        <p:spPr>
          <a:xfrm>
            <a:off x="8144759" y="1904214"/>
            <a:ext cx="3054284" cy="3544479"/>
          </a:xfrm>
        </p:spPr>
        <p:txBody>
          <a:bodyPr/>
          <a:lstStyle/>
          <a:p>
            <a:r>
              <a:rPr lang="en-US" sz="1800" dirty="0"/>
              <a:t>It can be seen that customer churn is dominant in payments made every month compared to other payments.</a:t>
            </a:r>
            <a:br>
              <a:rPr lang="en-US" sz="1800" dirty="0"/>
            </a:br>
            <a:br>
              <a:rPr lang="en-US" sz="1800" dirty="0"/>
            </a:br>
            <a:r>
              <a:rPr lang="en-US" sz="1800" dirty="0"/>
              <a:t>Customers who usually make payments through electronic payments with paperless bills churns most.</a:t>
            </a:r>
            <a:endParaRPr lang="en-IN" sz="1800" dirty="0"/>
          </a:p>
        </p:txBody>
      </p:sp>
      <p:sp>
        <p:nvSpPr>
          <p:cNvPr id="3" name="Subtitle 2">
            <a:extLst>
              <a:ext uri="{FF2B5EF4-FFF2-40B4-BE49-F238E27FC236}">
                <a16:creationId xmlns:a16="http://schemas.microsoft.com/office/drawing/2014/main" id="{E279B61A-8A26-0E2E-C7BE-31D5754FCC65}"/>
              </a:ext>
            </a:extLst>
          </p:cNvPr>
          <p:cNvSpPr>
            <a:spLocks noGrp="1"/>
          </p:cNvSpPr>
          <p:nvPr>
            <p:ph type="subTitle" idx="1"/>
          </p:nvPr>
        </p:nvSpPr>
        <p:spPr>
          <a:xfrm>
            <a:off x="1154955" y="688157"/>
            <a:ext cx="8825658" cy="603315"/>
          </a:xfrm>
        </p:spPr>
        <p:txBody>
          <a:bodyPr>
            <a:noAutofit/>
          </a:bodyPr>
          <a:lstStyle/>
          <a:p>
            <a:r>
              <a:rPr lang="en-IN" sz="3600" b="1" u="sng" dirty="0"/>
              <a:t>CHURN ON PAYMENT TYPE</a:t>
            </a:r>
          </a:p>
        </p:txBody>
      </p:sp>
      <p:pic>
        <p:nvPicPr>
          <p:cNvPr id="5" name="Picture 4">
            <a:extLst>
              <a:ext uri="{FF2B5EF4-FFF2-40B4-BE49-F238E27FC236}">
                <a16:creationId xmlns:a16="http://schemas.microsoft.com/office/drawing/2014/main" id="{6CB44965-0BDA-CB28-BBF2-3E9FF52C7C4D}"/>
              </a:ext>
            </a:extLst>
          </p:cNvPr>
          <p:cNvPicPr>
            <a:picLocks noChangeAspect="1"/>
          </p:cNvPicPr>
          <p:nvPr/>
        </p:nvPicPr>
        <p:blipFill>
          <a:blip r:embed="rId2"/>
          <a:stretch>
            <a:fillRect/>
          </a:stretch>
        </p:blipFill>
        <p:spPr>
          <a:xfrm>
            <a:off x="804420" y="1541823"/>
            <a:ext cx="6510779" cy="4312221"/>
          </a:xfrm>
          <a:prstGeom prst="rect">
            <a:avLst/>
          </a:prstGeom>
        </p:spPr>
      </p:pic>
    </p:spTree>
    <p:extLst>
      <p:ext uri="{BB962C8B-B14F-4D97-AF65-F5344CB8AC3E}">
        <p14:creationId xmlns:p14="http://schemas.microsoft.com/office/powerpoint/2010/main" val="789467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8A3D4-D9A2-109B-78B0-C5745DB7FA7D}"/>
              </a:ext>
            </a:extLst>
          </p:cNvPr>
          <p:cNvSpPr>
            <a:spLocks noGrp="1"/>
          </p:cNvSpPr>
          <p:nvPr>
            <p:ph type="ctrTitle"/>
          </p:nvPr>
        </p:nvSpPr>
        <p:spPr>
          <a:xfrm>
            <a:off x="1154954" y="4044099"/>
            <a:ext cx="9978101" cy="1951348"/>
          </a:xfrm>
        </p:spPr>
        <p:txBody>
          <a:bodyPr/>
          <a:lstStyle/>
          <a:p>
            <a:r>
              <a:rPr lang="en-US" sz="2000" dirty="0"/>
              <a:t>It can be seen that longer tenure with higher Total Charges has higher churn potential.</a:t>
            </a:r>
            <a:br>
              <a:rPr lang="en-US" sz="2000" dirty="0"/>
            </a:br>
            <a:r>
              <a:rPr lang="en-US" sz="2000" dirty="0"/>
              <a:t>It can be seen that Churn occurs mostly in tenure 0-20 months with large Monthly Charges.</a:t>
            </a:r>
            <a:br>
              <a:rPr lang="en-US" sz="2000" dirty="0"/>
            </a:br>
            <a:r>
              <a:rPr lang="en-US" sz="2000" dirty="0"/>
              <a:t>Here we see more churn is higher monthly charges with lower total charges.</a:t>
            </a:r>
            <a:br>
              <a:rPr lang="en-US" sz="2000" dirty="0"/>
            </a:br>
            <a:endParaRPr lang="en-IN" sz="2000" dirty="0"/>
          </a:p>
        </p:txBody>
      </p:sp>
      <p:sp>
        <p:nvSpPr>
          <p:cNvPr id="3" name="Subtitle 2">
            <a:extLst>
              <a:ext uri="{FF2B5EF4-FFF2-40B4-BE49-F238E27FC236}">
                <a16:creationId xmlns:a16="http://schemas.microsoft.com/office/drawing/2014/main" id="{EE3754B6-2D71-01C1-3678-31CC0D7A35B2}"/>
              </a:ext>
            </a:extLst>
          </p:cNvPr>
          <p:cNvSpPr>
            <a:spLocks noGrp="1"/>
          </p:cNvSpPr>
          <p:nvPr>
            <p:ph type="subTitle" idx="1"/>
          </p:nvPr>
        </p:nvSpPr>
        <p:spPr>
          <a:xfrm>
            <a:off x="1154955" y="725864"/>
            <a:ext cx="8825658" cy="622169"/>
          </a:xfrm>
        </p:spPr>
        <p:txBody>
          <a:bodyPr>
            <a:noAutofit/>
          </a:bodyPr>
          <a:lstStyle/>
          <a:p>
            <a:r>
              <a:rPr lang="en-IN" sz="2400" b="1" u="sng" dirty="0"/>
              <a:t>CHURN BY TENURE VS TOTAL CHARGES VS MONTHLY CHARGES</a:t>
            </a:r>
          </a:p>
        </p:txBody>
      </p:sp>
      <p:pic>
        <p:nvPicPr>
          <p:cNvPr id="5" name="Picture 4">
            <a:extLst>
              <a:ext uri="{FF2B5EF4-FFF2-40B4-BE49-F238E27FC236}">
                <a16:creationId xmlns:a16="http://schemas.microsoft.com/office/drawing/2014/main" id="{9151E6BC-884C-18E0-8E18-5BF71BBA8EFA}"/>
              </a:ext>
            </a:extLst>
          </p:cNvPr>
          <p:cNvPicPr>
            <a:picLocks noChangeAspect="1"/>
          </p:cNvPicPr>
          <p:nvPr/>
        </p:nvPicPr>
        <p:blipFill>
          <a:blip r:embed="rId2"/>
          <a:stretch>
            <a:fillRect/>
          </a:stretch>
        </p:blipFill>
        <p:spPr>
          <a:xfrm>
            <a:off x="1154954" y="1636794"/>
            <a:ext cx="3078747" cy="2118544"/>
          </a:xfrm>
          <a:prstGeom prst="rect">
            <a:avLst/>
          </a:prstGeom>
        </p:spPr>
      </p:pic>
      <p:pic>
        <p:nvPicPr>
          <p:cNvPr id="7" name="Picture 6">
            <a:extLst>
              <a:ext uri="{FF2B5EF4-FFF2-40B4-BE49-F238E27FC236}">
                <a16:creationId xmlns:a16="http://schemas.microsoft.com/office/drawing/2014/main" id="{6166ED0B-FCEE-526B-0A2D-21591BAD6566}"/>
              </a:ext>
            </a:extLst>
          </p:cNvPr>
          <p:cNvPicPr>
            <a:picLocks noChangeAspect="1"/>
          </p:cNvPicPr>
          <p:nvPr/>
        </p:nvPicPr>
        <p:blipFill>
          <a:blip r:embed="rId3"/>
          <a:stretch>
            <a:fillRect/>
          </a:stretch>
        </p:blipFill>
        <p:spPr>
          <a:xfrm>
            <a:off x="4521913" y="1636794"/>
            <a:ext cx="3208065" cy="2103302"/>
          </a:xfrm>
          <a:prstGeom prst="rect">
            <a:avLst/>
          </a:prstGeom>
        </p:spPr>
      </p:pic>
      <p:pic>
        <p:nvPicPr>
          <p:cNvPr id="9" name="Picture 8">
            <a:extLst>
              <a:ext uri="{FF2B5EF4-FFF2-40B4-BE49-F238E27FC236}">
                <a16:creationId xmlns:a16="http://schemas.microsoft.com/office/drawing/2014/main" id="{C569DDA5-200A-2082-3110-079F0E4D9F13}"/>
              </a:ext>
            </a:extLst>
          </p:cNvPr>
          <p:cNvPicPr>
            <a:picLocks noChangeAspect="1"/>
          </p:cNvPicPr>
          <p:nvPr/>
        </p:nvPicPr>
        <p:blipFill>
          <a:blip r:embed="rId4"/>
          <a:stretch>
            <a:fillRect/>
          </a:stretch>
        </p:blipFill>
        <p:spPr>
          <a:xfrm>
            <a:off x="7958301" y="1636794"/>
            <a:ext cx="3208065" cy="2088061"/>
          </a:xfrm>
          <a:prstGeom prst="rect">
            <a:avLst/>
          </a:prstGeom>
        </p:spPr>
      </p:pic>
    </p:spTree>
    <p:extLst>
      <p:ext uri="{BB962C8B-B14F-4D97-AF65-F5344CB8AC3E}">
        <p14:creationId xmlns:p14="http://schemas.microsoft.com/office/powerpoint/2010/main" val="37139968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EBEA5-3F71-B940-8F82-3F49F74058F2}"/>
              </a:ext>
            </a:extLst>
          </p:cNvPr>
          <p:cNvSpPr>
            <a:spLocks noGrp="1"/>
          </p:cNvSpPr>
          <p:nvPr>
            <p:ph type="ctrTitle"/>
          </p:nvPr>
        </p:nvSpPr>
        <p:spPr>
          <a:xfrm>
            <a:off x="10539167" y="518475"/>
            <a:ext cx="497878" cy="518474"/>
          </a:xfrm>
        </p:spPr>
        <p:txBody>
          <a:bodyPr/>
          <a:lstStyle/>
          <a:p>
            <a:pPr algn="ctr"/>
            <a:r>
              <a:rPr lang="en-IN" dirty="0"/>
              <a:t>.</a:t>
            </a:r>
          </a:p>
        </p:txBody>
      </p:sp>
      <p:sp>
        <p:nvSpPr>
          <p:cNvPr id="3" name="Subtitle 2">
            <a:extLst>
              <a:ext uri="{FF2B5EF4-FFF2-40B4-BE49-F238E27FC236}">
                <a16:creationId xmlns:a16="http://schemas.microsoft.com/office/drawing/2014/main" id="{C6D70C91-753B-1767-8A20-23C899DDDC0C}"/>
              </a:ext>
            </a:extLst>
          </p:cNvPr>
          <p:cNvSpPr>
            <a:spLocks noGrp="1"/>
          </p:cNvSpPr>
          <p:nvPr>
            <p:ph type="subTitle" idx="1"/>
          </p:nvPr>
        </p:nvSpPr>
        <p:spPr>
          <a:xfrm>
            <a:off x="1904213" y="2498103"/>
            <a:ext cx="8076399" cy="3140697"/>
          </a:xfrm>
        </p:spPr>
        <p:txBody>
          <a:bodyPr>
            <a:normAutofit/>
          </a:bodyPr>
          <a:lstStyle/>
          <a:p>
            <a:r>
              <a:rPr lang="en-IN" sz="4800" b="1" u="sng" dirty="0"/>
              <a:t>Problem statement</a:t>
            </a:r>
          </a:p>
        </p:txBody>
      </p:sp>
    </p:spTree>
    <p:extLst>
      <p:ext uri="{BB962C8B-B14F-4D97-AF65-F5344CB8AC3E}">
        <p14:creationId xmlns:p14="http://schemas.microsoft.com/office/powerpoint/2010/main" val="669020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C22D-4C99-E0B4-42E2-EE33A77ED3EC}"/>
              </a:ext>
            </a:extLst>
          </p:cNvPr>
          <p:cNvSpPr>
            <a:spLocks noGrp="1"/>
          </p:cNvSpPr>
          <p:nvPr>
            <p:ph type="ctrTitle"/>
          </p:nvPr>
        </p:nvSpPr>
        <p:spPr>
          <a:xfrm>
            <a:off x="1154955" y="688156"/>
            <a:ext cx="8825658" cy="5505253"/>
          </a:xfrm>
        </p:spPr>
        <p:txBody>
          <a:bodyPr/>
          <a:lstStyle/>
          <a:p>
            <a:endParaRPr lang="en-IN" dirty="0"/>
          </a:p>
        </p:txBody>
      </p:sp>
      <p:sp>
        <p:nvSpPr>
          <p:cNvPr id="3" name="Subtitle 2">
            <a:extLst>
              <a:ext uri="{FF2B5EF4-FFF2-40B4-BE49-F238E27FC236}">
                <a16:creationId xmlns:a16="http://schemas.microsoft.com/office/drawing/2014/main" id="{D6DBCB4A-806C-7384-F411-C8344C8B87B3}"/>
              </a:ext>
            </a:extLst>
          </p:cNvPr>
          <p:cNvSpPr>
            <a:spLocks noGrp="1"/>
          </p:cNvSpPr>
          <p:nvPr>
            <p:ph type="subTitle" idx="1"/>
          </p:nvPr>
        </p:nvSpPr>
        <p:spPr>
          <a:xfrm>
            <a:off x="10548593" y="584462"/>
            <a:ext cx="488451" cy="461913"/>
          </a:xfrm>
        </p:spPr>
        <p:txBody>
          <a:bodyPr/>
          <a:lstStyle/>
          <a:p>
            <a:pPr algn="ctr"/>
            <a:r>
              <a:rPr lang="en-IN" dirty="0"/>
              <a:t>.</a:t>
            </a:r>
          </a:p>
        </p:txBody>
      </p:sp>
      <p:pic>
        <p:nvPicPr>
          <p:cNvPr id="5" name="Picture 4">
            <a:extLst>
              <a:ext uri="{FF2B5EF4-FFF2-40B4-BE49-F238E27FC236}">
                <a16:creationId xmlns:a16="http://schemas.microsoft.com/office/drawing/2014/main" id="{02530CB8-7116-B7ED-619F-DA845F7A52FC}"/>
              </a:ext>
            </a:extLst>
          </p:cNvPr>
          <p:cNvPicPr>
            <a:picLocks noChangeAspect="1"/>
          </p:cNvPicPr>
          <p:nvPr/>
        </p:nvPicPr>
        <p:blipFill>
          <a:blip r:embed="rId2"/>
          <a:stretch>
            <a:fillRect/>
          </a:stretch>
        </p:blipFill>
        <p:spPr>
          <a:xfrm>
            <a:off x="707010" y="688157"/>
            <a:ext cx="9273603" cy="5505252"/>
          </a:xfrm>
          <a:prstGeom prst="rect">
            <a:avLst/>
          </a:prstGeom>
        </p:spPr>
      </p:pic>
    </p:spTree>
    <p:extLst>
      <p:ext uri="{BB962C8B-B14F-4D97-AF65-F5344CB8AC3E}">
        <p14:creationId xmlns:p14="http://schemas.microsoft.com/office/powerpoint/2010/main" val="2204836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D1FF3-36AD-590C-8427-F14D9F335C9C}"/>
              </a:ext>
            </a:extLst>
          </p:cNvPr>
          <p:cNvSpPr>
            <a:spLocks noGrp="1"/>
          </p:cNvSpPr>
          <p:nvPr>
            <p:ph type="ctrTitle"/>
          </p:nvPr>
        </p:nvSpPr>
        <p:spPr>
          <a:xfrm>
            <a:off x="1154955" y="2099733"/>
            <a:ext cx="8073886" cy="2677648"/>
          </a:xfrm>
        </p:spPr>
        <p:txBody>
          <a:bodyPr/>
          <a:lstStyle/>
          <a:p>
            <a:endParaRPr lang="en-IN" dirty="0"/>
          </a:p>
        </p:txBody>
      </p:sp>
      <p:sp>
        <p:nvSpPr>
          <p:cNvPr id="3" name="Subtitle 2">
            <a:extLst>
              <a:ext uri="{FF2B5EF4-FFF2-40B4-BE49-F238E27FC236}">
                <a16:creationId xmlns:a16="http://schemas.microsoft.com/office/drawing/2014/main" id="{E0C2269C-E70B-3C6E-49B9-67A21C50C7C4}"/>
              </a:ext>
            </a:extLst>
          </p:cNvPr>
          <p:cNvSpPr>
            <a:spLocks noGrp="1"/>
          </p:cNvSpPr>
          <p:nvPr>
            <p:ph type="subTitle" idx="1"/>
          </p:nvPr>
        </p:nvSpPr>
        <p:spPr>
          <a:xfrm>
            <a:off x="1154955" y="4777380"/>
            <a:ext cx="8139874" cy="861420"/>
          </a:xfrm>
        </p:spPr>
        <p:txBody>
          <a:bodyPr/>
          <a:lstStyle/>
          <a:p>
            <a:endParaRPr lang="en-IN" dirty="0"/>
          </a:p>
        </p:txBody>
      </p:sp>
      <p:pic>
        <p:nvPicPr>
          <p:cNvPr id="5" name="Picture 4">
            <a:extLst>
              <a:ext uri="{FF2B5EF4-FFF2-40B4-BE49-F238E27FC236}">
                <a16:creationId xmlns:a16="http://schemas.microsoft.com/office/drawing/2014/main" id="{450941B1-086C-8DB3-6D01-EDE48FF2ABFD}"/>
              </a:ext>
            </a:extLst>
          </p:cNvPr>
          <p:cNvPicPr>
            <a:picLocks noChangeAspect="1"/>
          </p:cNvPicPr>
          <p:nvPr/>
        </p:nvPicPr>
        <p:blipFill>
          <a:blip r:embed="rId2"/>
          <a:stretch>
            <a:fillRect/>
          </a:stretch>
        </p:blipFill>
        <p:spPr>
          <a:xfrm>
            <a:off x="669302" y="641024"/>
            <a:ext cx="9455085" cy="5599520"/>
          </a:xfrm>
          <a:prstGeom prst="rect">
            <a:avLst/>
          </a:prstGeom>
        </p:spPr>
      </p:pic>
    </p:spTree>
    <p:extLst>
      <p:ext uri="{BB962C8B-B14F-4D97-AF65-F5344CB8AC3E}">
        <p14:creationId xmlns:p14="http://schemas.microsoft.com/office/powerpoint/2010/main" val="3896894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3E0D4-80FD-FA8E-B78C-37705316C461}"/>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9156057C-FE39-7227-DCCD-D21BB690FAD7}"/>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F6B7C51-79C3-B433-263F-A7EC7D97EB38}"/>
              </a:ext>
            </a:extLst>
          </p:cNvPr>
          <p:cNvPicPr>
            <a:picLocks noChangeAspect="1"/>
          </p:cNvPicPr>
          <p:nvPr/>
        </p:nvPicPr>
        <p:blipFill>
          <a:blip r:embed="rId2"/>
          <a:stretch>
            <a:fillRect/>
          </a:stretch>
        </p:blipFill>
        <p:spPr>
          <a:xfrm>
            <a:off x="671905" y="672861"/>
            <a:ext cx="9443056" cy="5512277"/>
          </a:xfrm>
          <a:prstGeom prst="rect">
            <a:avLst/>
          </a:prstGeom>
        </p:spPr>
      </p:pic>
    </p:spTree>
    <p:extLst>
      <p:ext uri="{BB962C8B-B14F-4D97-AF65-F5344CB8AC3E}">
        <p14:creationId xmlns:p14="http://schemas.microsoft.com/office/powerpoint/2010/main" val="145991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ADA9D-17DB-7A30-C75D-2E95FD7AFEEA}"/>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3D9C61E1-D809-3F02-3572-167D919CB81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F1E61C7E-9C32-2FD7-6B5D-FD17A8248054}"/>
              </a:ext>
            </a:extLst>
          </p:cNvPr>
          <p:cNvPicPr>
            <a:picLocks noChangeAspect="1"/>
          </p:cNvPicPr>
          <p:nvPr/>
        </p:nvPicPr>
        <p:blipFill>
          <a:blip r:embed="rId2"/>
          <a:stretch>
            <a:fillRect/>
          </a:stretch>
        </p:blipFill>
        <p:spPr>
          <a:xfrm>
            <a:off x="641024" y="648092"/>
            <a:ext cx="9417378" cy="5561815"/>
          </a:xfrm>
          <a:prstGeom prst="rect">
            <a:avLst/>
          </a:prstGeom>
        </p:spPr>
      </p:pic>
    </p:spTree>
    <p:extLst>
      <p:ext uri="{BB962C8B-B14F-4D97-AF65-F5344CB8AC3E}">
        <p14:creationId xmlns:p14="http://schemas.microsoft.com/office/powerpoint/2010/main" val="2106796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550F3-32BB-FCFE-CA44-F5B71D545E2D}"/>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F795B87-5BF1-FF0D-D60A-49263C19B66F}"/>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DB25E553-FD72-4D8C-3E2E-FBA5F72A905D}"/>
              </a:ext>
            </a:extLst>
          </p:cNvPr>
          <p:cNvPicPr>
            <a:picLocks noChangeAspect="1"/>
          </p:cNvPicPr>
          <p:nvPr/>
        </p:nvPicPr>
        <p:blipFill>
          <a:blip r:embed="rId2"/>
          <a:stretch>
            <a:fillRect/>
          </a:stretch>
        </p:blipFill>
        <p:spPr>
          <a:xfrm>
            <a:off x="688157" y="723507"/>
            <a:ext cx="9361358" cy="5410985"/>
          </a:xfrm>
          <a:prstGeom prst="rect">
            <a:avLst/>
          </a:prstGeom>
        </p:spPr>
      </p:pic>
    </p:spTree>
    <p:extLst>
      <p:ext uri="{BB962C8B-B14F-4D97-AF65-F5344CB8AC3E}">
        <p14:creationId xmlns:p14="http://schemas.microsoft.com/office/powerpoint/2010/main" val="3246291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7A4F-0AC7-79E5-2922-3DA27738858B}"/>
              </a:ext>
            </a:extLst>
          </p:cNvPr>
          <p:cNvSpPr>
            <a:spLocks noGrp="1"/>
          </p:cNvSpPr>
          <p:nvPr>
            <p:ph type="ctrTitle"/>
          </p:nvPr>
        </p:nvSpPr>
        <p:spPr>
          <a:xfrm>
            <a:off x="1154955" y="1574276"/>
            <a:ext cx="4350299" cy="4232635"/>
          </a:xfrm>
        </p:spPr>
        <p:txBody>
          <a:bodyPr/>
          <a:lstStyle/>
          <a:p>
            <a:r>
              <a:rPr lang="en-IN" sz="3200" dirty="0"/>
              <a:t>Excel</a:t>
            </a:r>
            <a:br>
              <a:rPr lang="en-IN" sz="3200" dirty="0"/>
            </a:br>
            <a:br>
              <a:rPr lang="en-IN" sz="3200" dirty="0"/>
            </a:br>
            <a:r>
              <a:rPr lang="en-IN" sz="3200" dirty="0"/>
              <a:t>Python</a:t>
            </a:r>
            <a:br>
              <a:rPr lang="en-IN" sz="3200" dirty="0"/>
            </a:br>
            <a:br>
              <a:rPr lang="en-IN" sz="3200" dirty="0"/>
            </a:br>
            <a:r>
              <a:rPr lang="en-IN" sz="3200" dirty="0"/>
              <a:t>MySQL</a:t>
            </a:r>
            <a:br>
              <a:rPr lang="en-IN" sz="3200" dirty="0"/>
            </a:br>
            <a:br>
              <a:rPr lang="en-IN" sz="3200" dirty="0"/>
            </a:br>
            <a:r>
              <a:rPr lang="en-IN" sz="3200" dirty="0"/>
              <a:t>Power Bi</a:t>
            </a:r>
            <a:br>
              <a:rPr lang="en-IN" sz="3200" dirty="0"/>
            </a:br>
            <a:endParaRPr lang="en-IN" sz="3200" dirty="0"/>
          </a:p>
        </p:txBody>
      </p:sp>
      <p:sp>
        <p:nvSpPr>
          <p:cNvPr id="3" name="Subtitle 2">
            <a:extLst>
              <a:ext uri="{FF2B5EF4-FFF2-40B4-BE49-F238E27FC236}">
                <a16:creationId xmlns:a16="http://schemas.microsoft.com/office/drawing/2014/main" id="{A4CBAA95-73F3-D468-2059-392BE7F159A3}"/>
              </a:ext>
            </a:extLst>
          </p:cNvPr>
          <p:cNvSpPr>
            <a:spLocks noGrp="1"/>
          </p:cNvSpPr>
          <p:nvPr>
            <p:ph type="subTitle" idx="1"/>
          </p:nvPr>
        </p:nvSpPr>
        <p:spPr>
          <a:xfrm>
            <a:off x="1154955" y="867266"/>
            <a:ext cx="8825658" cy="565608"/>
          </a:xfrm>
        </p:spPr>
        <p:txBody>
          <a:bodyPr>
            <a:normAutofit/>
          </a:bodyPr>
          <a:lstStyle/>
          <a:p>
            <a:r>
              <a:rPr lang="en-IN" sz="2800" b="1" u="sng" dirty="0"/>
              <a:t>Tool used for the project</a:t>
            </a:r>
          </a:p>
        </p:txBody>
      </p:sp>
      <p:pic>
        <p:nvPicPr>
          <p:cNvPr id="1026" name="Picture 2" descr="Download Microsoft Excel Logo in SVG Vector or PNG File ...">
            <a:extLst>
              <a:ext uri="{FF2B5EF4-FFF2-40B4-BE49-F238E27FC236}">
                <a16:creationId xmlns:a16="http://schemas.microsoft.com/office/drawing/2014/main" id="{0774512B-73A7-04C3-CCBD-2BF5DA7DFD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508" y="1772239"/>
            <a:ext cx="867266" cy="63159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4,986 Python Logo Stock Vectors and Vector Art | Shutterstock">
            <a:extLst>
              <a:ext uri="{FF2B5EF4-FFF2-40B4-BE49-F238E27FC236}">
                <a16:creationId xmlns:a16="http://schemas.microsoft.com/office/drawing/2014/main" id="{B9A33460-5BB8-2AB1-E922-882C065886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8508" y="2724150"/>
            <a:ext cx="867266" cy="7048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ownload MySQL Logo in SVG Vector or PNG File Format - Logo.wine">
            <a:extLst>
              <a:ext uri="{FF2B5EF4-FFF2-40B4-BE49-F238E27FC236}">
                <a16:creationId xmlns:a16="http://schemas.microsoft.com/office/drawing/2014/main" id="{26378A5E-228D-6D72-FCB5-E59A75B0A1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8508" y="3749315"/>
            <a:ext cx="867266" cy="70485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wer BI Logo, symbol, meaning, history, PNG, brand">
            <a:extLst>
              <a:ext uri="{FF2B5EF4-FFF2-40B4-BE49-F238E27FC236}">
                <a16:creationId xmlns:a16="http://schemas.microsoft.com/office/drawing/2014/main" id="{74DEDF84-F394-55F8-3459-CB42AF7CEE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8508" y="4774480"/>
            <a:ext cx="867266" cy="70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61159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89352-716A-AC53-4890-5359C05B212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4730BD8A-6BDA-BC59-DEC1-2949F093B8FE}"/>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6CFDBBBE-2341-B3C3-8B3C-314F501C919E}"/>
              </a:ext>
            </a:extLst>
          </p:cNvPr>
          <p:cNvPicPr>
            <a:picLocks noChangeAspect="1"/>
          </p:cNvPicPr>
          <p:nvPr/>
        </p:nvPicPr>
        <p:blipFill>
          <a:blip r:embed="rId2"/>
          <a:stretch>
            <a:fillRect/>
          </a:stretch>
        </p:blipFill>
        <p:spPr>
          <a:xfrm>
            <a:off x="791852" y="622170"/>
            <a:ext cx="9188762" cy="5514680"/>
          </a:xfrm>
          <a:prstGeom prst="rect">
            <a:avLst/>
          </a:prstGeom>
        </p:spPr>
      </p:pic>
    </p:spTree>
    <p:extLst>
      <p:ext uri="{BB962C8B-B14F-4D97-AF65-F5344CB8AC3E}">
        <p14:creationId xmlns:p14="http://schemas.microsoft.com/office/powerpoint/2010/main" val="33461043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8136B-9CC1-C717-3222-1AC5789D3CBE}"/>
              </a:ext>
            </a:extLst>
          </p:cNvPr>
          <p:cNvSpPr>
            <a:spLocks noGrp="1"/>
          </p:cNvSpPr>
          <p:nvPr>
            <p:ph type="ctrTitle"/>
          </p:nvPr>
        </p:nvSpPr>
        <p:spPr>
          <a:xfrm>
            <a:off x="10595727" y="584462"/>
            <a:ext cx="441317" cy="367645"/>
          </a:xfrm>
        </p:spPr>
        <p:txBody>
          <a:bodyPr/>
          <a:lstStyle/>
          <a:p>
            <a:r>
              <a:rPr lang="en-IN" dirty="0"/>
              <a:t>.</a:t>
            </a:r>
          </a:p>
        </p:txBody>
      </p:sp>
      <p:sp>
        <p:nvSpPr>
          <p:cNvPr id="3" name="Subtitle 2">
            <a:extLst>
              <a:ext uri="{FF2B5EF4-FFF2-40B4-BE49-F238E27FC236}">
                <a16:creationId xmlns:a16="http://schemas.microsoft.com/office/drawing/2014/main" id="{2937446C-5377-1A31-A51C-DD87A87C2CC3}"/>
              </a:ext>
            </a:extLst>
          </p:cNvPr>
          <p:cNvSpPr>
            <a:spLocks noGrp="1"/>
          </p:cNvSpPr>
          <p:nvPr>
            <p:ph type="subTitle" idx="1"/>
          </p:nvPr>
        </p:nvSpPr>
        <p:spPr>
          <a:xfrm>
            <a:off x="1154955" y="2545237"/>
            <a:ext cx="8825658" cy="1046375"/>
          </a:xfrm>
        </p:spPr>
        <p:txBody>
          <a:bodyPr>
            <a:normAutofit/>
          </a:bodyPr>
          <a:lstStyle/>
          <a:p>
            <a:r>
              <a:rPr lang="en-IN" sz="4400" b="1" u="sng" dirty="0"/>
              <a:t>DASHBOARD’S</a:t>
            </a:r>
          </a:p>
        </p:txBody>
      </p:sp>
    </p:spTree>
    <p:extLst>
      <p:ext uri="{BB962C8B-B14F-4D97-AF65-F5344CB8AC3E}">
        <p14:creationId xmlns:p14="http://schemas.microsoft.com/office/powerpoint/2010/main" val="29385443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18FBB-CDA2-FB5B-583E-572AAA638CCC}"/>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89E9D19-C6CC-3ED3-95CC-A76814D0E668}"/>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52FB5B1E-CC67-8775-5E1A-01332D65E32E}"/>
              </a:ext>
            </a:extLst>
          </p:cNvPr>
          <p:cNvPicPr>
            <a:picLocks noChangeAspect="1"/>
          </p:cNvPicPr>
          <p:nvPr/>
        </p:nvPicPr>
        <p:blipFill>
          <a:blip r:embed="rId2"/>
          <a:stretch>
            <a:fillRect/>
          </a:stretch>
        </p:blipFill>
        <p:spPr>
          <a:xfrm>
            <a:off x="878350" y="1031312"/>
            <a:ext cx="9349732" cy="4983912"/>
          </a:xfrm>
          <a:prstGeom prst="rect">
            <a:avLst/>
          </a:prstGeom>
        </p:spPr>
      </p:pic>
    </p:spTree>
    <p:extLst>
      <p:ext uri="{BB962C8B-B14F-4D97-AF65-F5344CB8AC3E}">
        <p14:creationId xmlns:p14="http://schemas.microsoft.com/office/powerpoint/2010/main" val="7125012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805AB-85CB-EC26-2538-04459CEF1130}"/>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6FE27ED-FFE1-0004-8C6B-D7842ADBEDA2}"/>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BE32842-9B52-E4D9-ACAE-B09CA45F3FD1}"/>
              </a:ext>
            </a:extLst>
          </p:cNvPr>
          <p:cNvPicPr>
            <a:picLocks noChangeAspect="1"/>
          </p:cNvPicPr>
          <p:nvPr/>
        </p:nvPicPr>
        <p:blipFill>
          <a:blip r:embed="rId2"/>
          <a:stretch>
            <a:fillRect/>
          </a:stretch>
        </p:blipFill>
        <p:spPr>
          <a:xfrm>
            <a:off x="1046227" y="950411"/>
            <a:ext cx="9115868" cy="4976291"/>
          </a:xfrm>
          <a:prstGeom prst="rect">
            <a:avLst/>
          </a:prstGeom>
        </p:spPr>
      </p:pic>
    </p:spTree>
    <p:extLst>
      <p:ext uri="{BB962C8B-B14F-4D97-AF65-F5344CB8AC3E}">
        <p14:creationId xmlns:p14="http://schemas.microsoft.com/office/powerpoint/2010/main" val="5773243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5AF2-D3DF-8D1E-20CB-295DB0525FD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63CF448-F70A-DA5E-E7EB-DB2C7CD0B6A3}"/>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1484D936-F4F7-69BE-8544-A8B1DD193B59}"/>
              </a:ext>
            </a:extLst>
          </p:cNvPr>
          <p:cNvPicPr>
            <a:picLocks noChangeAspect="1"/>
          </p:cNvPicPr>
          <p:nvPr/>
        </p:nvPicPr>
        <p:blipFill>
          <a:blip r:embed="rId2"/>
          <a:stretch>
            <a:fillRect/>
          </a:stretch>
        </p:blipFill>
        <p:spPr>
          <a:xfrm>
            <a:off x="874540" y="938980"/>
            <a:ext cx="9362969" cy="4999153"/>
          </a:xfrm>
          <a:prstGeom prst="rect">
            <a:avLst/>
          </a:prstGeom>
        </p:spPr>
      </p:pic>
    </p:spTree>
    <p:extLst>
      <p:ext uri="{BB962C8B-B14F-4D97-AF65-F5344CB8AC3E}">
        <p14:creationId xmlns:p14="http://schemas.microsoft.com/office/powerpoint/2010/main" val="1106015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D313-78B6-38A0-3D08-93233B6C47B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D74CEDBE-0BC3-5281-51AF-57846677BF0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16EE6417-1768-CB1F-AC11-C09941F81135}"/>
              </a:ext>
            </a:extLst>
          </p:cNvPr>
          <p:cNvPicPr>
            <a:picLocks noChangeAspect="1"/>
          </p:cNvPicPr>
          <p:nvPr/>
        </p:nvPicPr>
        <p:blipFill>
          <a:blip r:embed="rId2"/>
          <a:stretch>
            <a:fillRect/>
          </a:stretch>
        </p:blipFill>
        <p:spPr>
          <a:xfrm>
            <a:off x="914252" y="1033316"/>
            <a:ext cx="9323257" cy="4961050"/>
          </a:xfrm>
          <a:prstGeom prst="rect">
            <a:avLst/>
          </a:prstGeom>
        </p:spPr>
      </p:pic>
    </p:spTree>
    <p:extLst>
      <p:ext uri="{BB962C8B-B14F-4D97-AF65-F5344CB8AC3E}">
        <p14:creationId xmlns:p14="http://schemas.microsoft.com/office/powerpoint/2010/main" val="1787160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50645-5627-0EC2-747B-65F98E46201F}"/>
              </a:ext>
            </a:extLst>
          </p:cNvPr>
          <p:cNvSpPr>
            <a:spLocks noGrp="1"/>
          </p:cNvSpPr>
          <p:nvPr>
            <p:ph type="ctrTitle"/>
          </p:nvPr>
        </p:nvSpPr>
        <p:spPr>
          <a:xfrm>
            <a:off x="3864990" y="1197204"/>
            <a:ext cx="6115623" cy="5071621"/>
          </a:xfrm>
        </p:spPr>
        <p:txBody>
          <a:bodyPr/>
          <a:lstStyle/>
          <a:p>
            <a:r>
              <a:rPr lang="en-IN" sz="1800" dirty="0"/>
              <a:t>From the overall graph, we can observe that monthly dataset contract-type customers are more likely to be churn.</a:t>
            </a:r>
            <a:br>
              <a:rPr lang="en-IN" sz="1800" dirty="0"/>
            </a:br>
            <a:br>
              <a:rPr lang="en-IN" sz="1800" dirty="0"/>
            </a:br>
            <a:r>
              <a:rPr lang="en-IN" sz="1800" dirty="0"/>
              <a:t>Tenure bin wise, the 0-20 age group customers has more possibility to churn.</a:t>
            </a:r>
            <a:br>
              <a:rPr lang="en-IN" sz="1800" dirty="0"/>
            </a:br>
            <a:br>
              <a:rPr lang="en-IN" sz="1800" dirty="0"/>
            </a:br>
            <a:r>
              <a:rPr lang="en-IN" sz="1800" dirty="0"/>
              <a:t>Gender wise, female customers, who have adopted monthly contracts have more possibility to be as compared to male customers.</a:t>
            </a:r>
            <a:br>
              <a:rPr lang="en-IN" sz="1800" dirty="0"/>
            </a:br>
            <a:br>
              <a:rPr lang="en-IN" sz="1800" dirty="0"/>
            </a:br>
            <a:r>
              <a:rPr lang="en-IN" sz="1800" dirty="0"/>
              <a:t>Those who have not taken any kind of Tech support, that type of customers have more possibility to ne churned.</a:t>
            </a:r>
            <a:br>
              <a:rPr lang="en-IN" sz="1800" dirty="0"/>
            </a:br>
            <a:br>
              <a:rPr lang="en-IN" sz="1800" dirty="0"/>
            </a:br>
            <a:r>
              <a:rPr lang="en-IN" sz="1800" dirty="0"/>
              <a:t>For those who use Fiber optic connections, that type of customer’s churn percentage was high.</a:t>
            </a:r>
            <a:br>
              <a:rPr lang="en-IN" sz="1800" dirty="0"/>
            </a:br>
            <a:endParaRPr lang="en-IN" sz="1800" dirty="0"/>
          </a:p>
        </p:txBody>
      </p:sp>
      <p:sp>
        <p:nvSpPr>
          <p:cNvPr id="3" name="Subtitle 2">
            <a:extLst>
              <a:ext uri="{FF2B5EF4-FFF2-40B4-BE49-F238E27FC236}">
                <a16:creationId xmlns:a16="http://schemas.microsoft.com/office/drawing/2014/main" id="{6B6B7632-895A-D14D-3D87-00FCC1998D10}"/>
              </a:ext>
            </a:extLst>
          </p:cNvPr>
          <p:cNvSpPr>
            <a:spLocks noGrp="1"/>
          </p:cNvSpPr>
          <p:nvPr>
            <p:ph type="subTitle" idx="1"/>
          </p:nvPr>
        </p:nvSpPr>
        <p:spPr>
          <a:xfrm>
            <a:off x="1154955" y="2809188"/>
            <a:ext cx="3388765" cy="619812"/>
          </a:xfrm>
        </p:spPr>
        <p:txBody>
          <a:bodyPr>
            <a:normAutofit/>
          </a:bodyPr>
          <a:lstStyle/>
          <a:p>
            <a:r>
              <a:rPr lang="en-IN" sz="2800" b="1" u="sng" dirty="0"/>
              <a:t>SUMMARY</a:t>
            </a:r>
          </a:p>
        </p:txBody>
      </p:sp>
    </p:spTree>
    <p:extLst>
      <p:ext uri="{BB962C8B-B14F-4D97-AF65-F5344CB8AC3E}">
        <p14:creationId xmlns:p14="http://schemas.microsoft.com/office/powerpoint/2010/main" val="344310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8C5E-33DD-FA2C-07A2-54E4C60F66F7}"/>
              </a:ext>
            </a:extLst>
          </p:cNvPr>
          <p:cNvSpPr>
            <a:spLocks noGrp="1"/>
          </p:cNvSpPr>
          <p:nvPr>
            <p:ph type="ctrTitle"/>
          </p:nvPr>
        </p:nvSpPr>
        <p:spPr>
          <a:xfrm>
            <a:off x="1154954" y="3007151"/>
            <a:ext cx="9327651" cy="1770230"/>
          </a:xfrm>
        </p:spPr>
        <p:txBody>
          <a:bodyPr/>
          <a:lstStyle/>
          <a:p>
            <a:r>
              <a:rPr lang="en-IN" sz="2000" b="1" u="sng" dirty="0"/>
              <a:t>Presented By :</a:t>
            </a:r>
            <a:br>
              <a:rPr lang="en-IN" sz="2000" b="1" u="sng" dirty="0"/>
            </a:br>
            <a:br>
              <a:rPr lang="en-IN" sz="2000" dirty="0"/>
            </a:br>
            <a:r>
              <a:rPr lang="en-IN" sz="2000" dirty="0"/>
              <a:t>Soumyadeep Maity</a:t>
            </a:r>
            <a:br>
              <a:rPr lang="en-IN" sz="2000" dirty="0"/>
            </a:br>
            <a:r>
              <a:rPr lang="en-IN" sz="2000" dirty="0"/>
              <a:t>Sayak Manna</a:t>
            </a:r>
            <a:br>
              <a:rPr lang="en-IN" sz="2000" dirty="0"/>
            </a:br>
            <a:r>
              <a:rPr lang="en-IN" sz="2000" dirty="0"/>
              <a:t>Rohit Sarkar</a:t>
            </a:r>
          </a:p>
        </p:txBody>
      </p:sp>
      <p:sp>
        <p:nvSpPr>
          <p:cNvPr id="3" name="Subtitle 2">
            <a:extLst>
              <a:ext uri="{FF2B5EF4-FFF2-40B4-BE49-F238E27FC236}">
                <a16:creationId xmlns:a16="http://schemas.microsoft.com/office/drawing/2014/main" id="{49EAD613-AB06-E350-0D3C-5FAD2938A7D0}"/>
              </a:ext>
            </a:extLst>
          </p:cNvPr>
          <p:cNvSpPr>
            <a:spLocks noGrp="1"/>
          </p:cNvSpPr>
          <p:nvPr>
            <p:ph type="subTitle" idx="1"/>
          </p:nvPr>
        </p:nvSpPr>
        <p:spPr>
          <a:xfrm>
            <a:off x="1154955" y="1404594"/>
            <a:ext cx="8825658" cy="695139"/>
          </a:xfrm>
        </p:spPr>
        <p:txBody>
          <a:bodyPr>
            <a:noAutofit/>
          </a:bodyPr>
          <a:lstStyle/>
          <a:p>
            <a:pPr algn="ctr"/>
            <a:r>
              <a:rPr lang="en-IN" sz="4800" b="1" dirty="0"/>
              <a:t>THANK YOU</a:t>
            </a:r>
          </a:p>
        </p:txBody>
      </p:sp>
    </p:spTree>
    <p:extLst>
      <p:ext uri="{BB962C8B-B14F-4D97-AF65-F5344CB8AC3E}">
        <p14:creationId xmlns:p14="http://schemas.microsoft.com/office/powerpoint/2010/main" val="2145346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8D45D-48AB-D11C-E8BC-E7883A929B28}"/>
              </a:ext>
            </a:extLst>
          </p:cNvPr>
          <p:cNvSpPr>
            <a:spLocks noGrp="1"/>
          </p:cNvSpPr>
          <p:nvPr>
            <p:ph type="ctrTitle"/>
          </p:nvPr>
        </p:nvSpPr>
        <p:spPr>
          <a:xfrm>
            <a:off x="4157221" y="961534"/>
            <a:ext cx="5823391" cy="4779390"/>
          </a:xfrm>
        </p:spPr>
        <p:txBody>
          <a:bodyPr/>
          <a:lstStyle/>
          <a:p>
            <a:r>
              <a:rPr lang="en-IN" sz="2000" b="1" u="sng" dirty="0"/>
              <a:t>About the Data </a:t>
            </a:r>
            <a:r>
              <a:rPr lang="en-IN" sz="2000" dirty="0"/>
              <a:t>: Introduction to a dataset that has been used for the project.</a:t>
            </a:r>
            <a:br>
              <a:rPr lang="en-IN" sz="2000" dirty="0"/>
            </a:br>
            <a:br>
              <a:rPr lang="en-IN" sz="2000" dirty="0"/>
            </a:br>
            <a:r>
              <a:rPr lang="en-IN" sz="2000" b="1" u="sng" dirty="0"/>
              <a:t>Steps of Data Cleaning &amp; EDA </a:t>
            </a:r>
            <a:r>
              <a:rPr lang="en-IN" sz="2000" dirty="0"/>
              <a:t>: Various steps are used for data cleaning &amp; EDA.</a:t>
            </a:r>
            <a:br>
              <a:rPr lang="en-IN" sz="2000" dirty="0"/>
            </a:br>
            <a:br>
              <a:rPr lang="en-IN" sz="2000" dirty="0"/>
            </a:br>
            <a:r>
              <a:rPr lang="en-IN" sz="2000" b="1" u="sng" dirty="0"/>
              <a:t>Problem Statement </a:t>
            </a:r>
            <a:r>
              <a:rPr lang="en-IN" sz="2000" dirty="0"/>
              <a:t>: Problem statements are solved in this projects.</a:t>
            </a:r>
            <a:br>
              <a:rPr lang="en-IN" sz="2000" dirty="0"/>
            </a:br>
            <a:br>
              <a:rPr lang="en-IN" sz="2000" dirty="0"/>
            </a:br>
            <a:r>
              <a:rPr lang="en-IN" sz="2000" b="1" u="sng" dirty="0"/>
              <a:t>Dashboard</a:t>
            </a:r>
            <a:r>
              <a:rPr lang="en-IN" sz="2000" dirty="0"/>
              <a:t> : The view of a dashboard that has been created.</a:t>
            </a:r>
            <a:r>
              <a:rPr lang="en-IN" sz="2400" dirty="0"/>
              <a:t> </a:t>
            </a:r>
            <a:br>
              <a:rPr lang="en-IN" sz="2400" dirty="0"/>
            </a:br>
            <a:br>
              <a:rPr lang="en-IN" sz="2400" dirty="0"/>
            </a:br>
            <a:r>
              <a:rPr lang="en-IN" sz="2000" b="1" u="sng" dirty="0"/>
              <a:t>SUMMARY : </a:t>
            </a:r>
            <a:r>
              <a:rPr lang="en-IN" sz="2000" dirty="0"/>
              <a:t>Summary has been added at the end .</a:t>
            </a:r>
            <a:endParaRPr lang="en-IN" sz="2000" b="1" u="sng" dirty="0"/>
          </a:p>
        </p:txBody>
      </p:sp>
      <p:sp>
        <p:nvSpPr>
          <p:cNvPr id="3" name="Subtitle 2">
            <a:extLst>
              <a:ext uri="{FF2B5EF4-FFF2-40B4-BE49-F238E27FC236}">
                <a16:creationId xmlns:a16="http://schemas.microsoft.com/office/drawing/2014/main" id="{3BD9EF2D-4A1B-DA6C-4537-F14A39E38BE8}"/>
              </a:ext>
            </a:extLst>
          </p:cNvPr>
          <p:cNvSpPr>
            <a:spLocks noGrp="1"/>
          </p:cNvSpPr>
          <p:nvPr>
            <p:ph type="subTitle" idx="1"/>
          </p:nvPr>
        </p:nvSpPr>
        <p:spPr>
          <a:xfrm>
            <a:off x="1154955" y="3026003"/>
            <a:ext cx="1937037" cy="556181"/>
          </a:xfrm>
        </p:spPr>
        <p:txBody>
          <a:bodyPr>
            <a:normAutofit/>
          </a:bodyPr>
          <a:lstStyle/>
          <a:p>
            <a:pPr algn="ctr"/>
            <a:r>
              <a:rPr lang="en-IN" sz="2400" b="1" u="sng" dirty="0">
                <a:solidFill>
                  <a:schemeClr val="accent6">
                    <a:lumMod val="60000"/>
                    <a:lumOff val="40000"/>
                  </a:schemeClr>
                </a:solidFill>
              </a:rPr>
              <a:t>Agenda</a:t>
            </a:r>
          </a:p>
        </p:txBody>
      </p:sp>
    </p:spTree>
    <p:extLst>
      <p:ext uri="{BB962C8B-B14F-4D97-AF65-F5344CB8AC3E}">
        <p14:creationId xmlns:p14="http://schemas.microsoft.com/office/powerpoint/2010/main" val="249445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0A575-3171-27CD-91C4-923B147041DD}"/>
              </a:ext>
            </a:extLst>
          </p:cNvPr>
          <p:cNvSpPr>
            <a:spLocks noGrp="1"/>
          </p:cNvSpPr>
          <p:nvPr>
            <p:ph type="ctrTitle"/>
          </p:nvPr>
        </p:nvSpPr>
        <p:spPr>
          <a:xfrm>
            <a:off x="678730" y="2543844"/>
            <a:ext cx="10850251" cy="3695306"/>
          </a:xfrm>
        </p:spPr>
        <p:txBody>
          <a:bodyPr/>
          <a:lstStyle/>
          <a:p>
            <a:r>
              <a:rPr lang="en-IN" sz="2000" dirty="0"/>
              <a:t>The dataset shows the customer’s account details like customerID, gender, Senior Citizen, Partner, and whether dependent on someone or not.</a:t>
            </a:r>
            <a:br>
              <a:rPr lang="en-IN" sz="2000" dirty="0"/>
            </a:br>
            <a:br>
              <a:rPr lang="en-IN" sz="2000" dirty="0"/>
            </a:br>
            <a:r>
              <a:rPr lang="en-IN" sz="2000" dirty="0"/>
              <a:t>It shows various services that each customer has signed up like phone service, tenure, Multiple lines, Internet service, Online Security, Online Backup, Device Protection, Streaming TV &amp; Movies and Tech support.</a:t>
            </a:r>
            <a:br>
              <a:rPr lang="en-IN" sz="2000" dirty="0"/>
            </a:br>
            <a:br>
              <a:rPr lang="en-IN" sz="2000" dirty="0"/>
            </a:br>
            <a:r>
              <a:rPr lang="en-IN" sz="2000" dirty="0"/>
              <a:t>It also shows customer account information like a contract, payment method, paperless billing, Monthly charges and Total Charges.</a:t>
            </a:r>
            <a:br>
              <a:rPr lang="en-IN" sz="2000" dirty="0"/>
            </a:br>
            <a:br>
              <a:rPr lang="en-IN" sz="2000" dirty="0"/>
            </a:br>
            <a:r>
              <a:rPr lang="en-IN" sz="2000" dirty="0"/>
              <a:t>Customers who left this column is called Churn.</a:t>
            </a:r>
          </a:p>
        </p:txBody>
      </p:sp>
      <p:sp>
        <p:nvSpPr>
          <p:cNvPr id="3" name="Subtitle 2">
            <a:extLst>
              <a:ext uri="{FF2B5EF4-FFF2-40B4-BE49-F238E27FC236}">
                <a16:creationId xmlns:a16="http://schemas.microsoft.com/office/drawing/2014/main" id="{2A3CB92E-BECD-9706-EB0A-B7C7561AB68B}"/>
              </a:ext>
            </a:extLst>
          </p:cNvPr>
          <p:cNvSpPr>
            <a:spLocks noGrp="1"/>
          </p:cNvSpPr>
          <p:nvPr>
            <p:ph type="subTitle" idx="1"/>
          </p:nvPr>
        </p:nvSpPr>
        <p:spPr>
          <a:xfrm>
            <a:off x="1154955" y="791852"/>
            <a:ext cx="8825658" cy="735290"/>
          </a:xfrm>
        </p:spPr>
        <p:txBody>
          <a:bodyPr>
            <a:normAutofit/>
          </a:bodyPr>
          <a:lstStyle/>
          <a:p>
            <a:r>
              <a:rPr lang="en-IN" sz="3200" b="1" u="sng" dirty="0">
                <a:solidFill>
                  <a:schemeClr val="accent6">
                    <a:lumMod val="60000"/>
                    <a:lumOff val="40000"/>
                  </a:schemeClr>
                </a:solidFill>
              </a:rPr>
              <a:t>ABOUT THE DATA</a:t>
            </a:r>
          </a:p>
        </p:txBody>
      </p:sp>
      <p:pic>
        <p:nvPicPr>
          <p:cNvPr id="9" name="Picture 8">
            <a:extLst>
              <a:ext uri="{FF2B5EF4-FFF2-40B4-BE49-F238E27FC236}">
                <a16:creationId xmlns:a16="http://schemas.microsoft.com/office/drawing/2014/main" id="{89AA79B2-0590-6EBD-92FB-A28DC24A64E4}"/>
              </a:ext>
            </a:extLst>
          </p:cNvPr>
          <p:cNvPicPr>
            <a:picLocks noChangeAspect="1"/>
          </p:cNvPicPr>
          <p:nvPr/>
        </p:nvPicPr>
        <p:blipFill>
          <a:blip r:embed="rId2"/>
          <a:stretch>
            <a:fillRect/>
          </a:stretch>
        </p:blipFill>
        <p:spPr>
          <a:xfrm>
            <a:off x="678730" y="1527142"/>
            <a:ext cx="10850251" cy="939362"/>
          </a:xfrm>
          <a:prstGeom prst="rect">
            <a:avLst/>
          </a:prstGeom>
        </p:spPr>
      </p:pic>
    </p:spTree>
    <p:extLst>
      <p:ext uri="{BB962C8B-B14F-4D97-AF65-F5344CB8AC3E}">
        <p14:creationId xmlns:p14="http://schemas.microsoft.com/office/powerpoint/2010/main" val="1672747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3F066-BDA8-921A-B209-3ECFDF3F5F9D}"/>
              </a:ext>
            </a:extLst>
          </p:cNvPr>
          <p:cNvSpPr>
            <a:spLocks noGrp="1"/>
          </p:cNvSpPr>
          <p:nvPr>
            <p:ph type="ctrTitle"/>
          </p:nvPr>
        </p:nvSpPr>
        <p:spPr>
          <a:xfrm>
            <a:off x="5802368" y="1574276"/>
            <a:ext cx="5234677" cy="4289817"/>
          </a:xfrm>
        </p:spPr>
        <p:txBody>
          <a:bodyPr/>
          <a:lstStyle/>
          <a:p>
            <a:br>
              <a:rPr lang="en-IN" sz="2000" dirty="0"/>
            </a:br>
            <a:br>
              <a:rPr lang="en-IN" sz="2000" dirty="0"/>
            </a:br>
            <a:br>
              <a:rPr lang="en-IN" sz="2000" dirty="0"/>
            </a:br>
            <a:br>
              <a:rPr lang="en-IN" sz="2000" dirty="0"/>
            </a:br>
            <a:br>
              <a:rPr lang="en-IN" sz="2000" dirty="0"/>
            </a:br>
            <a:r>
              <a:rPr lang="en-IN" sz="2000" dirty="0"/>
              <a:t>Import data from Excel to Python.</a:t>
            </a:r>
            <a:br>
              <a:rPr lang="en-IN" sz="2000" dirty="0"/>
            </a:br>
            <a:br>
              <a:rPr lang="en-IN" sz="2000" dirty="0"/>
            </a:br>
            <a:r>
              <a:rPr lang="en-IN" sz="2000" dirty="0"/>
              <a:t>Dataset Information to understand the data</a:t>
            </a:r>
            <a:br>
              <a:rPr lang="en-IN" sz="2000" dirty="0"/>
            </a:br>
            <a:br>
              <a:rPr lang="en-IN" sz="2000" dirty="0"/>
            </a:br>
            <a:r>
              <a:rPr lang="en-IN" sz="2000" dirty="0"/>
              <a:t>Checking if any missing values present in the data.</a:t>
            </a:r>
            <a:br>
              <a:rPr lang="en-IN" sz="2000" dirty="0"/>
            </a:br>
            <a:br>
              <a:rPr lang="en-IN" sz="2000" dirty="0"/>
            </a:br>
            <a:r>
              <a:rPr lang="en-IN" sz="2000" dirty="0"/>
              <a:t>Checking any duplicate value present in the data.</a:t>
            </a:r>
            <a:br>
              <a:rPr lang="en-IN" sz="2000" dirty="0"/>
            </a:br>
            <a:br>
              <a:rPr lang="en-IN" sz="2000" dirty="0"/>
            </a:br>
            <a:endParaRPr lang="en-IN" sz="2000" dirty="0"/>
          </a:p>
        </p:txBody>
      </p:sp>
      <p:sp>
        <p:nvSpPr>
          <p:cNvPr id="3" name="Subtitle 2">
            <a:extLst>
              <a:ext uri="{FF2B5EF4-FFF2-40B4-BE49-F238E27FC236}">
                <a16:creationId xmlns:a16="http://schemas.microsoft.com/office/drawing/2014/main" id="{1689D4F1-1F82-9D14-2A9E-5255084FD650}"/>
              </a:ext>
            </a:extLst>
          </p:cNvPr>
          <p:cNvSpPr>
            <a:spLocks noGrp="1"/>
          </p:cNvSpPr>
          <p:nvPr>
            <p:ph type="subTitle" idx="1"/>
          </p:nvPr>
        </p:nvSpPr>
        <p:spPr>
          <a:xfrm>
            <a:off x="1154955" y="688157"/>
            <a:ext cx="8825658" cy="716437"/>
          </a:xfrm>
        </p:spPr>
        <p:txBody>
          <a:bodyPr>
            <a:normAutofit/>
          </a:bodyPr>
          <a:lstStyle/>
          <a:p>
            <a:r>
              <a:rPr lang="en-IN" sz="3600" b="1" u="sng" dirty="0"/>
              <a:t>Steps of data cleaning</a:t>
            </a:r>
          </a:p>
        </p:txBody>
      </p:sp>
      <p:pic>
        <p:nvPicPr>
          <p:cNvPr id="11" name="Picture 10">
            <a:extLst>
              <a:ext uri="{FF2B5EF4-FFF2-40B4-BE49-F238E27FC236}">
                <a16:creationId xmlns:a16="http://schemas.microsoft.com/office/drawing/2014/main" id="{218E7272-2E5A-9EA8-3989-7C70EBB991D0}"/>
              </a:ext>
            </a:extLst>
          </p:cNvPr>
          <p:cNvPicPr>
            <a:picLocks noChangeAspect="1"/>
          </p:cNvPicPr>
          <p:nvPr/>
        </p:nvPicPr>
        <p:blipFill>
          <a:blip r:embed="rId2"/>
          <a:stretch>
            <a:fillRect/>
          </a:stretch>
        </p:blipFill>
        <p:spPr>
          <a:xfrm>
            <a:off x="920370" y="1574276"/>
            <a:ext cx="4647414" cy="3051350"/>
          </a:xfrm>
          <a:prstGeom prst="rect">
            <a:avLst/>
          </a:prstGeom>
        </p:spPr>
      </p:pic>
      <p:pic>
        <p:nvPicPr>
          <p:cNvPr id="13" name="Picture 12">
            <a:extLst>
              <a:ext uri="{FF2B5EF4-FFF2-40B4-BE49-F238E27FC236}">
                <a16:creationId xmlns:a16="http://schemas.microsoft.com/office/drawing/2014/main" id="{4C14867C-161F-DB45-5B8F-971E46733771}"/>
              </a:ext>
            </a:extLst>
          </p:cNvPr>
          <p:cNvPicPr>
            <a:picLocks noChangeAspect="1"/>
          </p:cNvPicPr>
          <p:nvPr/>
        </p:nvPicPr>
        <p:blipFill>
          <a:blip r:embed="rId3"/>
          <a:stretch>
            <a:fillRect/>
          </a:stretch>
        </p:blipFill>
        <p:spPr>
          <a:xfrm>
            <a:off x="920370" y="4625626"/>
            <a:ext cx="4647414" cy="619233"/>
          </a:xfrm>
          <a:prstGeom prst="rect">
            <a:avLst/>
          </a:prstGeom>
        </p:spPr>
      </p:pic>
      <p:pic>
        <p:nvPicPr>
          <p:cNvPr id="15" name="Picture 14">
            <a:extLst>
              <a:ext uri="{FF2B5EF4-FFF2-40B4-BE49-F238E27FC236}">
                <a16:creationId xmlns:a16="http://schemas.microsoft.com/office/drawing/2014/main" id="{0E516F61-EF5B-7307-57CB-5EB0F61DF63A}"/>
              </a:ext>
            </a:extLst>
          </p:cNvPr>
          <p:cNvPicPr>
            <a:picLocks noChangeAspect="1"/>
          </p:cNvPicPr>
          <p:nvPr/>
        </p:nvPicPr>
        <p:blipFill>
          <a:blip r:embed="rId4"/>
          <a:stretch>
            <a:fillRect/>
          </a:stretch>
        </p:blipFill>
        <p:spPr>
          <a:xfrm>
            <a:off x="920369" y="5244859"/>
            <a:ext cx="4647415" cy="619234"/>
          </a:xfrm>
          <a:prstGeom prst="rect">
            <a:avLst/>
          </a:prstGeom>
        </p:spPr>
      </p:pic>
    </p:spTree>
    <p:extLst>
      <p:ext uri="{BB962C8B-B14F-4D97-AF65-F5344CB8AC3E}">
        <p14:creationId xmlns:p14="http://schemas.microsoft.com/office/powerpoint/2010/main" val="2645911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FEED8-D48D-D0D8-DBBA-AE42C1ED8470}"/>
              </a:ext>
            </a:extLst>
          </p:cNvPr>
          <p:cNvSpPr>
            <a:spLocks noGrp="1"/>
          </p:cNvSpPr>
          <p:nvPr>
            <p:ph type="ctrTitle"/>
          </p:nvPr>
        </p:nvSpPr>
        <p:spPr>
          <a:xfrm rot="10800000" flipH="1" flipV="1">
            <a:off x="10501459" y="556181"/>
            <a:ext cx="565607" cy="490194"/>
          </a:xfrm>
        </p:spPr>
        <p:txBody>
          <a:bodyPr/>
          <a:lstStyle/>
          <a:p>
            <a:pPr algn="ctr"/>
            <a:r>
              <a:rPr lang="en-IN" dirty="0"/>
              <a:t>.</a:t>
            </a:r>
          </a:p>
        </p:txBody>
      </p:sp>
      <p:sp>
        <p:nvSpPr>
          <p:cNvPr id="3" name="Subtitle 2">
            <a:extLst>
              <a:ext uri="{FF2B5EF4-FFF2-40B4-BE49-F238E27FC236}">
                <a16:creationId xmlns:a16="http://schemas.microsoft.com/office/drawing/2014/main" id="{A0E056D9-1081-C7B5-9835-214FF6753064}"/>
              </a:ext>
            </a:extLst>
          </p:cNvPr>
          <p:cNvSpPr>
            <a:spLocks noGrp="1"/>
          </p:cNvSpPr>
          <p:nvPr>
            <p:ph type="subTitle" idx="1"/>
          </p:nvPr>
        </p:nvSpPr>
        <p:spPr>
          <a:xfrm>
            <a:off x="1154955" y="2961152"/>
            <a:ext cx="8825658" cy="2677648"/>
          </a:xfrm>
        </p:spPr>
        <p:txBody>
          <a:bodyPr>
            <a:noAutofit/>
          </a:bodyPr>
          <a:lstStyle/>
          <a:p>
            <a:r>
              <a:rPr lang="en-IN" sz="6000" b="1" u="sng" dirty="0"/>
              <a:t>EDA</a:t>
            </a:r>
          </a:p>
        </p:txBody>
      </p:sp>
    </p:spTree>
    <p:extLst>
      <p:ext uri="{BB962C8B-B14F-4D97-AF65-F5344CB8AC3E}">
        <p14:creationId xmlns:p14="http://schemas.microsoft.com/office/powerpoint/2010/main" val="325879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691F1-5F9B-5650-6AE8-4C7E47523A99}"/>
              </a:ext>
            </a:extLst>
          </p:cNvPr>
          <p:cNvSpPr>
            <a:spLocks noGrp="1"/>
          </p:cNvSpPr>
          <p:nvPr>
            <p:ph type="ctrTitle"/>
          </p:nvPr>
        </p:nvSpPr>
        <p:spPr>
          <a:xfrm flipH="1">
            <a:off x="7843098" y="1894787"/>
            <a:ext cx="3223965" cy="4062952"/>
          </a:xfrm>
        </p:spPr>
        <p:txBody>
          <a:bodyPr/>
          <a:lstStyle/>
          <a:p>
            <a:r>
              <a:rPr lang="en-US" sz="2000" dirty="0"/>
              <a:t>It can be seen that customers based on gender and Partner tend to be balanced.</a:t>
            </a:r>
            <a:br>
              <a:rPr lang="en-US" sz="2000" dirty="0"/>
            </a:br>
            <a:br>
              <a:rPr lang="en-US" sz="2000" dirty="0"/>
            </a:br>
            <a:r>
              <a:rPr lang="en-US" sz="2000" dirty="0"/>
              <a:t>It can be seen in the Dependents column that as many as 70% of the majority of the customers do not have Dependent.</a:t>
            </a:r>
            <a:br>
              <a:rPr lang="en-US" sz="2000" dirty="0"/>
            </a:br>
            <a:endParaRPr lang="en-IN" sz="2000" dirty="0"/>
          </a:p>
        </p:txBody>
      </p:sp>
      <p:sp>
        <p:nvSpPr>
          <p:cNvPr id="3" name="Subtitle 2">
            <a:extLst>
              <a:ext uri="{FF2B5EF4-FFF2-40B4-BE49-F238E27FC236}">
                <a16:creationId xmlns:a16="http://schemas.microsoft.com/office/drawing/2014/main" id="{C71F39AB-3315-8996-2FD8-9CB074B56367}"/>
              </a:ext>
            </a:extLst>
          </p:cNvPr>
          <p:cNvSpPr>
            <a:spLocks noGrp="1"/>
          </p:cNvSpPr>
          <p:nvPr>
            <p:ph type="subTitle" idx="1"/>
          </p:nvPr>
        </p:nvSpPr>
        <p:spPr>
          <a:xfrm>
            <a:off x="1154955" y="669304"/>
            <a:ext cx="8825658" cy="725863"/>
          </a:xfrm>
        </p:spPr>
        <p:txBody>
          <a:bodyPr>
            <a:normAutofit fontScale="85000" lnSpcReduction="10000"/>
          </a:bodyPr>
          <a:lstStyle/>
          <a:p>
            <a:r>
              <a:rPr lang="en-IN" sz="3600" b="1" u="sng" dirty="0"/>
              <a:t>DISTRIBUTION ON CUSTOMER DEMOGRAPHICS</a:t>
            </a:r>
          </a:p>
        </p:txBody>
      </p:sp>
      <p:pic>
        <p:nvPicPr>
          <p:cNvPr id="5" name="Picture 4">
            <a:extLst>
              <a:ext uri="{FF2B5EF4-FFF2-40B4-BE49-F238E27FC236}">
                <a16:creationId xmlns:a16="http://schemas.microsoft.com/office/drawing/2014/main" id="{02013E4B-47AB-9283-BE1D-9AD1B8FF4328}"/>
              </a:ext>
            </a:extLst>
          </p:cNvPr>
          <p:cNvPicPr>
            <a:picLocks noChangeAspect="1"/>
          </p:cNvPicPr>
          <p:nvPr/>
        </p:nvPicPr>
        <p:blipFill>
          <a:blip r:embed="rId2"/>
          <a:stretch>
            <a:fillRect/>
          </a:stretch>
        </p:blipFill>
        <p:spPr>
          <a:xfrm>
            <a:off x="739350" y="1894787"/>
            <a:ext cx="6943496" cy="4138367"/>
          </a:xfrm>
          <a:prstGeom prst="rect">
            <a:avLst/>
          </a:prstGeom>
        </p:spPr>
      </p:pic>
    </p:spTree>
    <p:extLst>
      <p:ext uri="{BB962C8B-B14F-4D97-AF65-F5344CB8AC3E}">
        <p14:creationId xmlns:p14="http://schemas.microsoft.com/office/powerpoint/2010/main" val="992227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8C507-A647-33DD-4544-04627935BA90}"/>
              </a:ext>
            </a:extLst>
          </p:cNvPr>
          <p:cNvSpPr>
            <a:spLocks noGrp="1"/>
          </p:cNvSpPr>
          <p:nvPr>
            <p:ph type="ctrTitle"/>
          </p:nvPr>
        </p:nvSpPr>
        <p:spPr>
          <a:xfrm>
            <a:off x="7192652" y="1564849"/>
            <a:ext cx="3148551" cy="4204355"/>
          </a:xfrm>
        </p:spPr>
        <p:txBody>
          <a:bodyPr/>
          <a:lstStyle/>
          <a:p>
            <a:r>
              <a:rPr lang="en-US" sz="1800" dirty="0"/>
              <a:t>It can be seen that customers to have Phone service and the  majority do not have Multiple Lines.</a:t>
            </a:r>
            <a:br>
              <a:rPr lang="en-US" sz="1800" dirty="0"/>
            </a:br>
            <a:br>
              <a:rPr lang="en-US" sz="1800" dirty="0"/>
            </a:br>
            <a:r>
              <a:rPr lang="en-US" sz="1800" dirty="0"/>
              <a:t>Most customer use Fiber optic Internet Service.</a:t>
            </a:r>
            <a:br>
              <a:rPr lang="en-US" sz="1800" dirty="0"/>
            </a:br>
            <a:r>
              <a:rPr lang="en-US" sz="1800" dirty="0"/>
              <a:t> OnlineSecurity,OnlineBackup,DeviceProtection,TechSupport columns the distribution is unbalanced and most of the customers do not have this services.</a:t>
            </a:r>
            <a:endParaRPr lang="en-IN" sz="1800" dirty="0"/>
          </a:p>
        </p:txBody>
      </p:sp>
      <p:sp>
        <p:nvSpPr>
          <p:cNvPr id="3" name="Subtitle 2">
            <a:extLst>
              <a:ext uri="{FF2B5EF4-FFF2-40B4-BE49-F238E27FC236}">
                <a16:creationId xmlns:a16="http://schemas.microsoft.com/office/drawing/2014/main" id="{BFCBA90F-010F-730B-5DD0-C1AF3AB202D8}"/>
              </a:ext>
            </a:extLst>
          </p:cNvPr>
          <p:cNvSpPr>
            <a:spLocks noGrp="1"/>
          </p:cNvSpPr>
          <p:nvPr>
            <p:ph type="subTitle" idx="1"/>
          </p:nvPr>
        </p:nvSpPr>
        <p:spPr>
          <a:xfrm>
            <a:off x="1154955" y="631596"/>
            <a:ext cx="8825658" cy="650449"/>
          </a:xfrm>
        </p:spPr>
        <p:txBody>
          <a:bodyPr>
            <a:normAutofit/>
          </a:bodyPr>
          <a:lstStyle/>
          <a:p>
            <a:r>
              <a:rPr lang="en-IN" sz="3600" b="1" u="sng" dirty="0"/>
              <a:t>DISTRIBUTION ON SERVICE TYPE</a:t>
            </a:r>
          </a:p>
        </p:txBody>
      </p:sp>
      <p:pic>
        <p:nvPicPr>
          <p:cNvPr id="5" name="Picture 4">
            <a:extLst>
              <a:ext uri="{FF2B5EF4-FFF2-40B4-BE49-F238E27FC236}">
                <a16:creationId xmlns:a16="http://schemas.microsoft.com/office/drawing/2014/main" id="{B666C65F-FF9A-29CF-9A53-D6A0F504C300}"/>
              </a:ext>
            </a:extLst>
          </p:cNvPr>
          <p:cNvPicPr>
            <a:picLocks noChangeAspect="1"/>
          </p:cNvPicPr>
          <p:nvPr/>
        </p:nvPicPr>
        <p:blipFill>
          <a:blip r:embed="rId2"/>
          <a:stretch>
            <a:fillRect/>
          </a:stretch>
        </p:blipFill>
        <p:spPr>
          <a:xfrm>
            <a:off x="812305" y="1385740"/>
            <a:ext cx="6012701" cy="4713402"/>
          </a:xfrm>
          <a:prstGeom prst="rect">
            <a:avLst/>
          </a:prstGeom>
        </p:spPr>
      </p:pic>
    </p:spTree>
    <p:extLst>
      <p:ext uri="{BB962C8B-B14F-4D97-AF65-F5344CB8AC3E}">
        <p14:creationId xmlns:p14="http://schemas.microsoft.com/office/powerpoint/2010/main" val="1811402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8EA91-CD09-6E34-C0A5-C66262D297D3}"/>
              </a:ext>
            </a:extLst>
          </p:cNvPr>
          <p:cNvSpPr>
            <a:spLocks noGrp="1"/>
          </p:cNvSpPr>
          <p:nvPr>
            <p:ph type="ctrTitle"/>
          </p:nvPr>
        </p:nvSpPr>
        <p:spPr>
          <a:xfrm>
            <a:off x="7654566" y="1753386"/>
            <a:ext cx="2988296" cy="4157219"/>
          </a:xfrm>
        </p:spPr>
        <p:txBody>
          <a:bodyPr/>
          <a:lstStyle/>
          <a:p>
            <a:r>
              <a:rPr lang="en-US" sz="1800" dirty="0"/>
              <a:t>The distribution of payment contract is not balanced and most of customers made payments monthly.</a:t>
            </a:r>
            <a:br>
              <a:rPr lang="en-US" sz="1800" dirty="0"/>
            </a:br>
            <a:br>
              <a:rPr lang="en-US" sz="1800" dirty="0"/>
            </a:br>
            <a:r>
              <a:rPr lang="en-US" sz="1800" dirty="0"/>
              <a:t>The most of the customers use Paperless Bills.</a:t>
            </a:r>
            <a:br>
              <a:rPr lang="en-US" sz="1800" dirty="0"/>
            </a:br>
            <a:br>
              <a:rPr lang="en-US" sz="1800" dirty="0"/>
            </a:br>
            <a:r>
              <a:rPr lang="en-US" sz="1800" dirty="0"/>
              <a:t>Most of the customer pays through Electronic Payment and other payment methods are balanced.</a:t>
            </a:r>
            <a:endParaRPr lang="en-IN" sz="1800" dirty="0"/>
          </a:p>
        </p:txBody>
      </p:sp>
      <p:sp>
        <p:nvSpPr>
          <p:cNvPr id="3" name="Subtitle 2">
            <a:extLst>
              <a:ext uri="{FF2B5EF4-FFF2-40B4-BE49-F238E27FC236}">
                <a16:creationId xmlns:a16="http://schemas.microsoft.com/office/drawing/2014/main" id="{D5A6D981-D7E2-9F0C-F5D4-52FD75A8245A}"/>
              </a:ext>
            </a:extLst>
          </p:cNvPr>
          <p:cNvSpPr>
            <a:spLocks noGrp="1"/>
          </p:cNvSpPr>
          <p:nvPr>
            <p:ph type="subTitle" idx="1"/>
          </p:nvPr>
        </p:nvSpPr>
        <p:spPr>
          <a:xfrm>
            <a:off x="1154955" y="688158"/>
            <a:ext cx="8825658" cy="641022"/>
          </a:xfrm>
        </p:spPr>
        <p:txBody>
          <a:bodyPr>
            <a:normAutofit/>
          </a:bodyPr>
          <a:lstStyle/>
          <a:p>
            <a:r>
              <a:rPr lang="en-IN" sz="3600" b="1" u="sng" dirty="0"/>
              <a:t>Distribution on payment type</a:t>
            </a:r>
          </a:p>
        </p:txBody>
      </p:sp>
      <p:pic>
        <p:nvPicPr>
          <p:cNvPr id="5" name="Picture 4">
            <a:extLst>
              <a:ext uri="{FF2B5EF4-FFF2-40B4-BE49-F238E27FC236}">
                <a16:creationId xmlns:a16="http://schemas.microsoft.com/office/drawing/2014/main" id="{6FC852BD-2905-0B93-D5F1-133137D89FEE}"/>
              </a:ext>
            </a:extLst>
          </p:cNvPr>
          <p:cNvPicPr>
            <a:picLocks noChangeAspect="1"/>
          </p:cNvPicPr>
          <p:nvPr/>
        </p:nvPicPr>
        <p:blipFill>
          <a:blip r:embed="rId2"/>
          <a:stretch>
            <a:fillRect/>
          </a:stretch>
        </p:blipFill>
        <p:spPr>
          <a:xfrm>
            <a:off x="882762" y="1656950"/>
            <a:ext cx="6149634" cy="4253655"/>
          </a:xfrm>
          <a:prstGeom prst="rect">
            <a:avLst/>
          </a:prstGeom>
        </p:spPr>
      </p:pic>
    </p:spTree>
    <p:extLst>
      <p:ext uri="{BB962C8B-B14F-4D97-AF65-F5344CB8AC3E}">
        <p14:creationId xmlns:p14="http://schemas.microsoft.com/office/powerpoint/2010/main" val="6481366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Override1.xml><?xml version="1.0" encoding="utf-8"?>
<a:themeOverride xmlns:a="http://schemas.openxmlformats.org/drawingml/2006/main">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themeOverride>
</file>

<file path=docProps/app.xml><?xml version="1.0" encoding="utf-8"?>
<Properties xmlns="http://schemas.openxmlformats.org/officeDocument/2006/extended-properties" xmlns:vt="http://schemas.openxmlformats.org/officeDocument/2006/docPropsVTypes">
  <Template/>
  <TotalTime>1528</TotalTime>
  <Words>774</Words>
  <Application>Microsoft Office PowerPoint</Application>
  <PresentationFormat>Widescreen</PresentationFormat>
  <Paragraphs>35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Century Gothic</vt:lpstr>
      <vt:lpstr>Wingdings 3</vt:lpstr>
      <vt:lpstr>Ion Boardroom</vt:lpstr>
      <vt:lpstr>Telecom Customer Churn Analysis</vt:lpstr>
      <vt:lpstr>Excel  Python  MySQL  Power Bi </vt:lpstr>
      <vt:lpstr>About the Data : Introduction to a dataset that has been used for the project.  Steps of Data Cleaning &amp; EDA : Various steps are used for data cleaning &amp; EDA.  Problem Statement : Problem statements are solved in this projects.  Dashboard : The view of a dashboard that has been created.   SUMMARY : Summary has been added at the end .</vt:lpstr>
      <vt:lpstr>The dataset shows the customer’s account details like customerID, gender, Senior Citizen, Partner, and whether dependent on someone or not.  It shows various services that each customer has signed up like phone service, tenure, Multiple lines, Internet service, Online Security, Online Backup, Device Protection, Streaming TV &amp; Movies and Tech support.  It also shows customer account information like a contract, payment method, paperless billing, Monthly charges and Total Charges.  Customers who left this column is called Churn.</vt:lpstr>
      <vt:lpstr>     Import data from Excel to Python.  Dataset Information to understand the data  Checking if any missing values present in the data.  Checking any duplicate value present in the data.  </vt:lpstr>
      <vt:lpstr>.</vt:lpstr>
      <vt:lpstr>It can be seen that customers based on gender and Partner tend to be balanced.  It can be seen in the Dependents column that as many as 70% of the majority of the customers do not have Dependent. </vt:lpstr>
      <vt:lpstr>It can be seen that customers to have Phone service and the  majority do not have Multiple Lines.  Most customer use Fiber optic Internet Service.  OnlineSecurity,OnlineBackup,DeviceProtection,TechSupport columns the distribution is unbalanced and most of the customers do not have this services.</vt:lpstr>
      <vt:lpstr>The distribution of payment contract is not balanced and most of customers made payments monthly.  The most of the customers use Paperless Bills.  Most of the customer pays through Electronic Payment and other payment methods are balanced.</vt:lpstr>
      <vt:lpstr>It can be seen that Churn does not affect gender because the numbers for both male and female are almost same.  It can be seen that Churn is more in more in customers who does not a Partner.  It can be seen that Churn is more in more in customers who are not Dependents.</vt:lpstr>
      <vt:lpstr>For Churn on Multiple Lines, it seems to be the same for customers who have multiple lines or not.  For Churn on Internet Service, Fiber optic users Churned mostly than the others.  Customer who don't have / are provided Online Security, Online Backup, Device Protection and Tech Support churned Mostly.  Streaming Tv and Streaming Movies churn customers are almost same.</vt:lpstr>
      <vt:lpstr>It can be seen that customer churn is dominant in payments made every month compared to other payments.  Customers who usually make payments through electronic payments with paperless bills churns most.</vt:lpstr>
      <vt:lpstr>It can be seen that longer tenure with higher Total Charges has higher churn potential. It can be seen that Churn occurs mostly in tenure 0-20 months with large Monthly Charges. Here we see more churn is higher monthly charges with lower total charges. </vt:lpstr>
      <vt:lpstr>.</vt:lpstr>
      <vt:lpstr>PowerPoint Presentation</vt:lpstr>
      <vt:lpstr>PowerPoint Presentation</vt:lpstr>
      <vt:lpstr>PowerPoint Presentation</vt:lpstr>
      <vt:lpstr>PowerPoint Presentation</vt:lpstr>
      <vt:lpstr>PowerPoint Presentation</vt:lpstr>
      <vt:lpstr>PowerPoint Presentation</vt:lpstr>
      <vt:lpstr>.</vt:lpstr>
      <vt:lpstr>PowerPoint Presentation</vt:lpstr>
      <vt:lpstr>PowerPoint Presentation</vt:lpstr>
      <vt:lpstr>PowerPoint Presentation</vt:lpstr>
      <vt:lpstr>PowerPoint Presentation</vt:lpstr>
      <vt:lpstr>From the overall graph, we can observe that monthly dataset contract-type customers are more likely to be churn.  Tenure bin wise, the 0-20 age group customers has more possibility to churn.  Gender wise, female customers, who have adopted monthly contracts have more possibility to be as compared to male customers.  Those who have not taken any kind of Tech support, that type of customers have more possibility to ne churned.  For those who use Fiber optic connections, that type of customer’s churn percentage was high. </vt:lpstr>
      <vt:lpstr>Presented By :  Soumyadeep Maity Sayak Manna Rohit Sarkar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sayak manna</dc:creator>
  <cp:lastModifiedBy>sayak manna</cp:lastModifiedBy>
  <cp:revision>8</cp:revision>
  <dcterms:created xsi:type="dcterms:W3CDTF">2025-08-12T16:11:44Z</dcterms:created>
  <dcterms:modified xsi:type="dcterms:W3CDTF">2025-08-14T05:29:17Z</dcterms:modified>
</cp:coreProperties>
</file>