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82" r:id="rId2"/>
    <p:sldId id="322" r:id="rId3"/>
    <p:sldId id="323" r:id="rId4"/>
    <p:sldId id="328" r:id="rId5"/>
    <p:sldId id="324" r:id="rId6"/>
    <p:sldId id="332" r:id="rId7"/>
    <p:sldId id="326" r:id="rId8"/>
    <p:sldId id="327" r:id="rId9"/>
    <p:sldId id="329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429" autoAdjust="0"/>
  </p:normalViewPr>
  <p:slideViewPr>
    <p:cSldViewPr>
      <p:cViewPr varScale="1">
        <p:scale>
          <a:sx n="54" d="100"/>
          <a:sy n="54" d="100"/>
        </p:scale>
        <p:origin x="138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D968F-4B63-4AA9-A3CA-6AE4B1BF9AC9}" type="datetimeFigureOut">
              <a:rPr lang="en-US" smtClean="0"/>
              <a:pPr/>
              <a:t>20-Oct-16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02E36-0A96-437D-83B0-05DDFABFD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56606-A9E2-4ADA-A650-A7B973193666}" type="datetimeFigureOut">
              <a:rPr lang="en-IN" smtClean="0"/>
              <a:pPr/>
              <a:t>20-10-2016</a:t>
            </a:fld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9EF47-DE85-4BEA-9B49-71FE41CD9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5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FB1DFEE-EF7C-471C-845E-16204F2B1F8A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01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FB1DFEE-EF7C-471C-845E-16204F2B1F8A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8505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FB1DFEE-EF7C-471C-845E-16204F2B1F8A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99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9EF47-DE85-4BEA-9B49-71FE41CD9B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9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9EF47-DE85-4BEA-9B49-71FE41CD9B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5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pening-slide-optio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81200"/>
            <a:ext cx="12188825" cy="271201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5410200"/>
            <a:ext cx="8532178" cy="9937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4267200"/>
            <a:ext cx="10360501" cy="10927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59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231" y="1524000"/>
            <a:ext cx="1157938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81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82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82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504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324600"/>
            <a:ext cx="121888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3351927" y="6553263"/>
            <a:ext cx="5281824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</a:rPr>
              <a:t>© 2010 IMS Ltd  -  Confidential</a:t>
            </a: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-38089" y="6553263"/>
            <a:ext cx="2844059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83D4A773-86F9-4D52-8CA9-2948061A3238}" type="slidenum">
              <a:rPr lang="en-US" sz="1000" b="1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09442" y="1371600"/>
            <a:ext cx="10969943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761" y="0"/>
            <a:ext cx="10081853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1287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905000"/>
            <a:ext cx="11173090" cy="4191000"/>
          </a:xfrm>
        </p:spPr>
        <p:txBody>
          <a:bodyPr>
            <a:normAutofit/>
          </a:bodyPr>
          <a:lstStyle>
            <a:lvl1pPr>
              <a:defRPr sz="1600">
                <a:latin typeface="Helvetica Condensed" pitchFamily="34" charset="0"/>
              </a:defRPr>
            </a:lvl1pPr>
            <a:lvl2pPr>
              <a:defRPr sz="1600">
                <a:latin typeface="Helvetica Condensed" pitchFamily="34" charset="0"/>
              </a:defRPr>
            </a:lvl2pPr>
            <a:lvl3pPr>
              <a:defRPr sz="1600">
                <a:latin typeface="Helvetica Condensed" pitchFamily="34" charset="0"/>
              </a:defRPr>
            </a:lvl3pPr>
            <a:lvl4pPr>
              <a:defRPr sz="1600">
                <a:latin typeface="Helvetica Condensed" pitchFamily="34" charset="0"/>
              </a:defRPr>
            </a:lvl4pPr>
            <a:lvl5pPr>
              <a:defRPr sz="1600">
                <a:latin typeface="Helvetica Condense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2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/>
          <p:cNvSpPr>
            <a:spLocks noGrp="1"/>
          </p:cNvSpPr>
          <p:nvPr>
            <p:ph sz="quarter" idx="13"/>
          </p:nvPr>
        </p:nvSpPr>
        <p:spPr>
          <a:xfrm>
            <a:off x="304720" y="1295400"/>
            <a:ext cx="11173090" cy="41910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Condensed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9930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243195" y="6492960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</a:rPr>
              <a:t>© Happiest Minds –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435"/>
            <a:ext cx="2844059" cy="365125"/>
          </a:xfrm>
          <a:prstGeom prst="rect">
            <a:avLst/>
          </a:prstGeom>
        </p:spPr>
        <p:txBody>
          <a:bodyPr/>
          <a:lstStyle/>
          <a:p>
            <a:fld id="{DF93F4C0-43B1-4096-8219-4702493E8054}" type="datetimeFigureOut">
              <a:rPr lang="en-US">
                <a:solidFill>
                  <a:srgbClr val="000000"/>
                </a:solidFill>
              </a:rPr>
              <a:pPr/>
              <a:t>20-Oct-16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6" y="6356435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94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87"/>
            <a:ext cx="2844059" cy="365125"/>
          </a:xfrm>
          <a:prstGeom prst="rect">
            <a:avLst/>
          </a:prstGeom>
        </p:spPr>
        <p:txBody>
          <a:bodyPr/>
          <a:lstStyle/>
          <a:p>
            <a:fld id="{DF93F4C0-43B1-4096-8219-4702493E8054}" type="datetimeFigureOut">
              <a:rPr lang="en-US">
                <a:solidFill>
                  <a:prstClr val="black"/>
                </a:solidFill>
              </a:rPr>
              <a:pPr/>
              <a:t>20-Oct-16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6" y="6356387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23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 txBox="1">
            <a:spLocks/>
          </p:cNvSpPr>
          <p:nvPr userDrawn="1"/>
        </p:nvSpPr>
        <p:spPr>
          <a:xfrm>
            <a:off x="0" y="6515145"/>
            <a:ext cx="2844059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endParaRPr lang="en-US" sz="800" dirty="0">
              <a:solidFill>
                <a:prstClr val="black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4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6" y="4406946"/>
            <a:ext cx="10360501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9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6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4" y="2819405"/>
            <a:ext cx="10076942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051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6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09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6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38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34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70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1524000"/>
            <a:ext cx="6813892" cy="4953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70" y="1524000"/>
            <a:ext cx="4010039" cy="4953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10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462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231" y="1219200"/>
            <a:ext cx="1157938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027" y="6553200"/>
            <a:ext cx="12188825" cy="304800"/>
          </a:xfrm>
          <a:prstGeom prst="rect">
            <a:avLst/>
          </a:prstGeom>
          <a:solidFill>
            <a:srgbClr val="FFF52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fld id="{7A07F125-3F35-4B88-AEE3-166473334EB7}" type="slidenum">
              <a:rPr lang="en-US" sz="900">
                <a:solidFill>
                  <a:prstClr val="black"/>
                </a:solidFill>
                <a:latin typeface="Candara" pitchFamily="34" charset="0"/>
              </a:rPr>
              <a:pPr/>
              <a:t>‹#›</a:t>
            </a:fld>
            <a:r>
              <a:rPr lang="en-US" sz="900" dirty="0">
                <a:solidFill>
                  <a:prstClr val="black"/>
                </a:solidFill>
                <a:latin typeface="Candara" pitchFamily="34" charset="0"/>
              </a:rPr>
              <a:t>											© Happiest Minds – Confidential</a:t>
            </a:r>
          </a:p>
        </p:txBody>
      </p:sp>
      <p:pic>
        <p:nvPicPr>
          <p:cNvPr id="25" name="Picture 24" descr="happiestminds_forppt2.jpg"/>
          <p:cNvPicPr>
            <a:picLocks noChangeAspect="1"/>
          </p:cNvPicPr>
          <p:nvPr/>
        </p:nvPicPr>
        <p:blipFill rotWithShape="1">
          <a:blip r:embed="rId18"/>
          <a:srcRect r="19350" b="24302"/>
          <a:stretch/>
        </p:blipFill>
        <p:spPr>
          <a:xfrm>
            <a:off x="2" y="0"/>
            <a:ext cx="10666414" cy="1092046"/>
          </a:xfrm>
          <a:prstGeom prst="rect">
            <a:avLst/>
          </a:prstGeom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573" y="113847"/>
            <a:ext cx="766924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71" b="16868"/>
          <a:stretch/>
        </p:blipFill>
        <p:spPr bwMode="auto">
          <a:xfrm>
            <a:off x="10590215" y="304843"/>
            <a:ext cx="1499537" cy="7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5C9E5-58E0-4D76-AD46-2964B99AE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getting-starte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wb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4212" y="2590800"/>
            <a:ext cx="11504613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 smtClean="0"/>
              <a:t>        </a:t>
            </a:r>
            <a:r>
              <a:rPr lang="en-US" sz="9600" b="1" dirty="0" smtClean="0">
                <a:solidFill>
                  <a:srgbClr val="0070C0"/>
                </a:solidFill>
              </a:rPr>
              <a:t>Bootstrap </a:t>
            </a:r>
            <a:r>
              <a:rPr lang="en-US" sz="3000" b="1" dirty="0" smtClean="0">
                <a:solidFill>
                  <a:srgbClr val="0070C0"/>
                </a:solidFill>
              </a:rPr>
              <a:t>Session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                                                                           	              By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                                                                                         </a:t>
            </a:r>
            <a:r>
              <a:rPr lang="en-US" b="1" dirty="0" err="1" smtClean="0">
                <a:solidFill>
                  <a:srgbClr val="0070C0"/>
                </a:solidFill>
              </a:rPr>
              <a:t>Sravan</a:t>
            </a:r>
            <a:r>
              <a:rPr lang="en-US" b="1" dirty="0" smtClean="0">
                <a:solidFill>
                  <a:srgbClr val="0070C0"/>
                </a:solidFill>
              </a:rPr>
              <a:t> Vanteru</a:t>
            </a:r>
          </a:p>
        </p:txBody>
      </p:sp>
    </p:spTree>
    <p:extLst>
      <p:ext uri="{BB962C8B-B14F-4D97-AF65-F5344CB8AC3E}">
        <p14:creationId xmlns:p14="http://schemas.microsoft.com/office/powerpoint/2010/main" val="1443008720"/>
      </p:ext>
    </p:extLst>
  </p:cSld>
  <p:clrMapOvr>
    <a:masterClrMapping/>
  </p:clrMapOvr>
  <p:transition spd="slow" advClick="0" advTm="2766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  </a:t>
            </a:r>
            <a:r>
              <a:rPr lang="en-US" sz="6000" b="1" dirty="0" smtClean="0">
                <a:solidFill>
                  <a:srgbClr val="FFFF00"/>
                </a:solidFill>
              </a:rPr>
              <a:t>Introduction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700" dirty="0" smtClean="0"/>
          </a:p>
          <a:p>
            <a:r>
              <a:rPr lang="en-US" sz="3700" dirty="0" smtClean="0"/>
              <a:t>What is Media Queries, How it works ?</a:t>
            </a:r>
            <a:endParaRPr lang="en-US" sz="3700" dirty="0"/>
          </a:p>
          <a:p>
            <a:r>
              <a:rPr lang="en-US" sz="3700" dirty="0" smtClean="0"/>
              <a:t>Bootstrap Grid System</a:t>
            </a:r>
            <a:endParaRPr lang="en-US" sz="3700" dirty="0"/>
          </a:p>
          <a:p>
            <a:r>
              <a:rPr lang="en-US" sz="3700" dirty="0" smtClean="0"/>
              <a:t>Bootstrap features</a:t>
            </a:r>
            <a:endParaRPr lang="en-US" sz="3700" dirty="0"/>
          </a:p>
          <a:p>
            <a:r>
              <a:rPr lang="en-US" sz="3700" dirty="0" smtClean="0"/>
              <a:t>Bootstrap CSS Helpers</a:t>
            </a:r>
            <a:endParaRPr lang="en-US" sz="3700" dirty="0"/>
          </a:p>
          <a:p>
            <a:r>
              <a:rPr lang="en-US" sz="3700" dirty="0" smtClean="0"/>
              <a:t>Bootstrap Js related stuff</a:t>
            </a:r>
          </a:p>
          <a:p>
            <a:r>
              <a:rPr lang="en-US" sz="3700" dirty="0" smtClean="0"/>
              <a:t>Learning curve and Resources availability</a:t>
            </a:r>
          </a:p>
        </p:txBody>
      </p:sp>
    </p:spTree>
    <p:extLst>
      <p:ext uri="{BB962C8B-B14F-4D97-AF65-F5344CB8AC3E}">
        <p14:creationId xmlns:p14="http://schemas.microsoft.com/office/powerpoint/2010/main" val="445028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</a:rPr>
              <a:t>Media Queries :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905000"/>
            <a:ext cx="10210800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5200" dirty="0" smtClean="0">
                <a:solidFill>
                  <a:srgbClr val="00B050"/>
                </a:solidFill>
              </a:rPr>
              <a:t> What is media Query 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200" dirty="0" smtClean="0">
                <a:solidFill>
                  <a:srgbClr val="00B050"/>
                </a:solidFill>
              </a:rPr>
              <a:t> </a:t>
            </a:r>
            <a:r>
              <a:rPr lang="en-US" sz="5200" dirty="0">
                <a:solidFill>
                  <a:srgbClr val="00B050"/>
                </a:solidFill>
              </a:rPr>
              <a:t>media Query </a:t>
            </a:r>
            <a:r>
              <a:rPr lang="en-US" sz="5200" dirty="0" smtClean="0">
                <a:solidFill>
                  <a:srgbClr val="00B050"/>
                </a:solidFill>
              </a:rPr>
              <a:t>with examples</a:t>
            </a:r>
            <a:endParaRPr lang="en-US" sz="52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5200" dirty="0" smtClean="0">
                <a:solidFill>
                  <a:srgbClr val="00B050"/>
                </a:solidFill>
              </a:rPr>
              <a:t> Live scenario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200" dirty="0" smtClean="0">
                <a:solidFill>
                  <a:srgbClr val="00B050"/>
                </a:solidFill>
              </a:rPr>
              <a:t> Browser Support </a:t>
            </a:r>
          </a:p>
          <a:p>
            <a:pPr marL="0" indent="0">
              <a:buNone/>
            </a:pPr>
            <a:endParaRPr lang="en-US" sz="5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45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 smtClean="0">
                <a:solidFill>
                  <a:srgbClr val="FFFF00"/>
                </a:solidFill>
              </a:rPr>
              <a:t>Bootstrap Grid System :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6400"/>
            <a:ext cx="10360181" cy="4191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5000" dirty="0" smtClean="0">
                <a:solidFill>
                  <a:srgbClr val="00B050"/>
                </a:solidFill>
              </a:rPr>
              <a:t> Basic Grid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000" dirty="0" smtClean="0">
                <a:solidFill>
                  <a:srgbClr val="00B050"/>
                </a:solidFill>
              </a:rPr>
              <a:t> Grid Classes</a:t>
            </a:r>
            <a:endParaRPr lang="en-US" sz="50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5000" dirty="0">
                <a:solidFill>
                  <a:srgbClr val="00B050"/>
                </a:solidFill>
              </a:rPr>
              <a:t> </a:t>
            </a:r>
            <a:r>
              <a:rPr lang="en-US" sz="5000" dirty="0" smtClean="0">
                <a:solidFill>
                  <a:srgbClr val="00B050"/>
                </a:solidFill>
              </a:rPr>
              <a:t>Examples</a:t>
            </a:r>
            <a:endParaRPr lang="en-US" sz="50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5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12434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Bootstrap Features : 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600200"/>
            <a:ext cx="10439399" cy="4267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Badges / Labels / Panels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Navbar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Glyphicons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Carousel, </a:t>
            </a:r>
            <a:r>
              <a:rPr lang="en-US" sz="4000" dirty="0" smtClean="0">
                <a:solidFill>
                  <a:srgbClr val="00B050"/>
                </a:solidFill>
              </a:rPr>
              <a:t>Popover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00B050"/>
                </a:solidFill>
              </a:rPr>
              <a:t> Wells </a:t>
            </a:r>
            <a:r>
              <a:rPr lang="en-US" sz="4000" dirty="0">
                <a:solidFill>
                  <a:srgbClr val="00B050"/>
                </a:solidFill>
              </a:rPr>
              <a:t>/ Buttons / Button Groups / Images</a:t>
            </a:r>
            <a:endParaRPr lang="en-US" sz="4000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9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i="1" dirty="0" smtClean="0">
                <a:solidFill>
                  <a:srgbClr val="FFFF00"/>
                </a:solidFill>
              </a:rPr>
              <a:t>Bootstrap CSS Helpers </a:t>
            </a:r>
            <a:r>
              <a:rPr lang="en-US" sz="4500" b="1" i="1" dirty="0" smtClean="0">
                <a:solidFill>
                  <a:srgbClr val="FFFF00"/>
                </a:solidFill>
              </a:rPr>
              <a:t>:</a:t>
            </a:r>
            <a:endParaRPr lang="en-US" sz="4500" b="1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31" y="1219200"/>
            <a:ext cx="11882594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500" dirty="0" smtClean="0">
                <a:solidFill>
                  <a:srgbClr val="00B050"/>
                </a:solidFill>
              </a:rPr>
              <a:t> Text </a:t>
            </a:r>
            <a:r>
              <a:rPr lang="en-US" sz="3500" dirty="0">
                <a:solidFill>
                  <a:srgbClr val="00B050"/>
                </a:solidFill>
              </a:rPr>
              <a:t>: </a:t>
            </a:r>
            <a:r>
              <a:rPr lang="en-US" sz="3500" dirty="0" smtClean="0">
                <a:solidFill>
                  <a:srgbClr val="00B050"/>
                </a:solidFill>
              </a:rPr>
              <a:t>                          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r>
              <a:rPr lang="en-US" dirty="0">
                <a:solidFill>
                  <a:srgbClr val="00B0F0"/>
                </a:solidFill>
              </a:rPr>
              <a:t>text-muted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text-primary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.text-success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                      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.text-info </a:t>
            </a:r>
            <a:r>
              <a:rPr lang="en-US" dirty="0" smtClean="0">
                <a:solidFill>
                  <a:srgbClr val="00B0F0"/>
                </a:solidFill>
              </a:rPr>
              <a:t>.text- warning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text-danger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Background : </a:t>
            </a:r>
            <a:r>
              <a:rPr lang="en-US" dirty="0" smtClean="0">
                <a:solidFill>
                  <a:srgbClr val="00B0F0"/>
                </a:solidFill>
              </a:rPr>
              <a:t>               .bg-primary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bg-success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F0"/>
                </a:solidFill>
              </a:rPr>
              <a:t>.</a:t>
            </a:r>
            <a:r>
              <a:rPr lang="en-US" dirty="0" smtClean="0">
                <a:solidFill>
                  <a:srgbClr val="00B0F0"/>
                </a:solidFill>
              </a:rPr>
              <a:t>bg-info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.. Etc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Responsive </a:t>
            </a:r>
            <a:r>
              <a:rPr lang="en-US" dirty="0">
                <a:solidFill>
                  <a:srgbClr val="00B050"/>
                </a:solidFill>
              </a:rPr>
              <a:t>Utilities :  </a:t>
            </a:r>
            <a:r>
              <a:rPr lang="en-US" dirty="0">
                <a:solidFill>
                  <a:srgbClr val="00B0F0"/>
                </a:solidFill>
              </a:rPr>
              <a:t>.visible-</a:t>
            </a:r>
            <a:r>
              <a:rPr lang="en-US" dirty="0" err="1">
                <a:solidFill>
                  <a:srgbClr val="00B0F0"/>
                </a:solidFill>
              </a:rPr>
              <a:t>xs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hidden-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xs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rgbClr val="00B0F0"/>
                </a:solidFill>
              </a:rPr>
              <a:t>.. etc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Other </a:t>
            </a:r>
            <a:r>
              <a:rPr lang="en-US" dirty="0">
                <a:solidFill>
                  <a:srgbClr val="00B050"/>
                </a:solidFill>
              </a:rPr>
              <a:t>:                             </a:t>
            </a:r>
            <a:r>
              <a:rPr lang="en-US" dirty="0">
                <a:solidFill>
                  <a:srgbClr val="00B0F0"/>
                </a:solidFill>
              </a:rPr>
              <a:t>.pull-left </a:t>
            </a:r>
            <a:r>
              <a:rPr lang="en-US" dirty="0">
                <a:solidFill>
                  <a:srgbClr val="7030A0"/>
                </a:solidFill>
              </a:rPr>
              <a:t>.pull-right </a:t>
            </a:r>
            <a:r>
              <a:rPr lang="en-US" dirty="0">
                <a:solidFill>
                  <a:srgbClr val="00B0F0"/>
                </a:solidFill>
              </a:rPr>
              <a:t>.show </a:t>
            </a:r>
            <a:r>
              <a:rPr lang="en-US" dirty="0">
                <a:solidFill>
                  <a:srgbClr val="7030A0"/>
                </a:solidFill>
              </a:rPr>
              <a:t>.hidden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.text-hide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Bootstrap JS Related Stuff :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752600"/>
            <a:ext cx="10569543" cy="426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500" dirty="0">
                <a:solidFill>
                  <a:srgbClr val="00B050"/>
                </a:solidFill>
              </a:rPr>
              <a:t> </a:t>
            </a:r>
            <a:r>
              <a:rPr lang="en-US" sz="4500" dirty="0" smtClean="0">
                <a:solidFill>
                  <a:srgbClr val="00B050"/>
                </a:solidFill>
              </a:rPr>
              <a:t>Collapse</a:t>
            </a:r>
            <a:endParaRPr lang="en-US" sz="45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4500" dirty="0">
                <a:solidFill>
                  <a:srgbClr val="00B050"/>
                </a:solidFill>
              </a:rPr>
              <a:t> </a:t>
            </a:r>
            <a:r>
              <a:rPr lang="en-US" sz="4500" dirty="0" smtClean="0">
                <a:solidFill>
                  <a:srgbClr val="00B050"/>
                </a:solidFill>
              </a:rPr>
              <a:t>Dropdown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500" dirty="0" smtClean="0">
                <a:solidFill>
                  <a:srgbClr val="00B050"/>
                </a:solidFill>
              </a:rPr>
              <a:t> Tabs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500" dirty="0">
                <a:solidFill>
                  <a:srgbClr val="00B050"/>
                </a:solidFill>
              </a:rPr>
              <a:t> </a:t>
            </a:r>
            <a:r>
              <a:rPr lang="en-US" sz="4500" dirty="0" smtClean="0">
                <a:solidFill>
                  <a:srgbClr val="00B050"/>
                </a:solidFill>
              </a:rPr>
              <a:t>Alert</a:t>
            </a:r>
            <a:endParaRPr lang="en-US" sz="45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4500" dirty="0">
                <a:solidFill>
                  <a:srgbClr val="00B050"/>
                </a:solidFill>
              </a:rPr>
              <a:t> </a:t>
            </a:r>
            <a:r>
              <a:rPr lang="en-US" sz="4500" dirty="0" smtClean="0">
                <a:solidFill>
                  <a:srgbClr val="00B050"/>
                </a:solidFill>
              </a:rPr>
              <a:t>Carousel</a:t>
            </a:r>
            <a:endParaRPr lang="en-US" sz="4500" dirty="0"/>
          </a:p>
          <a:p>
            <a:pPr marL="0" indent="0">
              <a:buNone/>
            </a:pPr>
            <a:endParaRPr lang="en-US" sz="45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45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680884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Learning curve and Resources availability.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Resource </a:t>
            </a:r>
            <a:r>
              <a:rPr lang="en-US" b="1" dirty="0" smtClean="0">
                <a:solidFill>
                  <a:srgbClr val="00B050"/>
                </a:solidFill>
              </a:rPr>
              <a:t>availability :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sz="2700" dirty="0" smtClean="0"/>
              <a:t>Full </a:t>
            </a:r>
            <a:r>
              <a:rPr lang="en-US" sz="2700" dirty="0"/>
              <a:t>API </a:t>
            </a:r>
            <a:r>
              <a:rPr lang="en-US" sz="2700" dirty="0" smtClean="0"/>
              <a:t>Reference available </a:t>
            </a:r>
            <a:r>
              <a:rPr lang="en-US" sz="2700" b="1" i="1" dirty="0" smtClean="0">
                <a:hlinkClick r:id="rId3"/>
              </a:rPr>
              <a:t>here</a:t>
            </a:r>
            <a:r>
              <a:rPr lang="en-US" sz="2700" dirty="0" smtClean="0"/>
              <a:t>.</a:t>
            </a:r>
          </a:p>
          <a:p>
            <a:r>
              <a:rPr lang="en-US" sz="2700" dirty="0" smtClean="0"/>
              <a:t>1000’s of examples available on </a:t>
            </a:r>
            <a:r>
              <a:rPr lang="en-US" sz="2700" b="1" i="1" dirty="0" smtClean="0">
                <a:hlinkClick r:id="rId4"/>
              </a:rPr>
              <a:t>git</a:t>
            </a:r>
            <a:r>
              <a:rPr lang="en-US" sz="2700" b="1" dirty="0" smtClean="0"/>
              <a:t>.</a:t>
            </a:r>
          </a:p>
          <a:p>
            <a:r>
              <a:rPr lang="en-US" sz="2700" dirty="0" smtClean="0"/>
              <a:t>100’s </a:t>
            </a:r>
            <a:r>
              <a:rPr lang="en-US" sz="2700" dirty="0"/>
              <a:t>of </a:t>
            </a:r>
            <a:r>
              <a:rPr lang="en-US" sz="2700" dirty="0" smtClean="0"/>
              <a:t>videos </a:t>
            </a:r>
            <a:r>
              <a:rPr lang="en-US" sz="2700" dirty="0"/>
              <a:t>available on </a:t>
            </a:r>
            <a:r>
              <a:rPr lang="en-US" sz="2700" b="1" i="1" dirty="0" smtClean="0"/>
              <a:t>youtube</a:t>
            </a:r>
            <a:r>
              <a:rPr lang="en-US" sz="2700" b="1" dirty="0" smtClean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Learning </a:t>
            </a:r>
            <a:r>
              <a:rPr lang="en-US" b="1" dirty="0" smtClean="0">
                <a:solidFill>
                  <a:srgbClr val="00B050"/>
                </a:solidFill>
              </a:rPr>
              <a:t>curve :  ( Learning never ends. .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 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sz="2500" dirty="0" smtClean="0"/>
              <a:t>Step 1 : Go </a:t>
            </a:r>
            <a:r>
              <a:rPr lang="en-US" sz="2500" dirty="0"/>
              <a:t>for the </a:t>
            </a:r>
            <a:r>
              <a:rPr lang="en-US" sz="2500" b="1" i="1" dirty="0" smtClean="0"/>
              <a:t>Basic CSS</a:t>
            </a:r>
            <a:r>
              <a:rPr lang="en-US" sz="2500" dirty="0" smtClean="0"/>
              <a:t> </a:t>
            </a:r>
            <a:r>
              <a:rPr lang="en-US" sz="2500" b="1" i="1" dirty="0" smtClean="0"/>
              <a:t>Tutorials</a:t>
            </a:r>
            <a:r>
              <a:rPr lang="en-US" sz="2500" dirty="0"/>
              <a:t> 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Step 2 : Go </a:t>
            </a:r>
            <a:r>
              <a:rPr lang="en-US" sz="2500" dirty="0"/>
              <a:t>for </a:t>
            </a:r>
            <a:r>
              <a:rPr lang="en-US" sz="2500" dirty="0" smtClean="0"/>
              <a:t>the </a:t>
            </a:r>
            <a:r>
              <a:rPr lang="en-US" sz="2500" b="1" i="1" dirty="0" smtClean="0"/>
              <a:t>Basic HTML and Java Script Tutorials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Step 3 : Go for some samples.</a:t>
            </a:r>
          </a:p>
          <a:p>
            <a:r>
              <a:rPr lang="en-US" sz="2500" dirty="0" smtClean="0"/>
              <a:t>Step 4 : Now we can see </a:t>
            </a:r>
            <a:r>
              <a:rPr lang="en-US" sz="2500" dirty="0"/>
              <a:t>and analyze the examples, </a:t>
            </a:r>
            <a:r>
              <a:rPr lang="en-US" sz="2500" dirty="0" smtClean="0"/>
              <a:t>all examples </a:t>
            </a:r>
            <a:r>
              <a:rPr lang="en-US" sz="2500" dirty="0"/>
              <a:t>have source code and some comments</a:t>
            </a:r>
            <a:r>
              <a:rPr lang="en-US" sz="2500" dirty="0" smtClean="0"/>
              <a:t>.</a:t>
            </a:r>
            <a:endParaRPr lang="en-US" sz="2500" b="1" dirty="0"/>
          </a:p>
          <a:p>
            <a:r>
              <a:rPr lang="en-US" sz="2500" dirty="0" smtClean="0"/>
              <a:t>It’s </a:t>
            </a:r>
            <a:r>
              <a:rPr lang="en-US" sz="2500" dirty="0"/>
              <a:t>all depends on </a:t>
            </a:r>
            <a:r>
              <a:rPr lang="en-US" sz="2500" dirty="0" smtClean="0"/>
              <a:t>our </a:t>
            </a:r>
            <a:r>
              <a:rPr lang="en-US" sz="2500" dirty="0"/>
              <a:t>proficiency level of JavaScript, </a:t>
            </a:r>
            <a:r>
              <a:rPr lang="en-US" sz="2500" dirty="0" smtClean="0"/>
              <a:t>CSS and HTML.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41998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://3.bp.blogspot.com/-cSUq5fiznGE/UAndlGXRK1I/AAAAAAAABNw/sPVsXtWMxXI/s1600/342233905_1711169525_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720850"/>
            <a:ext cx="63500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78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M-wideview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22878</TotalTime>
  <Words>272</Words>
  <Application>Microsoft Office PowerPoint</Application>
  <PresentationFormat>Custom</PresentationFormat>
  <Paragraphs>60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Candara</vt:lpstr>
      <vt:lpstr>Gill Sans MT</vt:lpstr>
      <vt:lpstr>Gotham Book</vt:lpstr>
      <vt:lpstr>Helvetica Condensed</vt:lpstr>
      <vt:lpstr>Wingdings</vt:lpstr>
      <vt:lpstr>HM-wideview</vt:lpstr>
      <vt:lpstr>PowerPoint Presentation</vt:lpstr>
      <vt:lpstr>  Introduction</vt:lpstr>
      <vt:lpstr>Media Queries : </vt:lpstr>
      <vt:lpstr>Bootstrap Grid System :</vt:lpstr>
      <vt:lpstr>Bootstrap Features : </vt:lpstr>
      <vt:lpstr>Bootstrap CSS Helpers :</vt:lpstr>
      <vt:lpstr>Bootstrap JS Related Stuff :</vt:lpstr>
      <vt:lpstr>Learning curve and Resources availability.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6.0</dc:title>
  <dc:creator>Sunil Sindhe</dc:creator>
  <cp:keywords>Tech Talk</cp:keywords>
  <cp:lastModifiedBy>Sravan Vanteru</cp:lastModifiedBy>
  <cp:revision>288</cp:revision>
  <dcterms:created xsi:type="dcterms:W3CDTF">2013-03-05T10:48:47Z</dcterms:created>
  <dcterms:modified xsi:type="dcterms:W3CDTF">2016-10-20T06:45:57Z</dcterms:modified>
</cp:coreProperties>
</file>