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sldIdLst>
    <p:sldId id="284" r:id="rId5"/>
    <p:sldId id="345" r:id="rId6"/>
    <p:sldId id="298" r:id="rId7"/>
    <p:sldId id="332" r:id="rId8"/>
    <p:sldId id="299" r:id="rId9"/>
    <p:sldId id="333" r:id="rId10"/>
    <p:sldId id="301" r:id="rId11"/>
    <p:sldId id="302" r:id="rId12"/>
    <p:sldId id="335" r:id="rId13"/>
    <p:sldId id="334" r:id="rId14"/>
    <p:sldId id="309" r:id="rId15"/>
    <p:sldId id="337" r:id="rId16"/>
    <p:sldId id="308" r:id="rId17"/>
    <p:sldId id="310" r:id="rId18"/>
    <p:sldId id="311" r:id="rId19"/>
    <p:sldId id="340" r:id="rId20"/>
    <p:sldId id="297" r:id="rId21"/>
    <p:sldId id="294" r:id="rId22"/>
    <p:sldId id="344" r:id="rId23"/>
    <p:sldId id="303" r:id="rId24"/>
    <p:sldId id="304" r:id="rId25"/>
    <p:sldId id="343" r:id="rId26"/>
    <p:sldId id="341" r:id="rId27"/>
    <p:sldId id="305" r:id="rId28"/>
    <p:sldId id="300" r:id="rId29"/>
    <p:sldId id="322" r:id="rId30"/>
    <p:sldId id="313" r:id="rId31"/>
    <p:sldId id="314" r:id="rId32"/>
    <p:sldId id="323" r:id="rId33"/>
    <p:sldId id="316" r:id="rId34"/>
    <p:sldId id="324" r:id="rId35"/>
    <p:sldId id="320" r:id="rId36"/>
    <p:sldId id="327" r:id="rId37"/>
    <p:sldId id="342" r:id="rId38"/>
    <p:sldId id="312"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899" autoAdjust="0"/>
  </p:normalViewPr>
  <p:slideViewPr>
    <p:cSldViewPr snapToGrid="0" snapToObjects="1" showGuides="1">
      <p:cViewPr varScale="1">
        <p:scale>
          <a:sx n="67" d="100"/>
          <a:sy n="67" d="100"/>
        </p:scale>
        <p:origin x="604" y="56"/>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8/10/relationships/authors" Target="authors.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4/27/2023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80/20473869.2020.1752995" TargetMode="External"/><Relationship Id="rId2" Type="http://schemas.openxmlformats.org/officeDocument/2006/relationships/hyperlink" Target="https://doi.org/10.33607/bjshs.v3i118.971" TargetMode="External"/><Relationship Id="rId1" Type="http://schemas.openxmlformats.org/officeDocument/2006/relationships/slideLayout" Target="../slideLayouts/slideLayout16.xml"/><Relationship Id="rId4" Type="http://schemas.openxmlformats.org/officeDocument/2006/relationships/hyperlink" Target="https://doi.org/10.1109/ICECCO48375.2019.904323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7.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39" y="2240280"/>
            <a:ext cx="5404485" cy="1709928"/>
          </a:xfrm>
        </p:spPr>
        <p:txBody>
          <a:bodyPr/>
          <a:lstStyle/>
          <a:p>
            <a:r>
              <a:rPr lang="en-US" dirty="0"/>
              <a:t>Physiotherapy Guide App</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Group 10​</a:t>
            </a:r>
          </a:p>
          <a:p>
            <a:endParaRPr lang="en-US" dirty="0"/>
          </a:p>
        </p:txBody>
      </p:sp>
      <p:pic>
        <p:nvPicPr>
          <p:cNvPr id="1026" name="Picture 2" descr="Physiotherapy Vector Art, Icons, and Graphics for Free Download">
            <a:extLst>
              <a:ext uri="{FF2B5EF4-FFF2-40B4-BE49-F238E27FC236}">
                <a16:creationId xmlns:a16="http://schemas.microsoft.com/office/drawing/2014/main" id="{8FF14E3D-1FF6-3237-6635-B4B8446E8A89}"/>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23425" r="23425"/>
          <a:stretch>
            <a:fillRect/>
          </a:stretch>
        </p:blipFill>
        <p:spPr bwMode="auto">
          <a:xfrm>
            <a:off x="7372350" y="812800"/>
            <a:ext cx="3708400" cy="492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9404-8BE4-4125-2C74-19F80B864015}"/>
              </a:ext>
            </a:extLst>
          </p:cNvPr>
          <p:cNvSpPr>
            <a:spLocks noGrp="1"/>
          </p:cNvSpPr>
          <p:nvPr>
            <p:ph type="title"/>
          </p:nvPr>
        </p:nvSpPr>
        <p:spPr>
          <a:xfrm>
            <a:off x="524826" y="158238"/>
            <a:ext cx="4741545" cy="116471"/>
          </a:xfrm>
        </p:spPr>
        <p:txBody>
          <a:bodyPr/>
          <a:lstStyle/>
          <a:p>
            <a:pPr algn="l"/>
            <a:endParaRPr lang="en-IN" dirty="0"/>
          </a:p>
        </p:txBody>
      </p:sp>
      <p:sp>
        <p:nvSpPr>
          <p:cNvPr id="3" name="Slide Number Placeholder 2">
            <a:extLst>
              <a:ext uri="{FF2B5EF4-FFF2-40B4-BE49-F238E27FC236}">
                <a16:creationId xmlns:a16="http://schemas.microsoft.com/office/drawing/2014/main" id="{97211964-5AAA-3D3E-4941-47AF9A8F1391}"/>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4" name="Footer Placeholder 3">
            <a:extLst>
              <a:ext uri="{FF2B5EF4-FFF2-40B4-BE49-F238E27FC236}">
                <a16:creationId xmlns:a16="http://schemas.microsoft.com/office/drawing/2014/main" id="{75DDB14E-CEC2-36FD-9B30-5BFA638080AF}"/>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5" name="Date Placeholder 4">
            <a:extLst>
              <a:ext uri="{FF2B5EF4-FFF2-40B4-BE49-F238E27FC236}">
                <a16:creationId xmlns:a16="http://schemas.microsoft.com/office/drawing/2014/main" id="{18FD7517-8006-76B9-E4B5-3010835CBA61}"/>
              </a:ext>
            </a:extLst>
          </p:cNvPr>
          <p:cNvSpPr>
            <a:spLocks noGrp="1"/>
          </p:cNvSpPr>
          <p:nvPr>
            <p:ph type="dt" sz="half" idx="10"/>
          </p:nvPr>
        </p:nvSpPr>
        <p:spPr/>
        <p:txBody>
          <a:bodyPr/>
          <a:lstStyle/>
          <a:p>
            <a:r>
              <a:rPr lang="en-US" noProof="0"/>
              <a:t>20XX</a:t>
            </a:r>
          </a:p>
        </p:txBody>
      </p:sp>
      <p:graphicFrame>
        <p:nvGraphicFramePr>
          <p:cNvPr id="6" name="Table 6">
            <a:extLst>
              <a:ext uri="{FF2B5EF4-FFF2-40B4-BE49-F238E27FC236}">
                <a16:creationId xmlns:a16="http://schemas.microsoft.com/office/drawing/2014/main" id="{BC5DD74D-AC5F-820E-6E5A-3CE71C34AAE1}"/>
              </a:ext>
            </a:extLst>
          </p:cNvPr>
          <p:cNvGraphicFramePr>
            <a:graphicFrameLocks noGrp="1"/>
          </p:cNvGraphicFramePr>
          <p:nvPr>
            <p:extLst>
              <p:ext uri="{D42A27DB-BD31-4B8C-83A1-F6EECF244321}">
                <p14:modId xmlns:p14="http://schemas.microsoft.com/office/powerpoint/2010/main" val="1962087602"/>
              </p:ext>
            </p:extLst>
          </p:nvPr>
        </p:nvGraphicFramePr>
        <p:xfrm>
          <a:off x="524826" y="390320"/>
          <a:ext cx="10848975" cy="5678989"/>
        </p:xfrm>
        <a:graphic>
          <a:graphicData uri="http://schemas.openxmlformats.org/drawingml/2006/table">
            <a:tbl>
              <a:tblPr>
                <a:tableStyleId>{5DA37D80-6434-44D0-A028-1B22A696006F}</a:tableStyleId>
              </a:tblPr>
              <a:tblGrid>
                <a:gridCol w="764800">
                  <a:extLst>
                    <a:ext uri="{9D8B030D-6E8A-4147-A177-3AD203B41FA5}">
                      <a16:colId xmlns:a16="http://schemas.microsoft.com/office/drawing/2014/main" val="2015546133"/>
                    </a:ext>
                  </a:extLst>
                </a:gridCol>
                <a:gridCol w="3366961">
                  <a:extLst>
                    <a:ext uri="{9D8B030D-6E8A-4147-A177-3AD203B41FA5}">
                      <a16:colId xmlns:a16="http://schemas.microsoft.com/office/drawing/2014/main" val="1762261334"/>
                    </a:ext>
                  </a:extLst>
                </a:gridCol>
                <a:gridCol w="2287135">
                  <a:extLst>
                    <a:ext uri="{9D8B030D-6E8A-4147-A177-3AD203B41FA5}">
                      <a16:colId xmlns:a16="http://schemas.microsoft.com/office/drawing/2014/main" val="3529054708"/>
                    </a:ext>
                  </a:extLst>
                </a:gridCol>
                <a:gridCol w="4430079">
                  <a:extLst>
                    <a:ext uri="{9D8B030D-6E8A-4147-A177-3AD203B41FA5}">
                      <a16:colId xmlns:a16="http://schemas.microsoft.com/office/drawing/2014/main" val="3653005419"/>
                    </a:ext>
                  </a:extLst>
                </a:gridCol>
              </a:tblGrid>
              <a:tr h="501121">
                <a:tc>
                  <a:txBody>
                    <a:bodyPr/>
                    <a:lstStyle/>
                    <a:p>
                      <a:pPr algn="ctr"/>
                      <a:r>
                        <a:rPr lang="en-IN" sz="1200" b="1" dirty="0">
                          <a:solidFill>
                            <a:schemeClr val="tx1"/>
                          </a:solidFill>
                          <a:latin typeface="+mj-lt"/>
                          <a:ea typeface="Lato" panose="020F0502020204030203" pitchFamily="34" charset="0"/>
                          <a:cs typeface="Lato" panose="020F0502020204030203" pitchFamily="34" charset="0"/>
                        </a:rPr>
                        <a:t>S.N.</a:t>
                      </a:r>
                    </a:p>
                  </a:txBody>
                  <a:tcPr/>
                </a:tc>
                <a:tc>
                  <a:txBody>
                    <a:bodyPr/>
                    <a:lstStyle/>
                    <a:p>
                      <a:pPr algn="ctr"/>
                      <a:r>
                        <a:rPr lang="en-IN" sz="1200" b="1" dirty="0">
                          <a:solidFill>
                            <a:schemeClr val="tx1"/>
                          </a:solidFill>
                          <a:latin typeface="+mj-lt"/>
                          <a:ea typeface="Lato" panose="020F0502020204030203" pitchFamily="34" charset="0"/>
                          <a:cs typeface="Lato" panose="020F0502020204030203" pitchFamily="34" charset="0"/>
                        </a:rPr>
                        <a:t>Name of paper</a:t>
                      </a:r>
                    </a:p>
                  </a:txBody>
                  <a:tcPr/>
                </a:tc>
                <a:tc>
                  <a:txBody>
                    <a:bodyPr/>
                    <a:lstStyle/>
                    <a:p>
                      <a:pPr algn="ctr"/>
                      <a:r>
                        <a:rPr lang="en-IN" sz="1200" b="1" dirty="0">
                          <a:solidFill>
                            <a:schemeClr val="tx1"/>
                          </a:solidFill>
                          <a:latin typeface="+mj-lt"/>
                          <a:ea typeface="Lato" panose="020F0502020204030203" pitchFamily="34" charset="0"/>
                          <a:cs typeface="Lato" panose="020F0502020204030203" pitchFamily="34" charset="0"/>
                        </a:rPr>
                        <a:t>Authors</a:t>
                      </a:r>
                    </a:p>
                  </a:txBody>
                  <a:tcPr/>
                </a:tc>
                <a:tc>
                  <a:txBody>
                    <a:bodyPr/>
                    <a:lstStyle/>
                    <a:p>
                      <a:pPr algn="ctr"/>
                      <a:r>
                        <a:rPr lang="en-IN" sz="1200" b="1" dirty="0">
                          <a:solidFill>
                            <a:schemeClr val="tx1"/>
                          </a:solidFill>
                          <a:latin typeface="+mj-lt"/>
                          <a:ea typeface="Lato" panose="020F0502020204030203" pitchFamily="34" charset="0"/>
                          <a:cs typeface="Lato" panose="020F0502020204030203" pitchFamily="34" charset="0"/>
                        </a:rPr>
                        <a:t>Inference</a:t>
                      </a:r>
                    </a:p>
                  </a:txBody>
                  <a:tcPr/>
                </a:tc>
                <a:extLst>
                  <a:ext uri="{0D108BD9-81ED-4DB2-BD59-A6C34878D82A}">
                    <a16:rowId xmlns:a16="http://schemas.microsoft.com/office/drawing/2014/main" val="1591324945"/>
                  </a:ext>
                </a:extLst>
              </a:tr>
              <a:tr h="1346934">
                <a:tc>
                  <a:txBody>
                    <a:bodyPr/>
                    <a:lstStyle/>
                    <a:p>
                      <a:pPr algn="ctr"/>
                      <a:r>
                        <a:rPr lang="en-IN" sz="1200" dirty="0">
                          <a:solidFill>
                            <a:srgbClr val="5E696C"/>
                          </a:solidFill>
                          <a:latin typeface="Lato" panose="020F0502020204030203" pitchFamily="34" charset="0"/>
                          <a:ea typeface="Lato" panose="020F0502020204030203" pitchFamily="34" charset="0"/>
                          <a:cs typeface="Lato" panose="020F0502020204030203" pitchFamily="34" charset="0"/>
                        </a:rPr>
                        <a:t>1.</a:t>
                      </a:r>
                    </a:p>
                  </a:txBody>
                  <a:tcPr/>
                </a:tc>
                <a:tc>
                  <a:txBody>
                    <a:bodyPr/>
                    <a:lstStyle/>
                    <a:p>
                      <a:pPr lvl="0"/>
                      <a:r>
                        <a:rPr lang="en-IN" sz="1200" b="0" kern="1200" dirty="0">
                          <a:solidFill>
                            <a:schemeClr val="tx1"/>
                          </a:solidFill>
                          <a:effectLst/>
                          <a:latin typeface="+mj-lt"/>
                          <a:ea typeface="+mn-ea"/>
                          <a:cs typeface="+mn-cs"/>
                        </a:rPr>
                        <a:t>The Benefit Assessment of the Physiotherapy Sessions for Children with Autism Spectrum Disorder </a:t>
                      </a:r>
                      <a:r>
                        <a:rPr lang="en-IN" sz="1200" u="sng" kern="1200" dirty="0">
                          <a:solidFill>
                            <a:schemeClr val="tx1"/>
                          </a:solidFill>
                          <a:effectLst/>
                          <a:latin typeface="+mj-lt"/>
                          <a:ea typeface="+mn-ea"/>
                          <a:cs typeface="+mn-cs"/>
                          <a:hlinkClick r:id="rId2"/>
                        </a:rPr>
                        <a:t>https://doi.org/10.33607/bjshs.v3i118.971</a:t>
                      </a:r>
                      <a:endParaRPr lang="en-IN" sz="1200" kern="1200" dirty="0">
                        <a:solidFill>
                          <a:schemeClr val="tx1"/>
                        </a:solidFill>
                        <a:effectLst/>
                        <a:latin typeface="+mj-lt"/>
                        <a:ea typeface="+mn-ea"/>
                        <a:cs typeface="+mn-cs"/>
                      </a:endParaRPr>
                    </a:p>
                    <a:p>
                      <a:r>
                        <a:rPr lang="en-IN" sz="1800" kern="1200" dirty="0">
                          <a:solidFill>
                            <a:schemeClr val="tx1"/>
                          </a:solidFill>
                          <a:effectLst/>
                          <a:latin typeface="+mn-lt"/>
                          <a:ea typeface="+mn-ea"/>
                          <a:cs typeface="+mn-cs"/>
                        </a:rPr>
                        <a:t> </a:t>
                      </a:r>
                    </a:p>
                  </a:txBody>
                  <a:tcPr/>
                </a:tc>
                <a:tc>
                  <a:txBody>
                    <a:bodyPr/>
                    <a:lstStyle/>
                    <a:p>
                      <a:r>
                        <a:rPr lang="lt-LT" sz="1200" b="0" i="0" kern="1200" dirty="0">
                          <a:solidFill>
                            <a:schemeClr val="tx1"/>
                          </a:solidFill>
                          <a:effectLst/>
                          <a:latin typeface="+mj-lt"/>
                          <a:ea typeface="+mn-ea"/>
                          <a:cs typeface="+mn-cs"/>
                        </a:rPr>
                        <a:t>Draudvilienė, L. ., Sosunkevič, S. ., Daniusevičiūtė-Brazaitė, L. ., Burkauskienė, A. ., &amp; Draudvila, J. (2020). </a:t>
                      </a:r>
                      <a:endParaRPr lang="en-IN" sz="1200" dirty="0">
                        <a:solidFill>
                          <a:srgbClr val="5E696C"/>
                        </a:solidFill>
                        <a:latin typeface="+mj-lt"/>
                        <a:ea typeface="Lato" panose="020F0502020204030203" pitchFamily="34" charset="0"/>
                        <a:cs typeface="Lato" panose="020F0502020204030203" pitchFamily="34" charset="0"/>
                      </a:endParaRPr>
                    </a:p>
                  </a:txBody>
                  <a:tcPr/>
                </a:tc>
                <a:tc>
                  <a:txBody>
                    <a:bodyPr/>
                    <a:lstStyle/>
                    <a:p>
                      <a:pPr lvl="0"/>
                      <a:r>
                        <a:rPr lang="en-IN" sz="1200" kern="1200" dirty="0">
                          <a:solidFill>
                            <a:schemeClr val="tx1"/>
                          </a:solidFill>
                          <a:effectLst/>
                          <a:latin typeface="+mj-lt"/>
                          <a:ea typeface="+mn-ea"/>
                          <a:cs typeface="+mn-cs"/>
                        </a:rPr>
                        <a:t>The children’s balance improved by 21.32%, coordination – 23.36%, physical and functional abilities such as speed (13.18%) and explosive leg strength (37.14%). The physiotherapy sessions improved the physical condition of children with ADS: balance, coordination, functional abilities and the explosive leg strength. </a:t>
                      </a:r>
                    </a:p>
                  </a:txBody>
                  <a:tcPr/>
                </a:tc>
                <a:extLst>
                  <a:ext uri="{0D108BD9-81ED-4DB2-BD59-A6C34878D82A}">
                    <a16:rowId xmlns:a16="http://schemas.microsoft.com/office/drawing/2014/main" val="2053956549"/>
                  </a:ext>
                </a:extLst>
              </a:tr>
              <a:tr h="1955484">
                <a:tc>
                  <a:txBody>
                    <a:bodyPr/>
                    <a:lstStyle/>
                    <a:p>
                      <a:pPr algn="ctr"/>
                      <a:r>
                        <a:rPr lang="en-IN" sz="1200" dirty="0">
                          <a:solidFill>
                            <a:srgbClr val="5E696C"/>
                          </a:solidFill>
                          <a:latin typeface="Lato" panose="020F0502020204030203" pitchFamily="34" charset="0"/>
                          <a:ea typeface="Lato" panose="020F0502020204030203" pitchFamily="34" charset="0"/>
                          <a:cs typeface="Lato" panose="020F0502020204030203" pitchFamily="34" charset="0"/>
                        </a:rPr>
                        <a:t>2.</a:t>
                      </a:r>
                    </a:p>
                  </a:txBody>
                  <a:tcPr/>
                </a:tc>
                <a:tc>
                  <a:txBody>
                    <a:bodyPr/>
                    <a:lstStyle/>
                    <a:p>
                      <a:pPr lvl="0"/>
                      <a:r>
                        <a:rPr lang="en-IN" sz="1200" b="0" kern="1200" dirty="0">
                          <a:solidFill>
                            <a:schemeClr val="tx1"/>
                          </a:solidFill>
                          <a:effectLst/>
                          <a:latin typeface="+mj-lt"/>
                          <a:ea typeface="+mn-ea"/>
                          <a:cs typeface="+mn-cs"/>
                        </a:rPr>
                        <a:t>Playing games can improve physical performance in children with autism</a:t>
                      </a:r>
                    </a:p>
                    <a:p>
                      <a:r>
                        <a:rPr lang="en-IN" sz="1200" kern="1200" dirty="0">
                          <a:solidFill>
                            <a:schemeClr val="tx1"/>
                          </a:solidFill>
                          <a:effectLst/>
                          <a:latin typeface="+mj-lt"/>
                          <a:ea typeface="+mn-ea"/>
                          <a:cs typeface="+mn-cs"/>
                        </a:rPr>
                        <a:t> </a:t>
                      </a:r>
                      <a:r>
                        <a:rPr lang="en-IN" sz="1200" u="sng" kern="1200" dirty="0">
                          <a:solidFill>
                            <a:schemeClr val="tx1"/>
                          </a:solidFill>
                          <a:effectLst/>
                          <a:latin typeface="+mj-lt"/>
                          <a:ea typeface="+mn-ea"/>
                          <a:cs typeface="+mn-cs"/>
                          <a:hlinkClick r:id="rId3"/>
                        </a:rPr>
                        <a:t>https://doi.org/10.1080/20473869.2020.1752995</a:t>
                      </a:r>
                      <a:endParaRPr lang="en-IN" sz="1200" kern="1200" dirty="0">
                        <a:solidFill>
                          <a:schemeClr val="tx1"/>
                        </a:solidFill>
                        <a:effectLst/>
                        <a:latin typeface="+mj-lt"/>
                        <a:ea typeface="+mn-ea"/>
                        <a:cs typeface="+mn-cs"/>
                      </a:endParaRPr>
                    </a:p>
                    <a:p>
                      <a:r>
                        <a:rPr lang="en" sz="1200" dirty="0">
                          <a:solidFill>
                            <a:srgbClr val="F55E61"/>
                          </a:solidFill>
                          <a:latin typeface="Lato" panose="020F0502020204030203" pitchFamily="34" charset="0"/>
                          <a:ea typeface="Lato" panose="020F0502020204030203" pitchFamily="34" charset="0"/>
                          <a:cs typeface="Lato" panose="020F0502020204030203" pitchFamily="34" charset="0"/>
                        </a:rPr>
                        <a:t> </a:t>
                      </a:r>
                      <a:endParaRPr lang="en-IN" sz="1200" dirty="0">
                        <a:solidFill>
                          <a:srgbClr val="F55E61"/>
                        </a:solidFill>
                        <a:latin typeface="Lato" panose="020F0502020204030203" pitchFamily="34" charset="0"/>
                        <a:ea typeface="Lato" panose="020F0502020204030203" pitchFamily="34" charset="0"/>
                        <a:cs typeface="Lato" panose="020F0502020204030203" pitchFamily="34" charset="0"/>
                      </a:endParaRPr>
                    </a:p>
                  </a:txBody>
                  <a:tcPr/>
                </a:tc>
                <a:tc>
                  <a:txBody>
                    <a:bodyPr/>
                    <a:lstStyle/>
                    <a:p>
                      <a:r>
                        <a:rPr lang="en-IN" sz="1200" b="0" i="0" kern="1200" dirty="0" err="1">
                          <a:solidFill>
                            <a:schemeClr val="tx1"/>
                          </a:solidFill>
                          <a:effectLst/>
                          <a:latin typeface="+mj-lt"/>
                          <a:ea typeface="+mn-ea"/>
                          <a:cs typeface="+mn-cs"/>
                        </a:rPr>
                        <a:t>Fahimeh</a:t>
                      </a:r>
                      <a:r>
                        <a:rPr lang="en-IN" sz="1200" b="0" i="0" kern="1200" dirty="0">
                          <a:solidFill>
                            <a:schemeClr val="tx1"/>
                          </a:solidFill>
                          <a:effectLst/>
                          <a:latin typeface="+mj-lt"/>
                          <a:ea typeface="+mn-ea"/>
                          <a:cs typeface="+mn-cs"/>
                        </a:rPr>
                        <a:t> </a:t>
                      </a:r>
                      <a:r>
                        <a:rPr lang="en-IN" sz="1200" b="0" i="0" kern="1200" dirty="0" err="1">
                          <a:solidFill>
                            <a:schemeClr val="tx1"/>
                          </a:solidFill>
                          <a:effectLst/>
                          <a:latin typeface="+mj-lt"/>
                          <a:ea typeface="+mn-ea"/>
                          <a:cs typeface="+mn-cs"/>
                        </a:rPr>
                        <a:t>Hassani</a:t>
                      </a:r>
                      <a:r>
                        <a:rPr lang="en-IN" sz="1200" b="0" i="0" kern="1200" dirty="0">
                          <a:solidFill>
                            <a:schemeClr val="tx1"/>
                          </a:solidFill>
                          <a:effectLst/>
                          <a:latin typeface="+mj-lt"/>
                          <a:ea typeface="+mn-ea"/>
                          <a:cs typeface="+mn-cs"/>
                        </a:rPr>
                        <a:t>, Shahnaz </a:t>
                      </a:r>
                      <a:r>
                        <a:rPr lang="en-IN" sz="1200" b="0" i="0" kern="1200" dirty="0" err="1">
                          <a:solidFill>
                            <a:schemeClr val="tx1"/>
                          </a:solidFill>
                          <a:effectLst/>
                          <a:latin typeface="+mj-lt"/>
                          <a:ea typeface="+mn-ea"/>
                          <a:cs typeface="+mn-cs"/>
                        </a:rPr>
                        <a:t>Shahrbanian</a:t>
                      </a:r>
                      <a:r>
                        <a:rPr lang="en-IN" sz="1200" b="0" i="0" kern="1200" dirty="0">
                          <a:solidFill>
                            <a:schemeClr val="tx1"/>
                          </a:solidFill>
                          <a:effectLst/>
                          <a:latin typeface="+mj-lt"/>
                          <a:ea typeface="+mn-ea"/>
                          <a:cs typeface="+mn-cs"/>
                        </a:rPr>
                        <a:t>, </a:t>
                      </a:r>
                      <a:r>
                        <a:rPr lang="en-IN" sz="1200" b="0" i="0" kern="1200" dirty="0" err="1">
                          <a:solidFill>
                            <a:schemeClr val="tx1"/>
                          </a:solidFill>
                          <a:effectLst/>
                          <a:latin typeface="+mj-lt"/>
                          <a:ea typeface="+mn-ea"/>
                          <a:cs typeface="+mn-cs"/>
                        </a:rPr>
                        <a:t>Seyed</a:t>
                      </a:r>
                      <a:r>
                        <a:rPr lang="en-IN" sz="1200" b="0" i="0" kern="1200" dirty="0">
                          <a:solidFill>
                            <a:schemeClr val="tx1"/>
                          </a:solidFill>
                          <a:effectLst/>
                          <a:latin typeface="+mj-lt"/>
                          <a:ea typeface="+mn-ea"/>
                          <a:cs typeface="+mn-cs"/>
                        </a:rPr>
                        <a:t> </a:t>
                      </a:r>
                      <a:r>
                        <a:rPr lang="en-IN" sz="1200" b="0" i="0" kern="1200" dirty="0" err="1">
                          <a:solidFill>
                            <a:schemeClr val="tx1"/>
                          </a:solidFill>
                          <a:effectLst/>
                          <a:latin typeface="+mj-lt"/>
                          <a:ea typeface="+mn-ea"/>
                          <a:cs typeface="+mn-cs"/>
                        </a:rPr>
                        <a:t>Houtan</a:t>
                      </a:r>
                      <a:r>
                        <a:rPr lang="en-IN" sz="1200" b="0" i="0" kern="1200" dirty="0">
                          <a:solidFill>
                            <a:schemeClr val="tx1"/>
                          </a:solidFill>
                          <a:effectLst/>
                          <a:latin typeface="+mj-lt"/>
                          <a:ea typeface="+mn-ea"/>
                          <a:cs typeface="+mn-cs"/>
                        </a:rPr>
                        <a:t> Shahidi &amp; Mahmoud Sheikh (2022)</a:t>
                      </a:r>
                      <a:endParaRPr lang="en-IN" sz="1000" dirty="0">
                        <a:solidFill>
                          <a:srgbClr val="5E696C"/>
                        </a:solidFill>
                        <a:latin typeface="+mj-lt"/>
                        <a:ea typeface="Lato" panose="020F0502020204030203" pitchFamily="34" charset="0"/>
                        <a:cs typeface="Lato" panose="020F0502020204030203" pitchFamily="34" charset="0"/>
                      </a:endParaRPr>
                    </a:p>
                  </a:txBody>
                  <a:tcPr/>
                </a:tc>
                <a:tc>
                  <a:txBody>
                    <a:bodyPr/>
                    <a:lstStyle/>
                    <a:p>
                      <a:pPr lvl="0"/>
                      <a:r>
                        <a:rPr lang="en-IN" sz="1200" kern="1200" dirty="0">
                          <a:solidFill>
                            <a:schemeClr val="tx1"/>
                          </a:solidFill>
                          <a:effectLst/>
                          <a:latin typeface="+mj-lt"/>
                          <a:ea typeface="+mn-ea"/>
                          <a:cs typeface="+mn-cs"/>
                        </a:rPr>
                        <a:t>Experimental intervention groups received sixteen sessions of 60 min. Experimental  Spark groups had increased motor skills (MS).SPARK is a comprehensive health-related program, which focuses on increasing moderate to vigorous physical activity through engaging, fun, non-traditional and adapted traditional activities</a:t>
                      </a:r>
                    </a:p>
                  </a:txBody>
                  <a:tcPr/>
                </a:tc>
                <a:extLst>
                  <a:ext uri="{0D108BD9-81ED-4DB2-BD59-A6C34878D82A}">
                    <a16:rowId xmlns:a16="http://schemas.microsoft.com/office/drawing/2014/main" val="3306373450"/>
                  </a:ext>
                </a:extLst>
              </a:tr>
              <a:tr h="1875450">
                <a:tc>
                  <a:txBody>
                    <a:bodyPr/>
                    <a:lstStyle/>
                    <a:p>
                      <a:pPr algn="ctr"/>
                      <a:r>
                        <a:rPr lang="en-IN" sz="1200" dirty="0">
                          <a:solidFill>
                            <a:srgbClr val="5E696C"/>
                          </a:solidFill>
                          <a:latin typeface="Lato" panose="020F0502020204030203" pitchFamily="34" charset="0"/>
                          <a:ea typeface="Lato" panose="020F0502020204030203" pitchFamily="34" charset="0"/>
                          <a:cs typeface="Lato" panose="020F0502020204030203" pitchFamily="34" charset="0"/>
                        </a:rPr>
                        <a:t>3.</a:t>
                      </a:r>
                    </a:p>
                  </a:txBody>
                  <a:tcPr/>
                </a:tc>
                <a:tc>
                  <a:txBody>
                    <a:bodyPr/>
                    <a:lstStyle/>
                    <a:p>
                      <a:pPr lvl="0"/>
                      <a:r>
                        <a:rPr lang="en-IN" sz="1200" b="0" kern="1200" dirty="0">
                          <a:solidFill>
                            <a:schemeClr val="tx1"/>
                          </a:solidFill>
                          <a:effectLst/>
                          <a:latin typeface="+mj-lt"/>
                          <a:ea typeface="+mn-ea"/>
                          <a:cs typeface="+mn-cs"/>
                        </a:rPr>
                        <a:t>A Survey on Software Applications use in Therapy for Autistic Children</a:t>
                      </a:r>
                    </a:p>
                    <a:p>
                      <a:r>
                        <a:rPr lang="en-IN" sz="1200" b="1" kern="1200" dirty="0">
                          <a:solidFill>
                            <a:schemeClr val="tx1"/>
                          </a:solidFill>
                          <a:effectLst/>
                          <a:latin typeface="+mj-lt"/>
                          <a:ea typeface="+mn-ea"/>
                          <a:cs typeface="+mn-cs"/>
                        </a:rPr>
                        <a:t> </a:t>
                      </a:r>
                      <a:r>
                        <a:rPr lang="en-IN" sz="1200" b="1" u="sng" kern="1200" dirty="0">
                          <a:solidFill>
                            <a:schemeClr val="tx1"/>
                          </a:solidFill>
                          <a:effectLst/>
                          <a:latin typeface="+mj-lt"/>
                          <a:ea typeface="+mn-ea"/>
                          <a:cs typeface="+mn-cs"/>
                          <a:hlinkClick r:id="rId4"/>
                        </a:rPr>
                        <a:t>10.1109/ICECCO48375.2019.9043237</a:t>
                      </a:r>
                      <a:endParaRPr lang="en-IN" sz="1200" b="1" kern="1200" dirty="0">
                        <a:solidFill>
                          <a:schemeClr val="tx1"/>
                        </a:solidFill>
                        <a:effectLst/>
                        <a:latin typeface="+mj-lt"/>
                        <a:ea typeface="+mn-ea"/>
                        <a:cs typeface="+mn-cs"/>
                      </a:endParaRPr>
                    </a:p>
                    <a:p>
                      <a:r>
                        <a:rPr lang="en-IN" sz="1200" kern="1200" dirty="0">
                          <a:solidFill>
                            <a:schemeClr val="tx1"/>
                          </a:solidFill>
                          <a:effectLst/>
                          <a:latin typeface="+mj-lt"/>
                          <a:ea typeface="+mn-ea"/>
                          <a:cs typeface="+mn-cs"/>
                        </a:rPr>
                        <a:t> </a:t>
                      </a:r>
                      <a:endParaRPr lang="en-IN" sz="1800" kern="1200" dirty="0">
                        <a:solidFill>
                          <a:schemeClr val="tx1"/>
                        </a:solidFill>
                        <a:effectLst/>
                        <a:latin typeface="+mj-lt"/>
                        <a:ea typeface="+mn-ea"/>
                        <a:cs typeface="+mn-cs"/>
                      </a:endParaRPr>
                    </a:p>
                  </a:txBody>
                  <a:tcPr/>
                </a:tc>
                <a:tc>
                  <a:txBody>
                    <a:bodyPr/>
                    <a:lstStyle/>
                    <a:p>
                      <a:r>
                        <a:rPr lang="en-IN" sz="1200" dirty="0">
                          <a:solidFill>
                            <a:schemeClr val="tx1"/>
                          </a:solidFill>
                          <a:latin typeface="+mj-lt"/>
                          <a:ea typeface="Lato" panose="020F0502020204030203" pitchFamily="34" charset="0"/>
                          <a:cs typeface="Lato" panose="020F0502020204030203" pitchFamily="34" charset="0"/>
                        </a:rPr>
                        <a:t>Amina Sani Adamu and Saleh E. Abdullahi and Rumana Kabir Aminu</a:t>
                      </a:r>
                      <a:r>
                        <a:rPr lang="en" sz="1200" dirty="0">
                          <a:solidFill>
                            <a:schemeClr val="tx1"/>
                          </a:solidFill>
                          <a:latin typeface="Lato" panose="020F0502020204030203" pitchFamily="34" charset="0"/>
                          <a:ea typeface="Lato" panose="020F0502020204030203" pitchFamily="34" charset="0"/>
                          <a:cs typeface="Lato" panose="020F0502020204030203" pitchFamily="34" charset="0"/>
                        </a:rPr>
                        <a:t>(2019).</a:t>
                      </a:r>
                      <a:endParaRPr lang="en-IN" sz="1200"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a:tc>
                <a:tc>
                  <a:txBody>
                    <a:bodyPr/>
                    <a:lstStyle/>
                    <a:p>
                      <a:pPr lvl="0"/>
                      <a:r>
                        <a:rPr lang="en-IN" sz="1200" kern="1200" dirty="0">
                          <a:solidFill>
                            <a:schemeClr val="tx1"/>
                          </a:solidFill>
                          <a:effectLst/>
                          <a:latin typeface="+mj-lt"/>
                          <a:ea typeface="+mn-ea"/>
                          <a:cs typeface="+mn-cs"/>
                        </a:rPr>
                        <a:t>Computer applications developed provide better learning environment and communication platform for autistic children .It outlines the type of techniques used for developing Applications used for children with Autism. It infers that several techniques have been implemented and tested on children living with autism and they serve the purpose for which the application was built for. Most of the applications have given great improvements and usefulness for children living on the Spectrum.</a:t>
                      </a:r>
                    </a:p>
                  </a:txBody>
                  <a:tcPr/>
                </a:tc>
                <a:extLst>
                  <a:ext uri="{0D108BD9-81ED-4DB2-BD59-A6C34878D82A}">
                    <a16:rowId xmlns:a16="http://schemas.microsoft.com/office/drawing/2014/main" val="1656053957"/>
                  </a:ext>
                </a:extLst>
              </a:tr>
            </a:tbl>
          </a:graphicData>
        </a:graphic>
      </p:graphicFrame>
    </p:spTree>
    <p:extLst>
      <p:ext uri="{BB962C8B-B14F-4D97-AF65-F5344CB8AC3E}">
        <p14:creationId xmlns:p14="http://schemas.microsoft.com/office/powerpoint/2010/main" val="485746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F06B-1DDB-8E8F-4FF3-D78DFF80A235}"/>
              </a:ext>
            </a:extLst>
          </p:cNvPr>
          <p:cNvSpPr>
            <a:spLocks noGrp="1"/>
          </p:cNvSpPr>
          <p:nvPr>
            <p:ph type="title"/>
          </p:nvPr>
        </p:nvSpPr>
        <p:spPr>
          <a:xfrm>
            <a:off x="1311592" y="557403"/>
            <a:ext cx="9912096" cy="1014984"/>
          </a:xfrm>
        </p:spPr>
        <p:txBody>
          <a:bodyPr/>
          <a:lstStyle/>
          <a:p>
            <a:pPr algn="l"/>
            <a:r>
              <a:rPr lang="en-IN" dirty="0"/>
              <a:t>Technology Stack</a:t>
            </a: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E40EB2C2-F9E8-1F5D-8F03-AE6CC69FD69D}"/>
              </a:ext>
            </a:extLst>
          </p:cNvPr>
          <p:cNvSpPr>
            <a:spLocks noGrp="1"/>
          </p:cNvSpPr>
          <p:nvPr>
            <p:ph idx="1"/>
          </p:nvPr>
        </p:nvSpPr>
        <p:spPr>
          <a:xfrm>
            <a:off x="1311592" y="2024876"/>
            <a:ext cx="8105775" cy="3923538"/>
          </a:xfrm>
        </p:spPr>
        <p:txBody>
          <a:bodyPr/>
          <a:lstStyle/>
          <a:p>
            <a:pPr rtl="0" fontAlgn="base">
              <a:spcBef>
                <a:spcPts val="0"/>
              </a:spcBef>
              <a:spcAft>
                <a:spcPts val="0"/>
              </a:spcAft>
              <a:buFont typeface="Arial" panose="020B0604020202020204" pitchFamily="34" charset="0"/>
              <a:buChar char="•"/>
            </a:pPr>
            <a:r>
              <a:rPr lang="en-US" sz="2400" b="1" i="0" u="none" strike="noStrike" dirty="0">
                <a:solidFill>
                  <a:srgbClr val="262626"/>
                </a:solidFill>
                <a:effectLst/>
                <a:latin typeface="+mj-lt"/>
              </a:rPr>
              <a:t>ML Kit</a:t>
            </a:r>
            <a:r>
              <a:rPr lang="en-US" sz="2400" b="0" i="0" u="none" strike="noStrike" dirty="0">
                <a:solidFill>
                  <a:srgbClr val="262626"/>
                </a:solidFill>
                <a:effectLst/>
                <a:latin typeface="+mj-lt"/>
              </a:rPr>
              <a:t>: A mobile app development platform that incorporates machine learning algorithms to detect and respond to user movements in real-time. </a:t>
            </a:r>
            <a:endParaRPr lang="en-US" sz="2400" b="1" i="0" u="none" strike="noStrike" dirty="0">
              <a:solidFill>
                <a:srgbClr val="83992A"/>
              </a:solidFill>
              <a:effectLst/>
              <a:latin typeface="+mj-lt"/>
            </a:endParaRPr>
          </a:p>
          <a:p>
            <a:pPr rtl="0" fontAlgn="base">
              <a:spcBef>
                <a:spcPts val="1160"/>
              </a:spcBef>
              <a:spcAft>
                <a:spcPts val="0"/>
              </a:spcAft>
              <a:buFont typeface="Arial" panose="020B0604020202020204" pitchFamily="34" charset="0"/>
              <a:buChar char="•"/>
            </a:pPr>
            <a:r>
              <a:rPr lang="en-US" sz="2400" b="1" i="0" u="none" strike="noStrike" dirty="0">
                <a:solidFill>
                  <a:srgbClr val="262626"/>
                </a:solidFill>
                <a:effectLst/>
                <a:latin typeface="+mj-lt"/>
              </a:rPr>
              <a:t>Flutter</a:t>
            </a:r>
            <a:r>
              <a:rPr lang="en-US" sz="2400" b="0" i="0" u="none" strike="noStrike" dirty="0">
                <a:solidFill>
                  <a:srgbClr val="262626"/>
                </a:solidFill>
                <a:effectLst/>
                <a:latin typeface="+mj-lt"/>
              </a:rPr>
              <a:t>: A mobile app development platform that enables the development of high-quality, high-performance mobile applications for both Android and iOS devices</a:t>
            </a:r>
            <a:endParaRPr lang="en-US" sz="2400" b="1" i="0" u="none" strike="noStrike" dirty="0">
              <a:solidFill>
                <a:srgbClr val="83992A"/>
              </a:solidFill>
              <a:effectLst/>
              <a:latin typeface="+mj-lt"/>
            </a:endParaRPr>
          </a:p>
          <a:p>
            <a:r>
              <a:rPr lang="en-US" sz="2400" b="1" dirty="0">
                <a:latin typeface="+mj-lt"/>
              </a:rPr>
              <a:t>IDE Used : VISUAL STUDIO CODE</a:t>
            </a:r>
            <a:endParaRPr lang="en-IN" sz="2400" b="1" dirty="0">
              <a:latin typeface="+mj-lt"/>
            </a:endParaRPr>
          </a:p>
        </p:txBody>
      </p:sp>
      <p:sp>
        <p:nvSpPr>
          <p:cNvPr id="4" name="Slide Number Placeholder 3">
            <a:extLst>
              <a:ext uri="{FF2B5EF4-FFF2-40B4-BE49-F238E27FC236}">
                <a16:creationId xmlns:a16="http://schemas.microsoft.com/office/drawing/2014/main" id="{C26A689B-2DF7-AD31-E795-399D14A1D5C5}"/>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sp>
        <p:nvSpPr>
          <p:cNvPr id="5" name="Footer Placeholder 4">
            <a:extLst>
              <a:ext uri="{FF2B5EF4-FFF2-40B4-BE49-F238E27FC236}">
                <a16:creationId xmlns:a16="http://schemas.microsoft.com/office/drawing/2014/main" id="{8ED60BD8-E797-CCDD-E8AF-80ED447E9E95}"/>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65241BF7-3F61-6763-67EE-A3C34B13016D}"/>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124817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039E-B883-7857-C899-79250C5C4B42}"/>
              </a:ext>
            </a:extLst>
          </p:cNvPr>
          <p:cNvSpPr>
            <a:spLocks noGrp="1"/>
          </p:cNvSpPr>
          <p:nvPr>
            <p:ph type="ctrTitle"/>
          </p:nvPr>
        </p:nvSpPr>
        <p:spPr>
          <a:xfrm>
            <a:off x="896874" y="2574036"/>
            <a:ext cx="10055352" cy="1709928"/>
          </a:xfrm>
        </p:spPr>
        <p:txBody>
          <a:bodyPr/>
          <a:lstStyle/>
          <a:p>
            <a:pPr algn="ctr"/>
            <a:r>
              <a:rPr lang="en-IN" dirty="0"/>
              <a:t>Functional Requirements </a:t>
            </a:r>
          </a:p>
        </p:txBody>
      </p:sp>
      <p:sp>
        <p:nvSpPr>
          <p:cNvPr id="3" name="Subtitle 2">
            <a:extLst>
              <a:ext uri="{FF2B5EF4-FFF2-40B4-BE49-F238E27FC236}">
                <a16:creationId xmlns:a16="http://schemas.microsoft.com/office/drawing/2014/main" id="{1F65D76B-618E-641F-7B90-BA3AC1C2296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87645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37FB5-C1DB-4EC4-7907-91405A021324}"/>
              </a:ext>
            </a:extLst>
          </p:cNvPr>
          <p:cNvSpPr>
            <a:spLocks noGrp="1"/>
          </p:cNvSpPr>
          <p:nvPr>
            <p:ph type="title"/>
          </p:nvPr>
        </p:nvSpPr>
        <p:spPr>
          <a:xfrm>
            <a:off x="990600" y="343835"/>
            <a:ext cx="9377553" cy="1014984"/>
          </a:xfrm>
        </p:spPr>
        <p:txBody>
          <a:bodyPr/>
          <a:lstStyle/>
          <a:p>
            <a:r>
              <a:rPr lang="en-US" sz="5400" dirty="0">
                <a:latin typeface="+mj-lt"/>
              </a:rPr>
              <a:t>User Registration and Login </a:t>
            </a:r>
            <a:br>
              <a:rPr lang="en-US" b="1" dirty="0">
                <a:latin typeface="+mj-lt"/>
              </a:rPr>
            </a:br>
            <a:endParaRPr lang="en-IN" dirty="0"/>
          </a:p>
        </p:txBody>
      </p:sp>
      <p:sp>
        <p:nvSpPr>
          <p:cNvPr id="3" name="Content Placeholder 2">
            <a:extLst>
              <a:ext uri="{FF2B5EF4-FFF2-40B4-BE49-F238E27FC236}">
                <a16:creationId xmlns:a16="http://schemas.microsoft.com/office/drawing/2014/main" id="{15E20805-36DF-7DEA-1957-6194607E5D3D}"/>
              </a:ext>
            </a:extLst>
          </p:cNvPr>
          <p:cNvSpPr>
            <a:spLocks noGrp="1"/>
          </p:cNvSpPr>
          <p:nvPr>
            <p:ph idx="1"/>
          </p:nvPr>
        </p:nvSpPr>
        <p:spPr>
          <a:xfrm>
            <a:off x="1021080" y="1628394"/>
            <a:ext cx="10605516" cy="4972154"/>
          </a:xfrm>
        </p:spPr>
        <p:txBody>
          <a:bodyPr/>
          <a:lstStyle/>
          <a:p>
            <a:pPr marL="0" indent="0">
              <a:buNone/>
            </a:pPr>
            <a:r>
              <a:rPr lang="en-US" sz="2400" dirty="0">
                <a:latin typeface="+mj-lt"/>
              </a:rPr>
              <a:t>The app will allow users to register and create a new account or log in using their existing account. The registration process should include the following fields:</a:t>
            </a:r>
          </a:p>
          <a:p>
            <a:pPr marL="0" indent="0">
              <a:buNone/>
            </a:pPr>
            <a:r>
              <a:rPr lang="en-US" sz="2400" dirty="0">
                <a:latin typeface="+mj-lt"/>
              </a:rPr>
              <a:t>•Full Name (character length 160)</a:t>
            </a:r>
          </a:p>
          <a:p>
            <a:pPr marL="0" indent="0">
              <a:buNone/>
            </a:pPr>
            <a:r>
              <a:rPr lang="en-US" sz="2400" dirty="0">
                <a:latin typeface="+mj-lt"/>
              </a:rPr>
              <a:t>•Email Address</a:t>
            </a:r>
          </a:p>
          <a:p>
            <a:pPr marL="0" indent="0">
              <a:buNone/>
            </a:pPr>
            <a:r>
              <a:rPr lang="en-US" sz="2400" dirty="0">
                <a:latin typeface="+mj-lt"/>
              </a:rPr>
              <a:t>•Password (should contain a range of 8-15 characters)</a:t>
            </a:r>
          </a:p>
          <a:p>
            <a:pPr marL="0" indent="0">
              <a:buNone/>
            </a:pPr>
            <a:r>
              <a:rPr lang="en-US" sz="2400" dirty="0">
                <a:latin typeface="+mj-lt"/>
              </a:rPr>
              <a:t>•Confirm Password</a:t>
            </a:r>
          </a:p>
          <a:p>
            <a:pPr marL="0" indent="0">
              <a:buNone/>
            </a:pPr>
            <a:r>
              <a:rPr lang="en-US" sz="2400" dirty="0">
                <a:latin typeface="+mj-lt"/>
              </a:rPr>
              <a:t>•Age</a:t>
            </a:r>
          </a:p>
          <a:p>
            <a:pPr marL="0" indent="0">
              <a:buNone/>
            </a:pPr>
            <a:r>
              <a:rPr lang="en-US" sz="2400" dirty="0">
                <a:latin typeface="+mj-lt"/>
              </a:rPr>
              <a:t>•Medical condition</a:t>
            </a:r>
          </a:p>
          <a:p>
            <a:pPr marL="0" indent="0">
              <a:buNone/>
            </a:pPr>
            <a:r>
              <a:rPr lang="en-US" sz="2400" dirty="0">
                <a:latin typeface="+mj-lt"/>
              </a:rPr>
              <a:t> The app will use Firebase Authentication for user authentication.</a:t>
            </a:r>
          </a:p>
          <a:p>
            <a:pPr marL="0" indent="0">
              <a:buNone/>
            </a:pPr>
            <a:endParaRPr lang="en-US" b="1" dirty="0"/>
          </a:p>
          <a:p>
            <a:pPr marL="0" indent="0">
              <a:buNone/>
            </a:pPr>
            <a:endParaRPr lang="en-IN" b="1" dirty="0"/>
          </a:p>
        </p:txBody>
      </p:sp>
      <p:sp>
        <p:nvSpPr>
          <p:cNvPr id="4" name="Slide Number Placeholder 3">
            <a:extLst>
              <a:ext uri="{FF2B5EF4-FFF2-40B4-BE49-F238E27FC236}">
                <a16:creationId xmlns:a16="http://schemas.microsoft.com/office/drawing/2014/main" id="{7662DDB0-AA55-DB84-7263-ACAE6AAF7E97}"/>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sp>
        <p:nvSpPr>
          <p:cNvPr id="5" name="Footer Placeholder 4">
            <a:extLst>
              <a:ext uri="{FF2B5EF4-FFF2-40B4-BE49-F238E27FC236}">
                <a16:creationId xmlns:a16="http://schemas.microsoft.com/office/drawing/2014/main" id="{CEF62F84-4BDB-06D4-3958-7026C76CB09B}"/>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64679B51-424F-079D-F652-70FCE3D208D5}"/>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92221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7450-76EF-BFA5-EB57-BAFA03EE7771}"/>
              </a:ext>
            </a:extLst>
          </p:cNvPr>
          <p:cNvSpPr>
            <a:spLocks noGrp="1"/>
          </p:cNvSpPr>
          <p:nvPr>
            <p:ph type="title"/>
          </p:nvPr>
        </p:nvSpPr>
        <p:spPr>
          <a:xfrm>
            <a:off x="1021080" y="580592"/>
            <a:ext cx="10137647" cy="1014984"/>
          </a:xfrm>
        </p:spPr>
        <p:txBody>
          <a:bodyPr/>
          <a:lstStyle/>
          <a:p>
            <a:pPr algn="l"/>
            <a:r>
              <a:rPr lang="en-IN" dirty="0"/>
              <a:t>Quiz Questions</a:t>
            </a:r>
          </a:p>
        </p:txBody>
      </p:sp>
      <p:sp>
        <p:nvSpPr>
          <p:cNvPr id="3" name="Content Placeholder 2">
            <a:extLst>
              <a:ext uri="{FF2B5EF4-FFF2-40B4-BE49-F238E27FC236}">
                <a16:creationId xmlns:a16="http://schemas.microsoft.com/office/drawing/2014/main" id="{5908D6E9-1A29-997C-A9D1-56A04574E5B6}"/>
              </a:ext>
            </a:extLst>
          </p:cNvPr>
          <p:cNvSpPr>
            <a:spLocks noGrp="1"/>
          </p:cNvSpPr>
          <p:nvPr>
            <p:ph idx="1"/>
          </p:nvPr>
        </p:nvSpPr>
        <p:spPr>
          <a:xfrm>
            <a:off x="1021080" y="1810512"/>
            <a:ext cx="10875264" cy="4160520"/>
          </a:xfrm>
        </p:spPr>
        <p:txBody>
          <a:bodyPr/>
          <a:lstStyle/>
          <a:p>
            <a:r>
              <a:rPr lang="en-US" dirty="0">
                <a:latin typeface="+mj-lt"/>
              </a:rPr>
              <a:t>Quiz should be presented in multiple-choice format with the following features:</a:t>
            </a:r>
          </a:p>
          <a:p>
            <a:pPr lvl="1"/>
            <a:r>
              <a:rPr lang="en-US" sz="2800" dirty="0">
                <a:latin typeface="+mj-lt"/>
              </a:rPr>
              <a:t>Each question should have four answer options.</a:t>
            </a:r>
          </a:p>
          <a:p>
            <a:pPr lvl="1"/>
            <a:r>
              <a:rPr lang="en-US" sz="2800" dirty="0">
                <a:latin typeface="+mj-lt"/>
              </a:rPr>
              <a:t>Correct answer should be identified through number of squats performed by the user within the given time.</a:t>
            </a:r>
          </a:p>
          <a:p>
            <a:pPr lvl="1"/>
            <a:r>
              <a:rPr lang="en-US" sz="2800" dirty="0">
                <a:latin typeface="+mj-lt"/>
              </a:rPr>
              <a:t>Quiz should consist of at least 10 questions.</a:t>
            </a:r>
          </a:p>
          <a:p>
            <a:pPr lvl="1"/>
            <a:r>
              <a:rPr lang="en-US" sz="2800" dirty="0">
                <a:latin typeface="+mj-lt"/>
              </a:rPr>
              <a:t>Should be timed, with a maximum time of 60 seconds per question.</a:t>
            </a:r>
          </a:p>
          <a:p>
            <a:r>
              <a:rPr lang="en-US" dirty="0">
                <a:latin typeface="+mj-lt"/>
              </a:rPr>
              <a:t>App should provide immediate feedback based on user's answer choice.</a:t>
            </a:r>
          </a:p>
          <a:p>
            <a:endParaRPr lang="en-US" dirty="0"/>
          </a:p>
          <a:p>
            <a:pPr marL="0" indent="0">
              <a:buNone/>
            </a:pPr>
            <a:endParaRPr lang="en-US" dirty="0"/>
          </a:p>
          <a:p>
            <a:endParaRPr lang="en-IN" dirty="0"/>
          </a:p>
        </p:txBody>
      </p:sp>
      <p:sp>
        <p:nvSpPr>
          <p:cNvPr id="4" name="Slide Number Placeholder 3">
            <a:extLst>
              <a:ext uri="{FF2B5EF4-FFF2-40B4-BE49-F238E27FC236}">
                <a16:creationId xmlns:a16="http://schemas.microsoft.com/office/drawing/2014/main" id="{8B8159B2-D26E-2F01-8B31-2CFE5910BA15}"/>
              </a:ext>
            </a:extLst>
          </p:cNvPr>
          <p:cNvSpPr>
            <a:spLocks noGrp="1"/>
          </p:cNvSpPr>
          <p:nvPr>
            <p:ph type="sldNum" sz="quarter" idx="12"/>
          </p:nvPr>
        </p:nvSpPr>
        <p:spPr/>
        <p:txBody>
          <a:bodyPr/>
          <a:lstStyle/>
          <a:p>
            <a:fld id="{8D0AFDD5-844D-364D-8AEC-50CF4D36D55D}" type="slidenum">
              <a:rPr lang="en-US" noProof="0" smtClean="0"/>
              <a:t>14</a:t>
            </a:fld>
            <a:endParaRPr lang="en-US" noProof="0"/>
          </a:p>
        </p:txBody>
      </p:sp>
      <p:sp>
        <p:nvSpPr>
          <p:cNvPr id="5" name="Footer Placeholder 4">
            <a:extLst>
              <a:ext uri="{FF2B5EF4-FFF2-40B4-BE49-F238E27FC236}">
                <a16:creationId xmlns:a16="http://schemas.microsoft.com/office/drawing/2014/main" id="{A2A7869C-B04E-F5BA-3A5B-940CF5681BBC}"/>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1CBB38E7-AA4B-4CDE-A868-DF51A6918AC3}"/>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3242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18D0-88B5-B976-05E3-2F42B4CCB90C}"/>
              </a:ext>
            </a:extLst>
          </p:cNvPr>
          <p:cNvSpPr>
            <a:spLocks noGrp="1"/>
          </p:cNvSpPr>
          <p:nvPr>
            <p:ph type="title"/>
          </p:nvPr>
        </p:nvSpPr>
        <p:spPr>
          <a:xfrm>
            <a:off x="1021080" y="574549"/>
            <a:ext cx="10972800" cy="1014984"/>
          </a:xfrm>
        </p:spPr>
        <p:txBody>
          <a:bodyPr/>
          <a:lstStyle/>
          <a:p>
            <a:r>
              <a:rPr lang="en-IN" dirty="0"/>
              <a:t>Score Recording and Display </a:t>
            </a:r>
          </a:p>
        </p:txBody>
      </p:sp>
      <p:sp>
        <p:nvSpPr>
          <p:cNvPr id="3" name="Content Placeholder 2">
            <a:extLst>
              <a:ext uri="{FF2B5EF4-FFF2-40B4-BE49-F238E27FC236}">
                <a16:creationId xmlns:a16="http://schemas.microsoft.com/office/drawing/2014/main" id="{379020F4-DE86-1006-4E82-A812A74E2087}"/>
              </a:ext>
            </a:extLst>
          </p:cNvPr>
          <p:cNvSpPr>
            <a:spLocks noGrp="1"/>
          </p:cNvSpPr>
          <p:nvPr>
            <p:ph idx="1"/>
          </p:nvPr>
        </p:nvSpPr>
        <p:spPr>
          <a:xfrm>
            <a:off x="1129855" y="914400"/>
            <a:ext cx="9932289" cy="3733800"/>
          </a:xfrm>
        </p:spPr>
        <p:txBody>
          <a:bodyPr/>
          <a:lstStyle/>
          <a:p>
            <a:pPr marL="0" indent="0">
              <a:buNone/>
            </a:pPr>
            <a:endParaRPr lang="en-US" dirty="0"/>
          </a:p>
          <a:p>
            <a:endParaRPr lang="en-US" dirty="0"/>
          </a:p>
          <a:p>
            <a:r>
              <a:rPr lang="en-US" dirty="0">
                <a:latin typeface="+mj-lt"/>
              </a:rPr>
              <a:t>App will record user's score and display it after each round of each game.</a:t>
            </a:r>
          </a:p>
          <a:p>
            <a:r>
              <a:rPr lang="en-US" dirty="0">
                <a:latin typeface="+mj-lt"/>
              </a:rPr>
              <a:t> User's final score will be displayed along with a message based on their score at the end of the game. </a:t>
            </a:r>
          </a:p>
          <a:p>
            <a:r>
              <a:rPr lang="en-US" dirty="0">
                <a:latin typeface="+mj-lt"/>
              </a:rPr>
              <a:t>App will also store user's high score and display it on the high score screen.</a:t>
            </a:r>
          </a:p>
          <a:p>
            <a:endParaRPr lang="en-IN" dirty="0"/>
          </a:p>
        </p:txBody>
      </p:sp>
      <p:sp>
        <p:nvSpPr>
          <p:cNvPr id="4" name="Slide Number Placeholder 3">
            <a:extLst>
              <a:ext uri="{FF2B5EF4-FFF2-40B4-BE49-F238E27FC236}">
                <a16:creationId xmlns:a16="http://schemas.microsoft.com/office/drawing/2014/main" id="{81AF8FE3-B047-AFA7-D661-8AABD0652001}"/>
              </a:ext>
            </a:extLst>
          </p:cNvPr>
          <p:cNvSpPr>
            <a:spLocks noGrp="1"/>
          </p:cNvSpPr>
          <p:nvPr>
            <p:ph type="sldNum" sz="quarter" idx="12"/>
          </p:nvPr>
        </p:nvSpPr>
        <p:spPr/>
        <p:txBody>
          <a:bodyPr/>
          <a:lstStyle/>
          <a:p>
            <a:fld id="{8D0AFDD5-844D-364D-8AEC-50CF4D36D55D}" type="slidenum">
              <a:rPr lang="en-US" noProof="0" smtClean="0"/>
              <a:t>15</a:t>
            </a:fld>
            <a:endParaRPr lang="en-US" noProof="0"/>
          </a:p>
        </p:txBody>
      </p:sp>
      <p:sp>
        <p:nvSpPr>
          <p:cNvPr id="5" name="Footer Placeholder 4">
            <a:extLst>
              <a:ext uri="{FF2B5EF4-FFF2-40B4-BE49-F238E27FC236}">
                <a16:creationId xmlns:a16="http://schemas.microsoft.com/office/drawing/2014/main" id="{9404BF49-448D-B636-C682-8B1AE3B4828B}"/>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B420329D-4B7B-E4F0-CC36-F24377C5271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296749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BFBC-D79B-0FA2-8B91-DC18988F3DD5}"/>
              </a:ext>
            </a:extLst>
          </p:cNvPr>
          <p:cNvSpPr>
            <a:spLocks noGrp="1"/>
          </p:cNvSpPr>
          <p:nvPr>
            <p:ph type="title"/>
          </p:nvPr>
        </p:nvSpPr>
        <p:spPr>
          <a:xfrm>
            <a:off x="117538" y="210208"/>
            <a:ext cx="11633073" cy="1014984"/>
          </a:xfrm>
        </p:spPr>
        <p:txBody>
          <a:bodyPr/>
          <a:lstStyle/>
          <a:p>
            <a:r>
              <a:rPr lang="en-IN" dirty="0"/>
              <a:t>Non Functional Requirements</a:t>
            </a:r>
          </a:p>
        </p:txBody>
      </p:sp>
      <p:sp>
        <p:nvSpPr>
          <p:cNvPr id="3" name="Slide Number Placeholder 2">
            <a:extLst>
              <a:ext uri="{FF2B5EF4-FFF2-40B4-BE49-F238E27FC236}">
                <a16:creationId xmlns:a16="http://schemas.microsoft.com/office/drawing/2014/main" id="{7FC38E4B-307D-4D2E-7409-828B24933335}"/>
              </a:ext>
            </a:extLst>
          </p:cNvPr>
          <p:cNvSpPr>
            <a:spLocks noGrp="1"/>
          </p:cNvSpPr>
          <p:nvPr>
            <p:ph type="sldNum" sz="quarter" idx="12"/>
          </p:nvPr>
        </p:nvSpPr>
        <p:spPr/>
        <p:txBody>
          <a:bodyPr/>
          <a:lstStyle/>
          <a:p>
            <a:fld id="{8D0AFDD5-844D-364D-8AEC-50CF4D36D55D}" type="slidenum">
              <a:rPr lang="en-US" noProof="0" smtClean="0"/>
              <a:t>16</a:t>
            </a:fld>
            <a:endParaRPr lang="en-US" noProof="0"/>
          </a:p>
        </p:txBody>
      </p:sp>
      <p:sp>
        <p:nvSpPr>
          <p:cNvPr id="4" name="Footer Placeholder 3">
            <a:extLst>
              <a:ext uri="{FF2B5EF4-FFF2-40B4-BE49-F238E27FC236}">
                <a16:creationId xmlns:a16="http://schemas.microsoft.com/office/drawing/2014/main" id="{BA65C5DA-4DCC-C657-1ADF-88C677ADA5B5}"/>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800C04D0-A9EE-0D1C-483C-443B26135F68}"/>
              </a:ext>
            </a:extLst>
          </p:cNvPr>
          <p:cNvSpPr>
            <a:spLocks noGrp="1"/>
          </p:cNvSpPr>
          <p:nvPr>
            <p:ph type="dt" sz="half" idx="10"/>
          </p:nvPr>
        </p:nvSpPr>
        <p:spPr/>
        <p:txBody>
          <a:bodyPr/>
          <a:lstStyle/>
          <a:p>
            <a:r>
              <a:rPr lang="en-US" noProof="0"/>
              <a:t>20XX</a:t>
            </a:r>
          </a:p>
        </p:txBody>
      </p:sp>
      <p:sp>
        <p:nvSpPr>
          <p:cNvPr id="7" name="TextBox 6">
            <a:extLst>
              <a:ext uri="{FF2B5EF4-FFF2-40B4-BE49-F238E27FC236}">
                <a16:creationId xmlns:a16="http://schemas.microsoft.com/office/drawing/2014/main" id="{0E51AD4B-AF63-4350-3DCB-D21C2825E449}"/>
              </a:ext>
            </a:extLst>
          </p:cNvPr>
          <p:cNvSpPr txBox="1"/>
          <p:nvPr/>
        </p:nvSpPr>
        <p:spPr>
          <a:xfrm>
            <a:off x="561975" y="1263292"/>
            <a:ext cx="11372850" cy="5755422"/>
          </a:xfrm>
          <a:prstGeom prst="rect">
            <a:avLst/>
          </a:prstGeom>
          <a:noFill/>
        </p:spPr>
        <p:txBody>
          <a:bodyPr wrap="square">
            <a:spAutoFit/>
          </a:bodyPr>
          <a:lstStyle/>
          <a:p>
            <a:r>
              <a:rPr lang="en-IN" sz="2400" b="1" dirty="0">
                <a:effectLst/>
                <a:latin typeface="+mj-lt"/>
                <a:ea typeface="Times New Roman" panose="02020603050405020304" pitchFamily="18" charset="0"/>
              </a:rPr>
              <a:t>Performance</a:t>
            </a:r>
            <a:br>
              <a:rPr lang="en-IN" sz="2400" dirty="0">
                <a:effectLst/>
                <a:latin typeface="+mj-lt"/>
                <a:ea typeface="Times New Roman" panose="02020603050405020304" pitchFamily="18" charset="0"/>
              </a:rPr>
            </a:br>
            <a:r>
              <a:rPr lang="en-IN" sz="2400" dirty="0">
                <a:effectLst/>
                <a:latin typeface="+mj-lt"/>
                <a:ea typeface="Times New Roman" panose="02020603050405020304" pitchFamily="18" charset="0"/>
              </a:rPr>
              <a:t>The app should respond quickly to user input, with minimal lag or delay. </a:t>
            </a:r>
            <a:br>
              <a:rPr lang="en-IN" sz="2400" dirty="0">
                <a:effectLst/>
                <a:latin typeface="+mj-lt"/>
                <a:ea typeface="Times New Roman" panose="02020603050405020304" pitchFamily="18" charset="0"/>
              </a:rPr>
            </a:br>
            <a:r>
              <a:rPr lang="en-IN" sz="2400" dirty="0">
                <a:effectLst/>
                <a:latin typeface="+mj-lt"/>
                <a:ea typeface="Times New Roman" panose="02020603050405020304" pitchFamily="18" charset="0"/>
              </a:rPr>
              <a:t>The app should be optimized to run smoothly on both iOS and Android devices.</a:t>
            </a:r>
            <a:br>
              <a:rPr lang="en-IN" sz="2400" dirty="0">
                <a:effectLst/>
                <a:latin typeface="+mj-lt"/>
                <a:ea typeface="Times New Roman" panose="02020603050405020304" pitchFamily="18" charset="0"/>
              </a:rPr>
            </a:br>
            <a:br>
              <a:rPr lang="en-IN" sz="2400" dirty="0">
                <a:latin typeface="+mj-lt"/>
                <a:ea typeface="Times New Roman" panose="02020603050405020304" pitchFamily="18" charset="0"/>
              </a:rPr>
            </a:br>
            <a:r>
              <a:rPr lang="en-IN" sz="2400" b="1" dirty="0">
                <a:effectLst/>
                <a:latin typeface="+mj-lt"/>
                <a:ea typeface="Times New Roman" panose="02020603050405020304" pitchFamily="18" charset="0"/>
              </a:rPr>
              <a:t>Usability</a:t>
            </a:r>
            <a:br>
              <a:rPr lang="en-IN" sz="2400" dirty="0">
                <a:effectLst/>
                <a:latin typeface="+mj-lt"/>
                <a:ea typeface="Times New Roman" panose="02020603050405020304" pitchFamily="18" charset="0"/>
              </a:rPr>
            </a:br>
            <a:r>
              <a:rPr lang="en-IN" sz="2400" dirty="0">
                <a:effectLst/>
                <a:latin typeface="+mj-lt"/>
                <a:ea typeface="Times New Roman" panose="02020603050405020304" pitchFamily="18" charset="0"/>
              </a:rPr>
              <a:t>The app should have a user-friendly interface that is easy to navigate.</a:t>
            </a:r>
            <a:br>
              <a:rPr lang="en-IN" sz="2400" dirty="0">
                <a:effectLst/>
                <a:latin typeface="+mj-lt"/>
                <a:ea typeface="Times New Roman" panose="02020603050405020304" pitchFamily="18" charset="0"/>
              </a:rPr>
            </a:br>
            <a:r>
              <a:rPr lang="en-IN" sz="2400" dirty="0">
                <a:effectLst/>
                <a:latin typeface="+mj-lt"/>
                <a:ea typeface="Times New Roman" panose="02020603050405020304" pitchFamily="18" charset="0"/>
              </a:rPr>
              <a:t>The assessment results and exercise recommendations should be presented clearly,   and the app should provide easy-to-follow instructions.</a:t>
            </a:r>
            <a:br>
              <a:rPr lang="en-IN" sz="2400" dirty="0">
                <a:effectLst/>
                <a:latin typeface="+mj-lt"/>
                <a:ea typeface="Times New Roman" panose="02020603050405020304" pitchFamily="18" charset="0"/>
              </a:rPr>
            </a:br>
            <a:r>
              <a:rPr lang="en-IN" sz="2400" dirty="0">
                <a:effectLst/>
                <a:latin typeface="+mj-lt"/>
                <a:ea typeface="Times New Roman" panose="02020603050405020304" pitchFamily="18" charset="0"/>
              </a:rPr>
              <a:t> </a:t>
            </a:r>
            <a:br>
              <a:rPr lang="en-IN" sz="2400" dirty="0">
                <a:effectLst/>
                <a:latin typeface="+mj-lt"/>
                <a:ea typeface="Times New Roman" panose="02020603050405020304" pitchFamily="18" charset="0"/>
              </a:rPr>
            </a:br>
            <a:r>
              <a:rPr lang="en-IN" sz="2400" b="1" dirty="0">
                <a:effectLst/>
                <a:latin typeface="+mj-lt"/>
                <a:ea typeface="Times New Roman" panose="02020603050405020304" pitchFamily="18" charset="0"/>
              </a:rPr>
              <a:t>Security</a:t>
            </a:r>
            <a:br>
              <a:rPr lang="en-IN" sz="2400" dirty="0">
                <a:effectLst/>
                <a:latin typeface="+mj-lt"/>
                <a:ea typeface="Times New Roman" panose="02020603050405020304" pitchFamily="18" charset="0"/>
              </a:rPr>
            </a:br>
            <a:r>
              <a:rPr lang="en-IN" sz="2400" dirty="0">
                <a:effectLst/>
                <a:latin typeface="+mj-lt"/>
                <a:ea typeface="Times New Roman" panose="02020603050405020304" pitchFamily="18" charset="0"/>
              </a:rPr>
              <a:t>The app should be designed with security in mind, with measures in place to protect user data.</a:t>
            </a:r>
            <a:br>
              <a:rPr lang="en-IN" sz="2800" dirty="0">
                <a:effectLst/>
                <a:ea typeface="Times New Roman" panose="02020603050405020304" pitchFamily="18" charset="0"/>
              </a:rPr>
            </a:br>
            <a:br>
              <a:rPr lang="en-IN" sz="2800" dirty="0">
                <a:effectLst/>
                <a:ea typeface="Times New Roman" panose="02020603050405020304" pitchFamily="18" charset="0"/>
              </a:rPr>
            </a:br>
            <a:endParaRPr lang="en-IN" sz="2800" dirty="0"/>
          </a:p>
        </p:txBody>
      </p:sp>
    </p:spTree>
    <p:extLst>
      <p:ext uri="{BB962C8B-B14F-4D97-AF65-F5344CB8AC3E}">
        <p14:creationId xmlns:p14="http://schemas.microsoft.com/office/powerpoint/2010/main" val="2211240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D8F7-FCB1-B0F1-0F7A-4175B6F4A21F}"/>
              </a:ext>
            </a:extLst>
          </p:cNvPr>
          <p:cNvSpPr>
            <a:spLocks noGrp="1"/>
          </p:cNvSpPr>
          <p:nvPr>
            <p:ph type="ctrTitle"/>
          </p:nvPr>
        </p:nvSpPr>
        <p:spPr>
          <a:xfrm>
            <a:off x="3059048" y="2574036"/>
            <a:ext cx="6073903" cy="1709928"/>
          </a:xfrm>
        </p:spPr>
        <p:txBody>
          <a:bodyPr/>
          <a:lstStyle/>
          <a:p>
            <a:r>
              <a:rPr lang="en-IN" dirty="0"/>
              <a:t>Game Module</a:t>
            </a:r>
          </a:p>
        </p:txBody>
      </p:sp>
      <p:sp>
        <p:nvSpPr>
          <p:cNvPr id="10" name="Subtitle 9">
            <a:extLst>
              <a:ext uri="{FF2B5EF4-FFF2-40B4-BE49-F238E27FC236}">
                <a16:creationId xmlns:a16="http://schemas.microsoft.com/office/drawing/2014/main" id="{1CA5321A-1BC2-6540-1C1D-8C65635A726D}"/>
              </a:ext>
            </a:extLst>
          </p:cNvPr>
          <p:cNvSpPr>
            <a:spLocks noGrp="1"/>
          </p:cNvSpPr>
          <p:nvPr>
            <p:ph type="subTitle" idx="1"/>
          </p:nvPr>
        </p:nvSpPr>
        <p:spPr>
          <a:xfrm>
            <a:off x="1527048" y="4457700"/>
            <a:ext cx="2159127" cy="534924"/>
          </a:xfrm>
        </p:spPr>
        <p:txBody>
          <a:bodyPr/>
          <a:lstStyle/>
          <a:p>
            <a:endParaRPr lang="en-IN" dirty="0"/>
          </a:p>
        </p:txBody>
      </p:sp>
      <p:sp>
        <p:nvSpPr>
          <p:cNvPr id="3" name="Slide Number Placeholder 2">
            <a:extLst>
              <a:ext uri="{FF2B5EF4-FFF2-40B4-BE49-F238E27FC236}">
                <a16:creationId xmlns:a16="http://schemas.microsoft.com/office/drawing/2014/main" id="{E37CA7C6-6A86-38BD-BDEF-0A7F268F776D}"/>
              </a:ext>
            </a:extLst>
          </p:cNvPr>
          <p:cNvSpPr>
            <a:spLocks noGrp="1"/>
          </p:cNvSpPr>
          <p:nvPr>
            <p:ph type="sldNum" sz="quarter" idx="4294967295"/>
          </p:nvPr>
        </p:nvSpPr>
        <p:spPr>
          <a:xfrm>
            <a:off x="0" y="6400800"/>
            <a:ext cx="365125" cy="247650"/>
          </a:xfrm>
        </p:spPr>
        <p:txBody>
          <a:bodyPr/>
          <a:lstStyle/>
          <a:p>
            <a:fld id="{8D0AFDD5-844D-364D-8AEC-50CF4D36D55D}" type="slidenum">
              <a:rPr lang="en-US" noProof="0" smtClean="0"/>
              <a:t>17</a:t>
            </a:fld>
            <a:endParaRPr lang="en-US" noProof="0"/>
          </a:p>
        </p:txBody>
      </p:sp>
      <p:sp>
        <p:nvSpPr>
          <p:cNvPr id="4" name="Footer Placeholder 3">
            <a:extLst>
              <a:ext uri="{FF2B5EF4-FFF2-40B4-BE49-F238E27FC236}">
                <a16:creationId xmlns:a16="http://schemas.microsoft.com/office/drawing/2014/main" id="{7F74C37A-D344-D541-54FB-676AF14A85A2}"/>
              </a:ext>
            </a:extLst>
          </p:cNvPr>
          <p:cNvSpPr>
            <a:spLocks noGrp="1"/>
          </p:cNvSpPr>
          <p:nvPr>
            <p:ph type="ftr" sz="quarter" idx="4294967295"/>
          </p:nvPr>
        </p:nvSpPr>
        <p:spPr>
          <a:xfrm>
            <a:off x="0" y="6400800"/>
            <a:ext cx="1463675" cy="247650"/>
          </a:xfrm>
        </p:spPr>
        <p:txBody>
          <a:bodyPr/>
          <a:lstStyle/>
          <a:p>
            <a:r>
              <a:rPr lang="en-US" noProof="0"/>
              <a:t>Presentation title</a:t>
            </a:r>
          </a:p>
        </p:txBody>
      </p:sp>
      <p:sp>
        <p:nvSpPr>
          <p:cNvPr id="5" name="Date Placeholder 4">
            <a:extLst>
              <a:ext uri="{FF2B5EF4-FFF2-40B4-BE49-F238E27FC236}">
                <a16:creationId xmlns:a16="http://schemas.microsoft.com/office/drawing/2014/main" id="{3D025D77-7748-D6A0-A9BE-75B1D154D66C}"/>
              </a:ext>
            </a:extLst>
          </p:cNvPr>
          <p:cNvSpPr>
            <a:spLocks noGrp="1"/>
          </p:cNvSpPr>
          <p:nvPr>
            <p:ph type="dt" sz="half" idx="4294967295"/>
          </p:nvPr>
        </p:nvSpPr>
        <p:spPr>
          <a:xfrm>
            <a:off x="11552238" y="6400800"/>
            <a:ext cx="639762" cy="247650"/>
          </a:xfrm>
        </p:spPr>
        <p:txBody>
          <a:bodyPr/>
          <a:lstStyle/>
          <a:p>
            <a:r>
              <a:rPr lang="en-US" noProof="0"/>
              <a:t>20XX</a:t>
            </a:r>
          </a:p>
        </p:txBody>
      </p:sp>
    </p:spTree>
    <p:extLst>
      <p:ext uri="{BB962C8B-B14F-4D97-AF65-F5344CB8AC3E}">
        <p14:creationId xmlns:p14="http://schemas.microsoft.com/office/powerpoint/2010/main" val="178575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6096000" y="1039774"/>
            <a:ext cx="4959821" cy="1162762"/>
          </a:xfrm>
        </p:spPr>
        <p:txBody>
          <a:bodyPr/>
          <a:lstStyle/>
          <a:p>
            <a:r>
              <a:rPr lang="en-US" dirty="0"/>
              <a:t>Quiz App</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958750" y="2029777"/>
            <a:ext cx="4818888" cy="2798445"/>
          </a:xfrm>
        </p:spPr>
        <p:txBody>
          <a:bodyPr/>
          <a:lstStyle/>
          <a:p>
            <a:pPr marL="342900" indent="-342900">
              <a:buFont typeface="Wingdings" panose="05000000000000000000" pitchFamily="2" charset="2"/>
              <a:buChar char="Ø"/>
            </a:pPr>
            <a:r>
              <a:rPr lang="en-US" sz="2000" dirty="0">
                <a:latin typeface="+mj-lt"/>
              </a:rPr>
              <a:t>Quiz screen will include the quiz questions and a video feed of the user's lower limb activity.</a:t>
            </a:r>
          </a:p>
          <a:p>
            <a:pPr marL="342900" indent="-342900">
              <a:buFont typeface="Wingdings" panose="05000000000000000000" pitchFamily="2" charset="2"/>
              <a:buChar char="Ø"/>
            </a:pPr>
            <a:r>
              <a:rPr lang="en-US" sz="2000" dirty="0">
                <a:latin typeface="+mj-lt"/>
              </a:rPr>
              <a:t> Options for the quiz questions will change based on number of squats performed by the user.</a:t>
            </a:r>
          </a:p>
          <a:p>
            <a:pPr marL="342900" indent="-342900">
              <a:buFont typeface="Wingdings" panose="05000000000000000000" pitchFamily="2" charset="2"/>
              <a:buChar char="Ø"/>
            </a:pPr>
            <a:r>
              <a:rPr lang="en-US" sz="2000" dirty="0">
                <a:latin typeface="+mj-lt"/>
              </a:rPr>
              <a:t> User's score will be updated and displayed after each round of question</a:t>
            </a:r>
            <a:endParaRPr lang="en-US" sz="1800" dirty="0">
              <a:latin typeface="+mj-lt"/>
            </a:endParaRP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18</a:t>
            </a:fld>
            <a:endParaRPr lang="en-US" dirty="0"/>
          </a:p>
        </p:txBody>
      </p:sp>
      <p:pic>
        <p:nvPicPr>
          <p:cNvPr id="2052" name="Picture 4" descr="The Correct Squat Form (And the Best Squat Variations to Do) | Yuri Elkaim">
            <a:extLst>
              <a:ext uri="{FF2B5EF4-FFF2-40B4-BE49-F238E27FC236}">
                <a16:creationId xmlns:a16="http://schemas.microsoft.com/office/drawing/2014/main" id="{B0C70FBF-25AA-DC62-710D-092D99FE31F4}"/>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6326" r="6326"/>
          <a:stretch>
            <a:fillRect/>
          </a:stretch>
        </p:blipFill>
        <p:spPr bwMode="auto">
          <a:xfrm>
            <a:off x="276225" y="847725"/>
            <a:ext cx="4351338" cy="498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722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3ABF90-C345-128B-4243-6586DD291B69}"/>
              </a:ext>
            </a:extLst>
          </p:cNvPr>
          <p:cNvSpPr>
            <a:spLocks noGrp="1"/>
          </p:cNvSpPr>
          <p:nvPr>
            <p:ph type="sldNum" sz="quarter" idx="12"/>
          </p:nvPr>
        </p:nvSpPr>
        <p:spPr/>
        <p:txBody>
          <a:bodyPr/>
          <a:lstStyle/>
          <a:p>
            <a:fld id="{8D0AFDD5-844D-364D-8AEC-50CF4D36D55D}" type="slidenum">
              <a:rPr lang="en-US" noProof="0" smtClean="0"/>
              <a:t>19</a:t>
            </a:fld>
            <a:endParaRPr lang="en-US" noProof="0"/>
          </a:p>
        </p:txBody>
      </p:sp>
      <p:sp>
        <p:nvSpPr>
          <p:cNvPr id="3" name="Footer Placeholder 2">
            <a:extLst>
              <a:ext uri="{FF2B5EF4-FFF2-40B4-BE49-F238E27FC236}">
                <a16:creationId xmlns:a16="http://schemas.microsoft.com/office/drawing/2014/main" id="{70579B31-9870-0AA2-9E62-79D2E6A8B4C6}"/>
              </a:ext>
            </a:extLst>
          </p:cNvPr>
          <p:cNvSpPr>
            <a:spLocks noGrp="1"/>
          </p:cNvSpPr>
          <p:nvPr>
            <p:ph type="ftr" sz="quarter" idx="11"/>
          </p:nvPr>
        </p:nvSpPr>
        <p:spPr/>
        <p:txBody>
          <a:bodyPr/>
          <a:lstStyle/>
          <a:p>
            <a:r>
              <a:rPr lang="en-US" dirty="0"/>
              <a:t>Physioplay</a:t>
            </a:r>
            <a:endParaRPr lang="en-US" noProof="0" dirty="0"/>
          </a:p>
        </p:txBody>
      </p:sp>
      <p:sp>
        <p:nvSpPr>
          <p:cNvPr id="4" name="Date Placeholder 3">
            <a:extLst>
              <a:ext uri="{FF2B5EF4-FFF2-40B4-BE49-F238E27FC236}">
                <a16:creationId xmlns:a16="http://schemas.microsoft.com/office/drawing/2014/main" id="{B6D72CB9-DF11-633D-1B56-94A416BA3976}"/>
              </a:ext>
            </a:extLst>
          </p:cNvPr>
          <p:cNvSpPr>
            <a:spLocks noGrp="1"/>
          </p:cNvSpPr>
          <p:nvPr>
            <p:ph type="dt" sz="half" idx="10"/>
          </p:nvPr>
        </p:nvSpPr>
        <p:spPr/>
        <p:txBody>
          <a:bodyPr/>
          <a:lstStyle/>
          <a:p>
            <a:r>
              <a:rPr lang="en-US" noProof="0"/>
              <a:t>20XX</a:t>
            </a:r>
          </a:p>
        </p:txBody>
      </p:sp>
      <p:pic>
        <p:nvPicPr>
          <p:cNvPr id="6" name="Picture 5">
            <a:extLst>
              <a:ext uri="{FF2B5EF4-FFF2-40B4-BE49-F238E27FC236}">
                <a16:creationId xmlns:a16="http://schemas.microsoft.com/office/drawing/2014/main" id="{7A83BBF9-F363-1438-B28B-FAF0EE73FF38}"/>
              </a:ext>
            </a:extLst>
          </p:cNvPr>
          <p:cNvPicPr>
            <a:picLocks noChangeAspect="1"/>
          </p:cNvPicPr>
          <p:nvPr/>
        </p:nvPicPr>
        <p:blipFill>
          <a:blip r:embed="rId2"/>
          <a:stretch>
            <a:fillRect/>
          </a:stretch>
        </p:blipFill>
        <p:spPr>
          <a:xfrm>
            <a:off x="4584718" y="866774"/>
            <a:ext cx="2288539" cy="4990340"/>
          </a:xfrm>
          <a:prstGeom prst="rect">
            <a:avLst/>
          </a:prstGeom>
        </p:spPr>
      </p:pic>
      <p:pic>
        <p:nvPicPr>
          <p:cNvPr id="8" name="Picture 7">
            <a:extLst>
              <a:ext uri="{FF2B5EF4-FFF2-40B4-BE49-F238E27FC236}">
                <a16:creationId xmlns:a16="http://schemas.microsoft.com/office/drawing/2014/main" id="{512F9118-DE12-9477-77B1-D0AF0F04F47A}"/>
              </a:ext>
            </a:extLst>
          </p:cNvPr>
          <p:cNvPicPr>
            <a:picLocks noChangeAspect="1"/>
          </p:cNvPicPr>
          <p:nvPr/>
        </p:nvPicPr>
        <p:blipFill>
          <a:blip r:embed="rId3"/>
          <a:stretch>
            <a:fillRect/>
          </a:stretch>
        </p:blipFill>
        <p:spPr>
          <a:xfrm>
            <a:off x="7387629" y="866774"/>
            <a:ext cx="2245653" cy="4990340"/>
          </a:xfrm>
          <a:prstGeom prst="rect">
            <a:avLst/>
          </a:prstGeom>
        </p:spPr>
      </p:pic>
      <p:pic>
        <p:nvPicPr>
          <p:cNvPr id="10" name="Picture 9">
            <a:extLst>
              <a:ext uri="{FF2B5EF4-FFF2-40B4-BE49-F238E27FC236}">
                <a16:creationId xmlns:a16="http://schemas.microsoft.com/office/drawing/2014/main" id="{FC33DDE6-2ECC-E9DA-C8AC-8B085AC792E4}"/>
              </a:ext>
            </a:extLst>
          </p:cNvPr>
          <p:cNvPicPr>
            <a:picLocks noChangeAspect="1"/>
          </p:cNvPicPr>
          <p:nvPr/>
        </p:nvPicPr>
        <p:blipFill>
          <a:blip r:embed="rId4"/>
          <a:stretch>
            <a:fillRect/>
          </a:stretch>
        </p:blipFill>
        <p:spPr>
          <a:xfrm>
            <a:off x="1614339" y="866774"/>
            <a:ext cx="2456007" cy="5037963"/>
          </a:xfrm>
          <a:prstGeom prst="rect">
            <a:avLst/>
          </a:prstGeom>
        </p:spPr>
      </p:pic>
    </p:spTree>
    <p:extLst>
      <p:ext uri="{BB962C8B-B14F-4D97-AF65-F5344CB8AC3E}">
        <p14:creationId xmlns:p14="http://schemas.microsoft.com/office/powerpoint/2010/main" val="1819673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2B3AF00-13D5-F5F1-EA1C-192FE106AE21}"/>
              </a:ext>
            </a:extLst>
          </p:cNvPr>
          <p:cNvSpPr>
            <a:spLocks noGrp="1"/>
          </p:cNvSpPr>
          <p:nvPr>
            <p:ph type="title"/>
          </p:nvPr>
        </p:nvSpPr>
        <p:spPr/>
        <p:txBody>
          <a:bodyPr/>
          <a:lstStyle/>
          <a:p>
            <a:endParaRPr lang="en-IN"/>
          </a:p>
        </p:txBody>
      </p:sp>
      <p:sp>
        <p:nvSpPr>
          <p:cNvPr id="2" name="Slide Number Placeholder 1">
            <a:extLst>
              <a:ext uri="{FF2B5EF4-FFF2-40B4-BE49-F238E27FC236}">
                <a16:creationId xmlns:a16="http://schemas.microsoft.com/office/drawing/2014/main" id="{71B690FA-D31C-8DAA-CCDE-3B37C08D4B6C}"/>
              </a:ext>
            </a:extLst>
          </p:cNvPr>
          <p:cNvSpPr>
            <a:spLocks noGrp="1"/>
          </p:cNvSpPr>
          <p:nvPr>
            <p:ph type="sldNum" sz="quarter" idx="12"/>
          </p:nvPr>
        </p:nvSpPr>
        <p:spPr/>
        <p:txBody>
          <a:bodyPr/>
          <a:lstStyle/>
          <a:p>
            <a:fld id="{8D0AFDD5-844D-364D-8AEC-50CF4D36D55D}" type="slidenum">
              <a:rPr lang="en-US" noProof="0" smtClean="0"/>
              <a:t>2</a:t>
            </a:fld>
            <a:endParaRPr lang="en-US" noProof="0"/>
          </a:p>
        </p:txBody>
      </p:sp>
      <p:sp>
        <p:nvSpPr>
          <p:cNvPr id="3" name="Footer Placeholder 2">
            <a:extLst>
              <a:ext uri="{FF2B5EF4-FFF2-40B4-BE49-F238E27FC236}">
                <a16:creationId xmlns:a16="http://schemas.microsoft.com/office/drawing/2014/main" id="{4D13CA73-64FA-AFD5-71F3-529D9C71C3C4}"/>
              </a:ext>
            </a:extLst>
          </p:cNvPr>
          <p:cNvSpPr>
            <a:spLocks noGrp="1"/>
          </p:cNvSpPr>
          <p:nvPr>
            <p:ph type="ftr" sz="quarter" idx="11"/>
          </p:nvPr>
        </p:nvSpPr>
        <p:spPr/>
        <p:txBody>
          <a:bodyPr/>
          <a:lstStyle/>
          <a:p>
            <a:r>
              <a:rPr lang="en-US" dirty="0" err="1"/>
              <a:t>Physioplay</a:t>
            </a:r>
            <a:endParaRPr lang="en-US" noProof="0" dirty="0"/>
          </a:p>
        </p:txBody>
      </p:sp>
      <p:sp>
        <p:nvSpPr>
          <p:cNvPr id="4" name="Date Placeholder 3">
            <a:extLst>
              <a:ext uri="{FF2B5EF4-FFF2-40B4-BE49-F238E27FC236}">
                <a16:creationId xmlns:a16="http://schemas.microsoft.com/office/drawing/2014/main" id="{51BC8F82-A6FD-58DD-948C-A58C4771D622}"/>
              </a:ext>
            </a:extLst>
          </p:cNvPr>
          <p:cNvSpPr>
            <a:spLocks noGrp="1"/>
          </p:cNvSpPr>
          <p:nvPr>
            <p:ph type="dt" sz="half" idx="10"/>
          </p:nvPr>
        </p:nvSpPr>
        <p:spPr/>
        <p:txBody>
          <a:bodyPr/>
          <a:lstStyle/>
          <a:p>
            <a:r>
              <a:rPr lang="en-US" noProof="0"/>
              <a:t>20XX</a:t>
            </a:r>
          </a:p>
        </p:txBody>
      </p:sp>
      <p:sp>
        <p:nvSpPr>
          <p:cNvPr id="5" name="TextBox 4">
            <a:extLst>
              <a:ext uri="{FF2B5EF4-FFF2-40B4-BE49-F238E27FC236}">
                <a16:creationId xmlns:a16="http://schemas.microsoft.com/office/drawing/2014/main" id="{B6B9530A-1646-7443-7907-95A2D328F86E}"/>
              </a:ext>
            </a:extLst>
          </p:cNvPr>
          <p:cNvSpPr txBox="1"/>
          <p:nvPr/>
        </p:nvSpPr>
        <p:spPr>
          <a:xfrm>
            <a:off x="1243965" y="2628900"/>
            <a:ext cx="3457575" cy="1015663"/>
          </a:xfrm>
          <a:prstGeom prst="rect">
            <a:avLst/>
          </a:prstGeom>
          <a:noFill/>
        </p:spPr>
        <p:txBody>
          <a:bodyPr wrap="square" rtlCol="0">
            <a:spAutoFit/>
          </a:bodyPr>
          <a:lstStyle/>
          <a:p>
            <a:r>
              <a:rPr lang="en-IN" sz="6000" dirty="0">
                <a:latin typeface="+mj-lt"/>
              </a:rPr>
              <a:t>Agenda</a:t>
            </a:r>
          </a:p>
        </p:txBody>
      </p:sp>
      <p:cxnSp>
        <p:nvCxnSpPr>
          <p:cNvPr id="6" name="Straight Connector 5">
            <a:extLst>
              <a:ext uri="{FF2B5EF4-FFF2-40B4-BE49-F238E27FC236}">
                <a16:creationId xmlns:a16="http://schemas.microsoft.com/office/drawing/2014/main" id="{A25B4B68-E25C-A3E9-171B-3FCD2C63E360}"/>
              </a:ext>
            </a:extLst>
          </p:cNvPr>
          <p:cNvCxnSpPr>
            <a:cxnSpLocks/>
          </p:cNvCxnSpPr>
          <p:nvPr/>
        </p:nvCxnSpPr>
        <p:spPr>
          <a:xfrm>
            <a:off x="5052709" y="1429966"/>
            <a:ext cx="0" cy="3998068"/>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5A6D132F-F15E-0050-D35B-3E8F397FC514}"/>
              </a:ext>
            </a:extLst>
          </p:cNvPr>
          <p:cNvSpPr txBox="1"/>
          <p:nvPr/>
        </p:nvSpPr>
        <p:spPr>
          <a:xfrm>
            <a:off x="5562605" y="1200531"/>
            <a:ext cx="6629395" cy="6217087"/>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mj-lt"/>
              </a:rPr>
              <a:t>Introduction</a:t>
            </a:r>
          </a:p>
          <a:p>
            <a:pPr marL="342900" indent="-342900">
              <a:buFont typeface="Wingdings" panose="05000000000000000000" pitchFamily="2" charset="2"/>
              <a:buChar char="Ø"/>
            </a:pPr>
            <a:r>
              <a:rPr lang="en-IN" sz="2000" dirty="0">
                <a:latin typeface="+mj-lt"/>
              </a:rPr>
              <a:t>Motivation</a:t>
            </a:r>
          </a:p>
          <a:p>
            <a:pPr marL="342900" indent="-342900">
              <a:buFont typeface="Wingdings" panose="05000000000000000000" pitchFamily="2" charset="2"/>
              <a:buChar char="Ø"/>
            </a:pPr>
            <a:r>
              <a:rPr lang="en-IN" sz="2000" dirty="0">
                <a:latin typeface="+mj-lt"/>
              </a:rPr>
              <a:t>Problem Statement</a:t>
            </a:r>
          </a:p>
          <a:p>
            <a:pPr marL="342900" indent="-342900">
              <a:buFont typeface="Wingdings" panose="05000000000000000000" pitchFamily="2" charset="2"/>
              <a:buChar char="Ø"/>
            </a:pPr>
            <a:r>
              <a:rPr lang="en-IN" sz="2000" dirty="0">
                <a:latin typeface="+mj-lt"/>
              </a:rPr>
              <a:t>Research Gap</a:t>
            </a:r>
          </a:p>
          <a:p>
            <a:pPr marL="342900" indent="-342900">
              <a:buFont typeface="Wingdings" panose="05000000000000000000" pitchFamily="2" charset="2"/>
              <a:buChar char="Ø"/>
            </a:pPr>
            <a:r>
              <a:rPr lang="en-IN" sz="2000" dirty="0">
                <a:latin typeface="+mj-lt"/>
              </a:rPr>
              <a:t>Scope</a:t>
            </a:r>
          </a:p>
          <a:p>
            <a:pPr marL="342900" indent="-342900">
              <a:buFont typeface="Wingdings" panose="05000000000000000000" pitchFamily="2" charset="2"/>
              <a:buChar char="Ø"/>
            </a:pPr>
            <a:r>
              <a:rPr lang="en-IN" sz="2000" dirty="0">
                <a:latin typeface="+mj-lt"/>
              </a:rPr>
              <a:t>Stakeholders</a:t>
            </a:r>
          </a:p>
          <a:p>
            <a:pPr marL="342900" indent="-342900">
              <a:buFont typeface="Wingdings" panose="05000000000000000000" pitchFamily="2" charset="2"/>
              <a:buChar char="Ø"/>
            </a:pPr>
            <a:r>
              <a:rPr lang="en-IN" sz="2000" dirty="0">
                <a:latin typeface="+mj-lt"/>
              </a:rPr>
              <a:t>Literature Review</a:t>
            </a:r>
          </a:p>
          <a:p>
            <a:pPr marL="342900" indent="-342900">
              <a:buFont typeface="Wingdings" panose="05000000000000000000" pitchFamily="2" charset="2"/>
              <a:buChar char="Ø"/>
            </a:pPr>
            <a:r>
              <a:rPr lang="en-IN" sz="2000" dirty="0">
                <a:latin typeface="+mj-lt"/>
              </a:rPr>
              <a:t>Technology Stack</a:t>
            </a:r>
          </a:p>
          <a:p>
            <a:pPr marL="342900" indent="-342900">
              <a:buFont typeface="Wingdings" panose="05000000000000000000" pitchFamily="2" charset="2"/>
              <a:buChar char="Ø"/>
            </a:pPr>
            <a:r>
              <a:rPr lang="en-IN" sz="2000" dirty="0">
                <a:latin typeface="+mj-lt"/>
              </a:rPr>
              <a:t>Functional Requirements</a:t>
            </a:r>
          </a:p>
          <a:p>
            <a:pPr marL="342900" indent="-342900">
              <a:buFont typeface="Wingdings" panose="05000000000000000000" pitchFamily="2" charset="2"/>
              <a:buChar char="Ø"/>
            </a:pPr>
            <a:r>
              <a:rPr lang="en-IN" sz="2000" dirty="0">
                <a:latin typeface="+mj-lt"/>
              </a:rPr>
              <a:t>Non Functional Requirements</a:t>
            </a:r>
          </a:p>
          <a:p>
            <a:pPr marL="342900" indent="-342900">
              <a:buFont typeface="Wingdings" panose="05000000000000000000" pitchFamily="2" charset="2"/>
              <a:buChar char="Ø"/>
            </a:pPr>
            <a:r>
              <a:rPr lang="en-IN" sz="2000" dirty="0">
                <a:latin typeface="+mj-lt"/>
              </a:rPr>
              <a:t>Game Module</a:t>
            </a:r>
          </a:p>
          <a:p>
            <a:pPr marL="342900" indent="-342900">
              <a:buFont typeface="Wingdings" panose="05000000000000000000" pitchFamily="2" charset="2"/>
              <a:buChar char="Ø"/>
            </a:pPr>
            <a:r>
              <a:rPr lang="en-IN" sz="2000" dirty="0">
                <a:latin typeface="+mj-lt"/>
              </a:rPr>
              <a:t>User Interface</a:t>
            </a:r>
          </a:p>
          <a:p>
            <a:pPr marL="342900" indent="-342900">
              <a:buFont typeface="Wingdings" panose="05000000000000000000" pitchFamily="2" charset="2"/>
              <a:buChar char="Ø"/>
            </a:pPr>
            <a:r>
              <a:rPr lang="en-IN" sz="2000" dirty="0">
                <a:latin typeface="+mj-lt"/>
              </a:rPr>
              <a:t>Project Timeline</a:t>
            </a:r>
          </a:p>
          <a:p>
            <a:pPr marL="342900" indent="-342900">
              <a:buFont typeface="Wingdings" panose="05000000000000000000" pitchFamily="2" charset="2"/>
              <a:buChar char="Ø"/>
            </a:pPr>
            <a:r>
              <a:rPr lang="en-IN" sz="2000" dirty="0">
                <a:latin typeface="+mj-lt"/>
              </a:rPr>
              <a:t>Conclusion</a:t>
            </a:r>
          </a:p>
          <a:p>
            <a:pPr marL="342900" indent="-342900">
              <a:buFont typeface="Wingdings" panose="05000000000000000000" pitchFamily="2" charset="2"/>
              <a:buChar char="Ø"/>
            </a:pPr>
            <a:endParaRPr lang="en-IN" sz="2000" b="1" dirty="0">
              <a:latin typeface="+mj-lt"/>
            </a:endParaRPr>
          </a:p>
          <a:p>
            <a:pPr marL="342900" indent="-342900">
              <a:buFont typeface="Wingdings" panose="05000000000000000000" pitchFamily="2" charset="2"/>
              <a:buChar char="Ø"/>
            </a:pPr>
            <a:endParaRPr lang="en-IN" sz="2000" b="1" dirty="0">
              <a:latin typeface="+mj-lt"/>
            </a:endParaRPr>
          </a:p>
          <a:p>
            <a:pPr marL="342900" indent="-342900">
              <a:buFont typeface="Wingdings" panose="05000000000000000000" pitchFamily="2" charset="2"/>
              <a:buChar char="Ø"/>
            </a:pPr>
            <a:endParaRPr lang="en-IN" sz="2000" b="1" dirty="0">
              <a:latin typeface="+mj-lt"/>
            </a:endParaRPr>
          </a:p>
          <a:p>
            <a:pPr marL="342900" indent="-342900">
              <a:buFont typeface="Wingdings" panose="05000000000000000000" pitchFamily="2" charset="2"/>
              <a:buChar char="Ø"/>
            </a:pPr>
            <a:endParaRPr lang="en-IN" sz="2000" b="1" dirty="0">
              <a:latin typeface="+mj-lt"/>
            </a:endParaRPr>
          </a:p>
          <a:p>
            <a:pPr marL="342900" indent="-342900">
              <a:buFont typeface="Wingdings" panose="05000000000000000000" pitchFamily="2" charset="2"/>
              <a:buChar char="Ø"/>
            </a:pPr>
            <a:endParaRPr lang="en-IN" sz="2000" b="1" dirty="0">
              <a:latin typeface="+mj-lt"/>
            </a:endParaRPr>
          </a:p>
          <a:p>
            <a:endParaRPr lang="en-IN" dirty="0"/>
          </a:p>
        </p:txBody>
      </p:sp>
    </p:spTree>
    <p:extLst>
      <p:ext uri="{BB962C8B-B14F-4D97-AF65-F5344CB8AC3E}">
        <p14:creationId xmlns:p14="http://schemas.microsoft.com/office/powerpoint/2010/main" val="162788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3362-FCF2-BD89-E099-462782D887BD}"/>
              </a:ext>
            </a:extLst>
          </p:cNvPr>
          <p:cNvSpPr>
            <a:spLocks noGrp="1"/>
          </p:cNvSpPr>
          <p:nvPr>
            <p:ph type="title"/>
          </p:nvPr>
        </p:nvSpPr>
        <p:spPr>
          <a:xfrm>
            <a:off x="5958750" y="1118614"/>
            <a:ext cx="4959821" cy="1162762"/>
          </a:xfrm>
        </p:spPr>
        <p:txBody>
          <a:bodyPr/>
          <a:lstStyle/>
          <a:p>
            <a:r>
              <a:rPr lang="en-IN" dirty="0"/>
              <a:t>Flappy Bird</a:t>
            </a:r>
          </a:p>
        </p:txBody>
      </p:sp>
      <p:sp>
        <p:nvSpPr>
          <p:cNvPr id="4" name="Content Placeholder 3">
            <a:extLst>
              <a:ext uri="{FF2B5EF4-FFF2-40B4-BE49-F238E27FC236}">
                <a16:creationId xmlns:a16="http://schemas.microsoft.com/office/drawing/2014/main" id="{A9A760EC-0E54-D7A0-FC21-36F1772A2B9C}"/>
              </a:ext>
            </a:extLst>
          </p:cNvPr>
          <p:cNvSpPr>
            <a:spLocks noGrp="1"/>
          </p:cNvSpPr>
          <p:nvPr>
            <p:ph idx="1"/>
          </p:nvPr>
        </p:nvSpPr>
        <p:spPr>
          <a:xfrm>
            <a:off x="5820955" y="2181225"/>
            <a:ext cx="4959821" cy="3171825"/>
          </a:xfrm>
        </p:spPr>
        <p:txBody>
          <a:bodyPr/>
          <a:lstStyle/>
          <a:p>
            <a:pPr marL="342900" indent="-342900">
              <a:buFont typeface="Wingdings" panose="05000000000000000000" pitchFamily="2" charset="2"/>
              <a:buChar char="Ø"/>
            </a:pPr>
            <a:r>
              <a:rPr lang="en-US" sz="2000" dirty="0">
                <a:latin typeface="+mj-lt"/>
              </a:rPr>
              <a:t>Involves controlling the vertical motion of the bird through a series of pipes without touching </a:t>
            </a:r>
          </a:p>
          <a:p>
            <a:pPr marL="342900" indent="-342900">
              <a:buFont typeface="Wingdings" panose="05000000000000000000" pitchFamily="2" charset="2"/>
              <a:buChar char="Ø"/>
            </a:pPr>
            <a:r>
              <a:rPr lang="en-US" sz="2000" dirty="0">
                <a:latin typeface="+mj-lt"/>
              </a:rPr>
              <a:t>Motion of the bird is controlled by up and down motion of the feet.</a:t>
            </a:r>
          </a:p>
          <a:p>
            <a:pPr marL="342900" indent="-342900">
              <a:buFont typeface="Wingdings" panose="05000000000000000000" pitchFamily="2" charset="2"/>
              <a:buChar char="Ø"/>
            </a:pPr>
            <a:r>
              <a:rPr lang="en-US" sz="2000" dirty="0">
                <a:latin typeface="+mj-lt"/>
              </a:rPr>
              <a:t>Ankle movement can be identified using the angle differences of the ankle. </a:t>
            </a:r>
            <a:endParaRPr lang="en-IN" sz="2000" dirty="0">
              <a:latin typeface="+mj-lt"/>
            </a:endParaRPr>
          </a:p>
        </p:txBody>
      </p:sp>
      <p:sp>
        <p:nvSpPr>
          <p:cNvPr id="5" name="Slide Number Placeholder 4">
            <a:extLst>
              <a:ext uri="{FF2B5EF4-FFF2-40B4-BE49-F238E27FC236}">
                <a16:creationId xmlns:a16="http://schemas.microsoft.com/office/drawing/2014/main" id="{BB07F13B-ACA4-F5F6-BE06-4EF0C63F63A5}"/>
              </a:ext>
            </a:extLst>
          </p:cNvPr>
          <p:cNvSpPr>
            <a:spLocks noGrp="1"/>
          </p:cNvSpPr>
          <p:nvPr>
            <p:ph type="sldNum" sz="quarter" idx="12"/>
          </p:nvPr>
        </p:nvSpPr>
        <p:spPr/>
        <p:txBody>
          <a:bodyPr/>
          <a:lstStyle/>
          <a:p>
            <a:fld id="{8D0AFDD5-844D-364D-8AEC-50CF4D36D55D}" type="slidenum">
              <a:rPr lang="en-US" noProof="0" smtClean="0"/>
              <a:pPr/>
              <a:t>20</a:t>
            </a:fld>
            <a:endParaRPr lang="en-US" noProof="0"/>
          </a:p>
        </p:txBody>
      </p:sp>
      <p:pic>
        <p:nvPicPr>
          <p:cNvPr id="9" name="Picture Placeholder 8">
            <a:extLst>
              <a:ext uri="{FF2B5EF4-FFF2-40B4-BE49-F238E27FC236}">
                <a16:creationId xmlns:a16="http://schemas.microsoft.com/office/drawing/2014/main" id="{D5F8DD71-6F2A-C0A8-DF31-D7E3EBD32E02}"/>
              </a:ext>
            </a:extLst>
          </p:cNvPr>
          <p:cNvPicPr>
            <a:picLocks noGrp="1" noChangeAspect="1"/>
          </p:cNvPicPr>
          <p:nvPr>
            <p:ph type="pic" sz="quarter" idx="13"/>
          </p:nvPr>
        </p:nvPicPr>
        <p:blipFill>
          <a:blip r:embed="rId2"/>
          <a:srcRect l="7701" r="7701"/>
          <a:stretch>
            <a:fillRect/>
          </a:stretch>
        </p:blipFill>
        <p:spPr>
          <a:xfrm>
            <a:off x="742950" y="782839"/>
            <a:ext cx="3621906" cy="5273271"/>
          </a:xfrm>
          <a:prstGeom prst="rect">
            <a:avLst/>
          </a:prstGeom>
        </p:spPr>
      </p:pic>
    </p:spTree>
    <p:extLst>
      <p:ext uri="{BB962C8B-B14F-4D97-AF65-F5344CB8AC3E}">
        <p14:creationId xmlns:p14="http://schemas.microsoft.com/office/powerpoint/2010/main" val="1209008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DECE-DB25-1481-4AE6-185676677C05}"/>
              </a:ext>
            </a:extLst>
          </p:cNvPr>
          <p:cNvSpPr>
            <a:spLocks noGrp="1"/>
          </p:cNvSpPr>
          <p:nvPr>
            <p:ph type="title"/>
          </p:nvPr>
        </p:nvSpPr>
        <p:spPr>
          <a:xfrm>
            <a:off x="5978024" y="1037003"/>
            <a:ext cx="4959821" cy="1162762"/>
          </a:xfrm>
        </p:spPr>
        <p:txBody>
          <a:bodyPr/>
          <a:lstStyle/>
          <a:p>
            <a:r>
              <a:rPr lang="en-IN" dirty="0"/>
              <a:t>Dino Run</a:t>
            </a:r>
          </a:p>
        </p:txBody>
      </p:sp>
      <p:sp>
        <p:nvSpPr>
          <p:cNvPr id="4" name="Content Placeholder 3">
            <a:extLst>
              <a:ext uri="{FF2B5EF4-FFF2-40B4-BE49-F238E27FC236}">
                <a16:creationId xmlns:a16="http://schemas.microsoft.com/office/drawing/2014/main" id="{576C8261-7924-D8E2-04D4-98EF42972B4C}"/>
              </a:ext>
            </a:extLst>
          </p:cNvPr>
          <p:cNvSpPr>
            <a:spLocks noGrp="1"/>
          </p:cNvSpPr>
          <p:nvPr>
            <p:ph idx="1"/>
          </p:nvPr>
        </p:nvSpPr>
        <p:spPr>
          <a:xfrm>
            <a:off x="5681569" y="1962150"/>
            <a:ext cx="5227701" cy="3352800"/>
          </a:xfrm>
        </p:spPr>
        <p:txBody>
          <a:bodyPr/>
          <a:lstStyle/>
          <a:p>
            <a:pPr marL="342900" indent="-342900">
              <a:buFont typeface="Wingdings" panose="05000000000000000000" pitchFamily="2" charset="2"/>
              <a:buChar char="Ø"/>
            </a:pPr>
            <a:r>
              <a:rPr lang="en-US" sz="2400" dirty="0">
                <a:latin typeface="+mj-lt"/>
              </a:rPr>
              <a:t>Contains an avatar of a dinosaur and involves running and jumping to avoid obstacles</a:t>
            </a:r>
          </a:p>
          <a:p>
            <a:pPr marL="342900" indent="-342900">
              <a:buFont typeface="Wingdings" panose="05000000000000000000" pitchFamily="2" charset="2"/>
              <a:buChar char="Ø"/>
            </a:pPr>
            <a:endParaRPr lang="en-US" sz="2400" dirty="0">
              <a:latin typeface="+mj-lt"/>
            </a:endParaRPr>
          </a:p>
          <a:p>
            <a:pPr marL="342900" indent="-342900">
              <a:buFont typeface="Wingdings" panose="05000000000000000000" pitchFamily="2" charset="2"/>
              <a:buChar char="Ø"/>
            </a:pPr>
            <a:r>
              <a:rPr lang="en-US" sz="2400" dirty="0">
                <a:latin typeface="+mj-lt"/>
              </a:rPr>
              <a:t>Controlled by the up and down motion of the feet of the user.</a:t>
            </a:r>
            <a:endParaRPr lang="en-IN" sz="2400" dirty="0">
              <a:latin typeface="+mj-lt"/>
            </a:endParaRPr>
          </a:p>
        </p:txBody>
      </p:sp>
      <p:sp>
        <p:nvSpPr>
          <p:cNvPr id="5" name="Slide Number Placeholder 4">
            <a:extLst>
              <a:ext uri="{FF2B5EF4-FFF2-40B4-BE49-F238E27FC236}">
                <a16:creationId xmlns:a16="http://schemas.microsoft.com/office/drawing/2014/main" id="{65604120-4405-30D1-26EF-71E5BB99E8F3}"/>
              </a:ext>
            </a:extLst>
          </p:cNvPr>
          <p:cNvSpPr>
            <a:spLocks noGrp="1"/>
          </p:cNvSpPr>
          <p:nvPr>
            <p:ph type="sldNum" sz="quarter" idx="12"/>
          </p:nvPr>
        </p:nvSpPr>
        <p:spPr/>
        <p:txBody>
          <a:bodyPr/>
          <a:lstStyle/>
          <a:p>
            <a:fld id="{8D0AFDD5-844D-364D-8AEC-50CF4D36D55D}" type="slidenum">
              <a:rPr lang="en-US" noProof="0" smtClean="0"/>
              <a:pPr/>
              <a:t>21</a:t>
            </a:fld>
            <a:endParaRPr lang="en-US" noProof="0"/>
          </a:p>
        </p:txBody>
      </p:sp>
      <p:pic>
        <p:nvPicPr>
          <p:cNvPr id="9" name="Picture Placeholder 8">
            <a:extLst>
              <a:ext uri="{FF2B5EF4-FFF2-40B4-BE49-F238E27FC236}">
                <a16:creationId xmlns:a16="http://schemas.microsoft.com/office/drawing/2014/main" id="{EF50A812-6514-F34D-AF84-324405727171}"/>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6001" b="6001"/>
          <a:stretch>
            <a:fillRect/>
          </a:stretch>
        </p:blipFill>
        <p:spPr bwMode="auto">
          <a:xfrm>
            <a:off x="746652" y="519441"/>
            <a:ext cx="3691998" cy="5819117"/>
          </a:xfrm>
          <a:prstGeom prst="rect">
            <a:avLst/>
          </a:prstGeom>
          <a:noFill/>
          <a:ln>
            <a:noFill/>
          </a:ln>
        </p:spPr>
      </p:pic>
    </p:spTree>
    <p:extLst>
      <p:ext uri="{BB962C8B-B14F-4D97-AF65-F5344CB8AC3E}">
        <p14:creationId xmlns:p14="http://schemas.microsoft.com/office/powerpoint/2010/main" val="1055174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7D0BE8-4DA0-865C-AE4A-16879282248E}"/>
              </a:ext>
            </a:extLst>
          </p:cNvPr>
          <p:cNvSpPr>
            <a:spLocks noGrp="1"/>
          </p:cNvSpPr>
          <p:nvPr>
            <p:ph type="sldNum" sz="quarter" idx="12"/>
          </p:nvPr>
        </p:nvSpPr>
        <p:spPr/>
        <p:txBody>
          <a:bodyPr/>
          <a:lstStyle/>
          <a:p>
            <a:fld id="{8D0AFDD5-844D-364D-8AEC-50CF4D36D55D}" type="slidenum">
              <a:rPr lang="en-US" noProof="0" smtClean="0"/>
              <a:t>22</a:t>
            </a:fld>
            <a:endParaRPr lang="en-US" noProof="0"/>
          </a:p>
        </p:txBody>
      </p:sp>
      <p:sp>
        <p:nvSpPr>
          <p:cNvPr id="3" name="Footer Placeholder 2">
            <a:extLst>
              <a:ext uri="{FF2B5EF4-FFF2-40B4-BE49-F238E27FC236}">
                <a16:creationId xmlns:a16="http://schemas.microsoft.com/office/drawing/2014/main" id="{9B890004-0490-F47D-77DC-FE004363E2A9}"/>
              </a:ext>
            </a:extLst>
          </p:cNvPr>
          <p:cNvSpPr>
            <a:spLocks noGrp="1"/>
          </p:cNvSpPr>
          <p:nvPr>
            <p:ph type="ftr" sz="quarter" idx="11"/>
          </p:nvPr>
        </p:nvSpPr>
        <p:spPr/>
        <p:txBody>
          <a:bodyPr/>
          <a:lstStyle/>
          <a:p>
            <a:r>
              <a:rPr lang="en-US" dirty="0"/>
              <a:t>Physioplay</a:t>
            </a:r>
            <a:endParaRPr lang="en-US" noProof="0" dirty="0"/>
          </a:p>
        </p:txBody>
      </p:sp>
      <p:sp>
        <p:nvSpPr>
          <p:cNvPr id="4" name="Date Placeholder 3">
            <a:extLst>
              <a:ext uri="{FF2B5EF4-FFF2-40B4-BE49-F238E27FC236}">
                <a16:creationId xmlns:a16="http://schemas.microsoft.com/office/drawing/2014/main" id="{04519026-BE1A-764F-DC49-4B49DEA25192}"/>
              </a:ext>
            </a:extLst>
          </p:cNvPr>
          <p:cNvSpPr>
            <a:spLocks noGrp="1"/>
          </p:cNvSpPr>
          <p:nvPr>
            <p:ph type="dt" sz="half" idx="10"/>
          </p:nvPr>
        </p:nvSpPr>
        <p:spPr/>
        <p:txBody>
          <a:bodyPr/>
          <a:lstStyle/>
          <a:p>
            <a:r>
              <a:rPr lang="en-US" noProof="0"/>
              <a:t>20XX</a:t>
            </a:r>
          </a:p>
        </p:txBody>
      </p:sp>
      <p:pic>
        <p:nvPicPr>
          <p:cNvPr id="6" name="Picture 5">
            <a:extLst>
              <a:ext uri="{FF2B5EF4-FFF2-40B4-BE49-F238E27FC236}">
                <a16:creationId xmlns:a16="http://schemas.microsoft.com/office/drawing/2014/main" id="{BFF1B53B-500C-21EA-279A-EFE2FF19B1B2}"/>
              </a:ext>
            </a:extLst>
          </p:cNvPr>
          <p:cNvPicPr>
            <a:picLocks noChangeAspect="1"/>
          </p:cNvPicPr>
          <p:nvPr/>
        </p:nvPicPr>
        <p:blipFill>
          <a:blip r:embed="rId2"/>
          <a:stretch>
            <a:fillRect/>
          </a:stretch>
        </p:blipFill>
        <p:spPr>
          <a:xfrm>
            <a:off x="2876551" y="210208"/>
            <a:ext cx="5964238" cy="2752725"/>
          </a:xfrm>
          <a:prstGeom prst="rect">
            <a:avLst/>
          </a:prstGeom>
        </p:spPr>
      </p:pic>
      <p:pic>
        <p:nvPicPr>
          <p:cNvPr id="8" name="Picture 7">
            <a:extLst>
              <a:ext uri="{FF2B5EF4-FFF2-40B4-BE49-F238E27FC236}">
                <a16:creationId xmlns:a16="http://schemas.microsoft.com/office/drawing/2014/main" id="{1D11CBEB-5139-EDAC-1F92-3073E581498D}"/>
              </a:ext>
            </a:extLst>
          </p:cNvPr>
          <p:cNvPicPr>
            <a:picLocks noChangeAspect="1"/>
          </p:cNvPicPr>
          <p:nvPr/>
        </p:nvPicPr>
        <p:blipFill>
          <a:blip r:embed="rId3"/>
          <a:stretch>
            <a:fillRect/>
          </a:stretch>
        </p:blipFill>
        <p:spPr>
          <a:xfrm>
            <a:off x="2876552" y="3400666"/>
            <a:ext cx="5964238" cy="2752725"/>
          </a:xfrm>
          <a:prstGeom prst="rect">
            <a:avLst/>
          </a:prstGeom>
        </p:spPr>
      </p:pic>
    </p:spTree>
    <p:extLst>
      <p:ext uri="{BB962C8B-B14F-4D97-AF65-F5344CB8AC3E}">
        <p14:creationId xmlns:p14="http://schemas.microsoft.com/office/powerpoint/2010/main" val="1042837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048E-DEF7-C3AB-5955-3B84AFE89971}"/>
              </a:ext>
            </a:extLst>
          </p:cNvPr>
          <p:cNvSpPr>
            <a:spLocks noGrp="1"/>
          </p:cNvSpPr>
          <p:nvPr>
            <p:ph type="ctrTitle"/>
          </p:nvPr>
        </p:nvSpPr>
        <p:spPr>
          <a:xfrm>
            <a:off x="2774823" y="2574036"/>
            <a:ext cx="7340728" cy="1709928"/>
          </a:xfrm>
        </p:spPr>
        <p:txBody>
          <a:bodyPr/>
          <a:lstStyle/>
          <a:p>
            <a:r>
              <a:rPr lang="en-IN" dirty="0"/>
              <a:t>Implementation</a:t>
            </a:r>
          </a:p>
        </p:txBody>
      </p:sp>
      <p:sp>
        <p:nvSpPr>
          <p:cNvPr id="3" name="Subtitle 2">
            <a:extLst>
              <a:ext uri="{FF2B5EF4-FFF2-40B4-BE49-F238E27FC236}">
                <a16:creationId xmlns:a16="http://schemas.microsoft.com/office/drawing/2014/main" id="{7CE6107D-DBC1-3FCA-4EEE-61332D1B91D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98166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18A34-E5E7-F8EC-0211-2FC989B2ED8B}"/>
              </a:ext>
            </a:extLst>
          </p:cNvPr>
          <p:cNvSpPr>
            <a:spLocks noGrp="1"/>
          </p:cNvSpPr>
          <p:nvPr>
            <p:ph type="title"/>
          </p:nvPr>
        </p:nvSpPr>
        <p:spPr>
          <a:xfrm>
            <a:off x="1177424" y="2696030"/>
            <a:ext cx="2937376" cy="456745"/>
          </a:xfrm>
        </p:spPr>
        <p:txBody>
          <a:bodyPr/>
          <a:lstStyle/>
          <a:p>
            <a:endParaRPr lang="en-IN" dirty="0"/>
          </a:p>
        </p:txBody>
      </p:sp>
      <p:pic>
        <p:nvPicPr>
          <p:cNvPr id="7" name="Content Placeholder 6">
            <a:extLst>
              <a:ext uri="{FF2B5EF4-FFF2-40B4-BE49-F238E27FC236}">
                <a16:creationId xmlns:a16="http://schemas.microsoft.com/office/drawing/2014/main" id="{B9680224-B26E-1094-0A97-B67574D4A282}"/>
              </a:ext>
            </a:extLst>
          </p:cNvPr>
          <p:cNvPicPr>
            <a:picLocks noGrp="1" noChangeAspect="1"/>
          </p:cNvPicPr>
          <p:nvPr>
            <p:ph idx="1"/>
          </p:nvPr>
        </p:nvPicPr>
        <p:blipFill>
          <a:blip r:embed="rId2"/>
          <a:stretch>
            <a:fillRect/>
          </a:stretch>
        </p:blipFill>
        <p:spPr>
          <a:xfrm>
            <a:off x="274882" y="667079"/>
            <a:ext cx="4562201" cy="5523842"/>
          </a:xfrm>
          <a:prstGeom prst="rect">
            <a:avLst/>
          </a:prstGeom>
        </p:spPr>
      </p:pic>
      <p:sp>
        <p:nvSpPr>
          <p:cNvPr id="4" name="Slide Number Placeholder 3">
            <a:extLst>
              <a:ext uri="{FF2B5EF4-FFF2-40B4-BE49-F238E27FC236}">
                <a16:creationId xmlns:a16="http://schemas.microsoft.com/office/drawing/2014/main" id="{33027BB9-B5E3-88D6-F768-5B09D33D0278}"/>
              </a:ext>
            </a:extLst>
          </p:cNvPr>
          <p:cNvSpPr>
            <a:spLocks noGrp="1"/>
          </p:cNvSpPr>
          <p:nvPr>
            <p:ph type="sldNum" sz="quarter" idx="12"/>
          </p:nvPr>
        </p:nvSpPr>
        <p:spPr/>
        <p:txBody>
          <a:bodyPr/>
          <a:lstStyle/>
          <a:p>
            <a:fld id="{8D0AFDD5-844D-364D-8AEC-50CF4D36D55D}" type="slidenum">
              <a:rPr lang="en-US" noProof="0" smtClean="0"/>
              <a:t>24</a:t>
            </a:fld>
            <a:endParaRPr lang="en-US" noProof="0"/>
          </a:p>
        </p:txBody>
      </p:sp>
      <p:sp>
        <p:nvSpPr>
          <p:cNvPr id="5" name="Footer Placeholder 4">
            <a:extLst>
              <a:ext uri="{FF2B5EF4-FFF2-40B4-BE49-F238E27FC236}">
                <a16:creationId xmlns:a16="http://schemas.microsoft.com/office/drawing/2014/main" id="{FB3F3E83-49D0-E77B-D71D-E9650885E4FD}"/>
              </a:ext>
            </a:extLst>
          </p:cNvPr>
          <p:cNvSpPr>
            <a:spLocks noGrp="1"/>
          </p:cNvSpPr>
          <p:nvPr>
            <p:ph type="ftr" sz="quarter" idx="4294967295"/>
          </p:nvPr>
        </p:nvSpPr>
        <p:spPr>
          <a:xfrm>
            <a:off x="0" y="6400800"/>
            <a:ext cx="1463675" cy="247650"/>
          </a:xfrm>
        </p:spPr>
        <p:txBody>
          <a:bodyPr/>
          <a:lstStyle/>
          <a:p>
            <a:r>
              <a:rPr lang="en-US" noProof="0"/>
              <a:t>Presentation title</a:t>
            </a:r>
          </a:p>
        </p:txBody>
      </p:sp>
      <p:sp>
        <p:nvSpPr>
          <p:cNvPr id="6" name="Date Placeholder 5">
            <a:extLst>
              <a:ext uri="{FF2B5EF4-FFF2-40B4-BE49-F238E27FC236}">
                <a16:creationId xmlns:a16="http://schemas.microsoft.com/office/drawing/2014/main" id="{EDFEE64A-7A5F-19FC-3709-89ED2EBCD26A}"/>
              </a:ext>
            </a:extLst>
          </p:cNvPr>
          <p:cNvSpPr>
            <a:spLocks noGrp="1"/>
          </p:cNvSpPr>
          <p:nvPr>
            <p:ph type="dt" sz="half" idx="4294967295"/>
          </p:nvPr>
        </p:nvSpPr>
        <p:spPr>
          <a:xfrm>
            <a:off x="11552238" y="6400800"/>
            <a:ext cx="639762" cy="247650"/>
          </a:xfrm>
        </p:spPr>
        <p:txBody>
          <a:bodyPr/>
          <a:lstStyle/>
          <a:p>
            <a:r>
              <a:rPr lang="en-US" noProof="0"/>
              <a:t>20XX</a:t>
            </a:r>
          </a:p>
        </p:txBody>
      </p:sp>
      <p:sp>
        <p:nvSpPr>
          <p:cNvPr id="11" name="TextBox 10">
            <a:extLst>
              <a:ext uri="{FF2B5EF4-FFF2-40B4-BE49-F238E27FC236}">
                <a16:creationId xmlns:a16="http://schemas.microsoft.com/office/drawing/2014/main" id="{AA7C20FE-AA18-EF29-F217-38645BAC618B}"/>
              </a:ext>
            </a:extLst>
          </p:cNvPr>
          <p:cNvSpPr txBox="1"/>
          <p:nvPr/>
        </p:nvSpPr>
        <p:spPr>
          <a:xfrm>
            <a:off x="5388280" y="1885950"/>
            <a:ext cx="5626296" cy="3416320"/>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mj-lt"/>
              </a:rPr>
              <a:t>Identify a specific pose by computing the angles and positions of various joints.</a:t>
            </a:r>
          </a:p>
          <a:p>
            <a:pPr marL="342900" indent="-342900">
              <a:buFont typeface="Wingdings" panose="05000000000000000000" pitchFamily="2" charset="2"/>
              <a:buChar char="Ø"/>
            </a:pPr>
            <a:r>
              <a:rPr lang="en-US" sz="2400" dirty="0">
                <a:latin typeface="+mj-lt"/>
              </a:rPr>
              <a:t>Use the pose landmarks to compute the angles and movement.</a:t>
            </a:r>
          </a:p>
          <a:p>
            <a:pPr marL="342900" indent="-342900">
              <a:buFont typeface="Wingdings" panose="05000000000000000000" pitchFamily="2" charset="2"/>
              <a:buChar char="Ø"/>
            </a:pPr>
            <a:r>
              <a:rPr lang="en-US" sz="2400" dirty="0">
                <a:latin typeface="+mj-lt"/>
              </a:rPr>
              <a:t>The landmarks 23 to 32 is used for lower limb pose detection</a:t>
            </a:r>
          </a:p>
          <a:p>
            <a:endParaRPr lang="en-IN" sz="2400" dirty="0"/>
          </a:p>
        </p:txBody>
      </p:sp>
    </p:spTree>
    <p:extLst>
      <p:ext uri="{BB962C8B-B14F-4D97-AF65-F5344CB8AC3E}">
        <p14:creationId xmlns:p14="http://schemas.microsoft.com/office/powerpoint/2010/main" val="3565959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0999-0344-6DC0-DFFC-3BDF77CD9506}"/>
              </a:ext>
            </a:extLst>
          </p:cNvPr>
          <p:cNvSpPr>
            <a:spLocks noGrp="1"/>
          </p:cNvSpPr>
          <p:nvPr>
            <p:ph type="title"/>
          </p:nvPr>
        </p:nvSpPr>
        <p:spPr>
          <a:xfrm>
            <a:off x="5550681" y="1238146"/>
            <a:ext cx="6096000" cy="1162762"/>
          </a:xfrm>
        </p:spPr>
        <p:txBody>
          <a:bodyPr/>
          <a:lstStyle/>
          <a:p>
            <a:r>
              <a:rPr lang="en-IN" sz="5400" dirty="0"/>
              <a:t>Squat Detection</a:t>
            </a:r>
          </a:p>
        </p:txBody>
      </p:sp>
      <p:sp>
        <p:nvSpPr>
          <p:cNvPr id="4" name="Content Placeholder 3">
            <a:extLst>
              <a:ext uri="{FF2B5EF4-FFF2-40B4-BE49-F238E27FC236}">
                <a16:creationId xmlns:a16="http://schemas.microsoft.com/office/drawing/2014/main" id="{FC9F3AC5-D2DE-B6DC-099E-6ACAD39DD67A}"/>
              </a:ext>
            </a:extLst>
          </p:cNvPr>
          <p:cNvSpPr>
            <a:spLocks noGrp="1"/>
          </p:cNvSpPr>
          <p:nvPr>
            <p:ph idx="1"/>
          </p:nvPr>
        </p:nvSpPr>
        <p:spPr>
          <a:xfrm>
            <a:off x="5550681" y="2209800"/>
            <a:ext cx="5753100" cy="3219450"/>
          </a:xfrm>
        </p:spPr>
        <p:txBody>
          <a:bodyPr/>
          <a:lstStyle/>
          <a:p>
            <a:pPr marL="342900" indent="-342900">
              <a:buFont typeface="Wingdings" panose="05000000000000000000" pitchFamily="2" charset="2"/>
              <a:buChar char="Ø"/>
            </a:pPr>
            <a:r>
              <a:rPr lang="en-US" sz="2400" dirty="0">
                <a:latin typeface="+mj-lt"/>
              </a:rPr>
              <a:t>Calculate angles such as the shoulder-hip, hip-knee, and knee-ankle lines with their corresponding verticals.</a:t>
            </a:r>
          </a:p>
          <a:p>
            <a:pPr marL="342900" indent="-342900">
              <a:buFont typeface="Wingdings" panose="05000000000000000000" pitchFamily="2" charset="2"/>
              <a:buChar char="Ø"/>
            </a:pPr>
            <a:r>
              <a:rPr lang="en-US" sz="2400" dirty="0">
                <a:latin typeface="+mj-lt"/>
              </a:rPr>
              <a:t>When the angles reach a required value squats are detected and counter is activated.</a:t>
            </a:r>
            <a:endParaRPr lang="en-IN" sz="2400" dirty="0">
              <a:latin typeface="+mj-lt"/>
            </a:endParaRPr>
          </a:p>
        </p:txBody>
      </p:sp>
      <p:sp>
        <p:nvSpPr>
          <p:cNvPr id="5" name="Slide Number Placeholder 4">
            <a:extLst>
              <a:ext uri="{FF2B5EF4-FFF2-40B4-BE49-F238E27FC236}">
                <a16:creationId xmlns:a16="http://schemas.microsoft.com/office/drawing/2014/main" id="{3D00837C-463C-190C-AA7B-4668FAA68953}"/>
              </a:ext>
            </a:extLst>
          </p:cNvPr>
          <p:cNvSpPr>
            <a:spLocks noGrp="1"/>
          </p:cNvSpPr>
          <p:nvPr>
            <p:ph type="sldNum" sz="quarter" idx="12"/>
          </p:nvPr>
        </p:nvSpPr>
        <p:spPr/>
        <p:txBody>
          <a:bodyPr/>
          <a:lstStyle/>
          <a:p>
            <a:fld id="{8D0AFDD5-844D-364D-8AEC-50CF4D36D55D}" type="slidenum">
              <a:rPr lang="en-US" noProof="0" smtClean="0"/>
              <a:pPr/>
              <a:t>25</a:t>
            </a:fld>
            <a:endParaRPr lang="en-US" noProof="0"/>
          </a:p>
        </p:txBody>
      </p:sp>
      <p:pic>
        <p:nvPicPr>
          <p:cNvPr id="7" name="Picture Placeholder 6">
            <a:extLst>
              <a:ext uri="{FF2B5EF4-FFF2-40B4-BE49-F238E27FC236}">
                <a16:creationId xmlns:a16="http://schemas.microsoft.com/office/drawing/2014/main" id="{A928F18D-5D4C-1153-0FD2-56D5860584ED}"/>
              </a:ext>
            </a:extLst>
          </p:cNvPr>
          <p:cNvPicPr>
            <a:picLocks noGrp="1" noChangeAspect="1"/>
          </p:cNvPicPr>
          <p:nvPr>
            <p:ph type="pic" sz="quarter" idx="13"/>
          </p:nvPr>
        </p:nvPicPr>
        <p:blipFill>
          <a:blip r:embed="rId2"/>
          <a:srcRect l="22413" r="22413"/>
          <a:stretch>
            <a:fillRect/>
          </a:stretch>
        </p:blipFill>
        <p:spPr>
          <a:xfrm>
            <a:off x="361949" y="278529"/>
            <a:ext cx="3884403" cy="6122375"/>
          </a:xfrm>
        </p:spPr>
      </p:pic>
    </p:spTree>
    <p:extLst>
      <p:ext uri="{BB962C8B-B14F-4D97-AF65-F5344CB8AC3E}">
        <p14:creationId xmlns:p14="http://schemas.microsoft.com/office/powerpoint/2010/main" val="2917137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E93BB43-2477-A396-D315-EB1B1826DA88}"/>
              </a:ext>
            </a:extLst>
          </p:cNvPr>
          <p:cNvSpPr>
            <a:spLocks noGrp="1"/>
          </p:cNvSpPr>
          <p:nvPr>
            <p:ph type="sldNum" sz="quarter" idx="12"/>
          </p:nvPr>
        </p:nvSpPr>
        <p:spPr/>
        <p:txBody>
          <a:bodyPr/>
          <a:lstStyle/>
          <a:p>
            <a:fld id="{8D0AFDD5-844D-364D-8AEC-50CF4D36D55D}" type="slidenum">
              <a:rPr lang="en-US" noProof="0" smtClean="0"/>
              <a:pPr/>
              <a:t>26</a:t>
            </a:fld>
            <a:endParaRPr lang="en-US" noProof="0"/>
          </a:p>
        </p:txBody>
      </p:sp>
      <p:sp>
        <p:nvSpPr>
          <p:cNvPr id="6" name="TextBox 5">
            <a:extLst>
              <a:ext uri="{FF2B5EF4-FFF2-40B4-BE49-F238E27FC236}">
                <a16:creationId xmlns:a16="http://schemas.microsoft.com/office/drawing/2014/main" id="{1F8786B1-C07E-4342-2350-2E40CC0B03D8}"/>
              </a:ext>
            </a:extLst>
          </p:cNvPr>
          <p:cNvSpPr txBox="1"/>
          <p:nvPr/>
        </p:nvSpPr>
        <p:spPr>
          <a:xfrm>
            <a:off x="1527243" y="2548647"/>
            <a:ext cx="8774348" cy="1015663"/>
          </a:xfrm>
          <a:prstGeom prst="rect">
            <a:avLst/>
          </a:prstGeom>
          <a:noFill/>
        </p:spPr>
        <p:txBody>
          <a:bodyPr wrap="square" rtlCol="0">
            <a:spAutoFit/>
          </a:bodyPr>
          <a:lstStyle/>
          <a:p>
            <a:pPr algn="ctr"/>
            <a:r>
              <a:rPr lang="en-US" sz="6000" dirty="0">
                <a:latin typeface="+mj-lt"/>
              </a:rPr>
              <a:t>USER INTERFACE</a:t>
            </a:r>
            <a:endParaRPr lang="en-IN" sz="6000" dirty="0">
              <a:latin typeface="+mj-lt"/>
            </a:endParaRPr>
          </a:p>
        </p:txBody>
      </p:sp>
    </p:spTree>
    <p:extLst>
      <p:ext uri="{BB962C8B-B14F-4D97-AF65-F5344CB8AC3E}">
        <p14:creationId xmlns:p14="http://schemas.microsoft.com/office/powerpoint/2010/main" val="2360112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182D-8CF3-B5B0-4415-B095E6E1FCAC}"/>
              </a:ext>
            </a:extLst>
          </p:cNvPr>
          <p:cNvSpPr>
            <a:spLocks noGrp="1"/>
          </p:cNvSpPr>
          <p:nvPr>
            <p:ph type="title"/>
          </p:nvPr>
        </p:nvSpPr>
        <p:spPr>
          <a:xfrm>
            <a:off x="-727758" y="2641886"/>
            <a:ext cx="6612993" cy="1292125"/>
          </a:xfrm>
        </p:spPr>
        <p:txBody>
          <a:bodyPr/>
          <a:lstStyle/>
          <a:p>
            <a:r>
              <a:rPr lang="en-IN" sz="4500" dirty="0"/>
              <a:t>Login and Signup</a:t>
            </a:r>
          </a:p>
        </p:txBody>
      </p:sp>
      <p:sp>
        <p:nvSpPr>
          <p:cNvPr id="3" name="Content Placeholder 2">
            <a:extLst>
              <a:ext uri="{FF2B5EF4-FFF2-40B4-BE49-F238E27FC236}">
                <a16:creationId xmlns:a16="http://schemas.microsoft.com/office/drawing/2014/main" id="{89D6524D-C944-0BC6-C7E8-0959EFCC83C4}"/>
              </a:ext>
            </a:extLst>
          </p:cNvPr>
          <p:cNvSpPr>
            <a:spLocks noGrp="1"/>
          </p:cNvSpPr>
          <p:nvPr>
            <p:ph idx="1"/>
          </p:nvPr>
        </p:nvSpPr>
        <p:spPr>
          <a:xfrm>
            <a:off x="5466324" y="1889846"/>
            <a:ext cx="6517532" cy="4817373"/>
          </a:xfrm>
        </p:spPr>
        <p:txBody>
          <a:bodyPr/>
          <a:lstStyle/>
          <a:p>
            <a:r>
              <a:rPr lang="en-US" sz="2200" dirty="0">
                <a:effectLst/>
                <a:latin typeface="+mj-lt"/>
              </a:rPr>
              <a:t>user login page is the first screen that the user sees after opening the app</a:t>
            </a:r>
          </a:p>
          <a:p>
            <a:r>
              <a:rPr lang="en-US" sz="2200" dirty="0">
                <a:effectLst/>
                <a:latin typeface="+mj-lt"/>
              </a:rPr>
              <a:t>user can enter username and password and login to their profile</a:t>
            </a:r>
          </a:p>
          <a:p>
            <a:r>
              <a:rPr lang="en-US" sz="2200" dirty="0">
                <a:effectLst/>
                <a:latin typeface="+mj-lt"/>
              </a:rPr>
              <a:t>login page will have a button which will redirect the user to the signup page of the app</a:t>
            </a:r>
          </a:p>
          <a:p>
            <a:r>
              <a:rPr lang="en-US" sz="2200" dirty="0">
                <a:effectLst/>
                <a:latin typeface="+mj-lt"/>
              </a:rPr>
              <a:t>signup page requires details such as the username, email, password, age and medical condition of the user</a:t>
            </a:r>
            <a:endParaRPr lang="en-IN" sz="2200" dirty="0">
              <a:latin typeface="+mj-lt"/>
            </a:endParaRPr>
          </a:p>
          <a:p>
            <a:endParaRPr lang="en-IN" dirty="0"/>
          </a:p>
        </p:txBody>
      </p:sp>
      <p:sp>
        <p:nvSpPr>
          <p:cNvPr id="4" name="Slide Number Placeholder 3">
            <a:extLst>
              <a:ext uri="{FF2B5EF4-FFF2-40B4-BE49-F238E27FC236}">
                <a16:creationId xmlns:a16="http://schemas.microsoft.com/office/drawing/2014/main" id="{696A2E33-6AA9-7506-2CD6-70771D2F644E}"/>
              </a:ext>
            </a:extLst>
          </p:cNvPr>
          <p:cNvSpPr>
            <a:spLocks noGrp="1"/>
          </p:cNvSpPr>
          <p:nvPr>
            <p:ph type="sldNum" sz="quarter" idx="12"/>
          </p:nvPr>
        </p:nvSpPr>
        <p:spPr/>
        <p:txBody>
          <a:bodyPr/>
          <a:lstStyle/>
          <a:p>
            <a:fld id="{8D0AFDD5-844D-364D-8AEC-50CF4D36D55D}" type="slidenum">
              <a:rPr lang="en-US" noProof="0" smtClean="0"/>
              <a:t>27</a:t>
            </a:fld>
            <a:endParaRPr lang="en-US" noProof="0"/>
          </a:p>
        </p:txBody>
      </p:sp>
      <p:sp>
        <p:nvSpPr>
          <p:cNvPr id="5" name="Footer Placeholder 4">
            <a:extLst>
              <a:ext uri="{FF2B5EF4-FFF2-40B4-BE49-F238E27FC236}">
                <a16:creationId xmlns:a16="http://schemas.microsoft.com/office/drawing/2014/main" id="{DBD81184-42A9-EF0F-1432-CC9F5994A3E2}"/>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7F8B40E2-ECD9-6B92-25FE-539D99E1CD0B}"/>
              </a:ext>
            </a:extLst>
          </p:cNvPr>
          <p:cNvSpPr>
            <a:spLocks noGrp="1"/>
          </p:cNvSpPr>
          <p:nvPr>
            <p:ph type="dt" sz="half" idx="10"/>
          </p:nvPr>
        </p:nvSpPr>
        <p:spPr/>
        <p:txBody>
          <a:bodyPr/>
          <a:lstStyle/>
          <a:p>
            <a:r>
              <a:rPr lang="en-US" noProof="0"/>
              <a:t>20XX</a:t>
            </a:r>
          </a:p>
        </p:txBody>
      </p:sp>
      <p:cxnSp>
        <p:nvCxnSpPr>
          <p:cNvPr id="13" name="Straight Connector 12">
            <a:extLst>
              <a:ext uri="{FF2B5EF4-FFF2-40B4-BE49-F238E27FC236}">
                <a16:creationId xmlns:a16="http://schemas.microsoft.com/office/drawing/2014/main" id="{B3762FF5-34A3-D560-F6CA-AB17EB89A8AE}"/>
              </a:ext>
            </a:extLst>
          </p:cNvPr>
          <p:cNvCxnSpPr>
            <a:cxnSpLocks/>
          </p:cNvCxnSpPr>
          <p:nvPr/>
        </p:nvCxnSpPr>
        <p:spPr>
          <a:xfrm>
            <a:off x="5243209" y="1429966"/>
            <a:ext cx="0" cy="399806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78809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CA63-40A4-278D-E36D-029BE503083E}"/>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626030B4-EF79-96D8-9B6F-4163C476671A}"/>
              </a:ext>
            </a:extLst>
          </p:cNvPr>
          <p:cNvSpPr>
            <a:spLocks noGrp="1"/>
          </p:cNvSpPr>
          <p:nvPr>
            <p:ph type="sldNum" sz="quarter" idx="12"/>
          </p:nvPr>
        </p:nvSpPr>
        <p:spPr/>
        <p:txBody>
          <a:bodyPr/>
          <a:lstStyle/>
          <a:p>
            <a:fld id="{8D0AFDD5-844D-364D-8AEC-50CF4D36D55D}" type="slidenum">
              <a:rPr lang="en-US" noProof="0" smtClean="0"/>
              <a:t>28</a:t>
            </a:fld>
            <a:endParaRPr lang="en-US" noProof="0"/>
          </a:p>
        </p:txBody>
      </p:sp>
      <p:sp>
        <p:nvSpPr>
          <p:cNvPr id="5" name="Footer Placeholder 4">
            <a:extLst>
              <a:ext uri="{FF2B5EF4-FFF2-40B4-BE49-F238E27FC236}">
                <a16:creationId xmlns:a16="http://schemas.microsoft.com/office/drawing/2014/main" id="{1DCD6CB9-9CAA-4DB6-FE2B-32502A992F63}"/>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60F72AA3-9554-FA1C-F01D-6AD14CFA2696}"/>
              </a:ext>
            </a:extLst>
          </p:cNvPr>
          <p:cNvSpPr>
            <a:spLocks noGrp="1"/>
          </p:cNvSpPr>
          <p:nvPr>
            <p:ph type="dt" sz="half" idx="10"/>
          </p:nvPr>
        </p:nvSpPr>
        <p:spPr/>
        <p:txBody>
          <a:bodyPr/>
          <a:lstStyle/>
          <a:p>
            <a:r>
              <a:rPr lang="en-US" noProof="0"/>
              <a:t>20XX</a:t>
            </a:r>
          </a:p>
        </p:txBody>
      </p:sp>
      <p:pic>
        <p:nvPicPr>
          <p:cNvPr id="7" name="Content Placeholder 6">
            <a:extLst>
              <a:ext uri="{FF2B5EF4-FFF2-40B4-BE49-F238E27FC236}">
                <a16:creationId xmlns:a16="http://schemas.microsoft.com/office/drawing/2014/main" id="{FE5AB98F-9D37-ABF0-24C1-7F33C8E52908}"/>
              </a:ext>
            </a:extLst>
          </p:cNvPr>
          <p:cNvPicPr>
            <a:picLocks noGrp="1" noChangeAspect="1"/>
          </p:cNvPicPr>
          <p:nvPr>
            <p:ph idx="1"/>
          </p:nvPr>
        </p:nvPicPr>
        <p:blipFill>
          <a:blip r:embed="rId2"/>
          <a:stretch>
            <a:fillRect/>
          </a:stretch>
        </p:blipFill>
        <p:spPr>
          <a:xfrm>
            <a:off x="7251645" y="1178703"/>
            <a:ext cx="2171376" cy="4679061"/>
          </a:xfrm>
          <a:prstGeom prst="rect">
            <a:avLst/>
          </a:prstGeom>
        </p:spPr>
      </p:pic>
      <p:pic>
        <p:nvPicPr>
          <p:cNvPr id="9" name="Picture 8">
            <a:extLst>
              <a:ext uri="{FF2B5EF4-FFF2-40B4-BE49-F238E27FC236}">
                <a16:creationId xmlns:a16="http://schemas.microsoft.com/office/drawing/2014/main" id="{5E8C51D3-8D16-9917-7C52-F9253674FFE3}"/>
              </a:ext>
            </a:extLst>
          </p:cNvPr>
          <p:cNvPicPr>
            <a:picLocks noChangeAspect="1"/>
          </p:cNvPicPr>
          <p:nvPr/>
        </p:nvPicPr>
        <p:blipFill>
          <a:blip r:embed="rId3"/>
          <a:stretch>
            <a:fillRect/>
          </a:stretch>
        </p:blipFill>
        <p:spPr>
          <a:xfrm>
            <a:off x="2779293" y="1178703"/>
            <a:ext cx="2241173" cy="4679061"/>
          </a:xfrm>
          <a:prstGeom prst="rect">
            <a:avLst/>
          </a:prstGeom>
        </p:spPr>
      </p:pic>
    </p:spTree>
    <p:extLst>
      <p:ext uri="{BB962C8B-B14F-4D97-AF65-F5344CB8AC3E}">
        <p14:creationId xmlns:p14="http://schemas.microsoft.com/office/powerpoint/2010/main" val="1129483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182D-8CF3-B5B0-4415-B095E6E1FCAC}"/>
              </a:ext>
            </a:extLst>
          </p:cNvPr>
          <p:cNvSpPr>
            <a:spLocks noGrp="1"/>
          </p:cNvSpPr>
          <p:nvPr>
            <p:ph type="title"/>
          </p:nvPr>
        </p:nvSpPr>
        <p:spPr>
          <a:xfrm>
            <a:off x="-727758" y="2641886"/>
            <a:ext cx="6612993" cy="1292125"/>
          </a:xfrm>
        </p:spPr>
        <p:txBody>
          <a:bodyPr/>
          <a:lstStyle/>
          <a:p>
            <a:r>
              <a:rPr lang="en-US" sz="4500" dirty="0"/>
              <a:t>Navigation Menu</a:t>
            </a:r>
            <a:endParaRPr lang="en-IN" sz="4500" dirty="0"/>
          </a:p>
        </p:txBody>
      </p:sp>
      <p:sp>
        <p:nvSpPr>
          <p:cNvPr id="3" name="Content Placeholder 2">
            <a:extLst>
              <a:ext uri="{FF2B5EF4-FFF2-40B4-BE49-F238E27FC236}">
                <a16:creationId xmlns:a16="http://schemas.microsoft.com/office/drawing/2014/main" id="{89D6524D-C944-0BC6-C7E8-0959EFCC83C4}"/>
              </a:ext>
            </a:extLst>
          </p:cNvPr>
          <p:cNvSpPr>
            <a:spLocks noGrp="1"/>
          </p:cNvSpPr>
          <p:nvPr>
            <p:ph idx="1"/>
          </p:nvPr>
        </p:nvSpPr>
        <p:spPr>
          <a:xfrm>
            <a:off x="5466324" y="2488100"/>
            <a:ext cx="6517532" cy="4817373"/>
          </a:xfrm>
        </p:spPr>
        <p:txBody>
          <a:bodyPr/>
          <a:lstStyle/>
          <a:p>
            <a:r>
              <a:rPr lang="en-US" sz="2400" dirty="0">
                <a:effectLst/>
                <a:latin typeface="+mj-lt"/>
              </a:rPr>
              <a:t>options to select each of the three games is provided </a:t>
            </a:r>
          </a:p>
          <a:p>
            <a:r>
              <a:rPr lang="en-US" sz="2400" dirty="0">
                <a:latin typeface="+mj-lt"/>
              </a:rPr>
              <a:t>d</a:t>
            </a:r>
            <a:r>
              <a:rPr lang="en-US" sz="2400" dirty="0">
                <a:effectLst/>
                <a:latin typeface="+mj-lt"/>
              </a:rPr>
              <a:t>ifficulty level of the games played can also be selected</a:t>
            </a:r>
            <a:endParaRPr lang="en-IN" sz="2400" dirty="0">
              <a:latin typeface="+mj-lt"/>
            </a:endParaRPr>
          </a:p>
          <a:p>
            <a:endParaRPr lang="en-IN" dirty="0"/>
          </a:p>
        </p:txBody>
      </p:sp>
      <p:sp>
        <p:nvSpPr>
          <p:cNvPr id="4" name="Slide Number Placeholder 3">
            <a:extLst>
              <a:ext uri="{FF2B5EF4-FFF2-40B4-BE49-F238E27FC236}">
                <a16:creationId xmlns:a16="http://schemas.microsoft.com/office/drawing/2014/main" id="{696A2E33-6AA9-7506-2CD6-70771D2F644E}"/>
              </a:ext>
            </a:extLst>
          </p:cNvPr>
          <p:cNvSpPr>
            <a:spLocks noGrp="1"/>
          </p:cNvSpPr>
          <p:nvPr>
            <p:ph type="sldNum" sz="quarter" idx="12"/>
          </p:nvPr>
        </p:nvSpPr>
        <p:spPr/>
        <p:txBody>
          <a:bodyPr/>
          <a:lstStyle/>
          <a:p>
            <a:fld id="{8D0AFDD5-844D-364D-8AEC-50CF4D36D55D}" type="slidenum">
              <a:rPr lang="en-US" noProof="0" smtClean="0"/>
              <a:t>29</a:t>
            </a:fld>
            <a:endParaRPr lang="en-US" noProof="0"/>
          </a:p>
        </p:txBody>
      </p:sp>
      <p:sp>
        <p:nvSpPr>
          <p:cNvPr id="5" name="Footer Placeholder 4">
            <a:extLst>
              <a:ext uri="{FF2B5EF4-FFF2-40B4-BE49-F238E27FC236}">
                <a16:creationId xmlns:a16="http://schemas.microsoft.com/office/drawing/2014/main" id="{DBD81184-42A9-EF0F-1432-CC9F5994A3E2}"/>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7F8B40E2-ECD9-6B92-25FE-539D99E1CD0B}"/>
              </a:ext>
            </a:extLst>
          </p:cNvPr>
          <p:cNvSpPr>
            <a:spLocks noGrp="1"/>
          </p:cNvSpPr>
          <p:nvPr>
            <p:ph type="dt" sz="half" idx="10"/>
          </p:nvPr>
        </p:nvSpPr>
        <p:spPr/>
        <p:txBody>
          <a:bodyPr/>
          <a:lstStyle/>
          <a:p>
            <a:r>
              <a:rPr lang="en-US" noProof="0"/>
              <a:t>20XX</a:t>
            </a:r>
          </a:p>
        </p:txBody>
      </p:sp>
      <p:cxnSp>
        <p:nvCxnSpPr>
          <p:cNvPr id="13" name="Straight Connector 12">
            <a:extLst>
              <a:ext uri="{FF2B5EF4-FFF2-40B4-BE49-F238E27FC236}">
                <a16:creationId xmlns:a16="http://schemas.microsoft.com/office/drawing/2014/main" id="{B3762FF5-34A3-D560-F6CA-AB17EB89A8AE}"/>
              </a:ext>
            </a:extLst>
          </p:cNvPr>
          <p:cNvCxnSpPr>
            <a:cxnSpLocks/>
          </p:cNvCxnSpPr>
          <p:nvPr/>
        </p:nvCxnSpPr>
        <p:spPr>
          <a:xfrm>
            <a:off x="5243209" y="1429966"/>
            <a:ext cx="0" cy="399806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1659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6EDF-BFE6-9AAA-E7A7-F8421B716F60}"/>
              </a:ext>
            </a:extLst>
          </p:cNvPr>
          <p:cNvSpPr>
            <a:spLocks noGrp="1"/>
          </p:cNvSpPr>
          <p:nvPr>
            <p:ph type="title"/>
          </p:nvPr>
        </p:nvSpPr>
        <p:spPr>
          <a:xfrm>
            <a:off x="1279017" y="878428"/>
            <a:ext cx="5055108" cy="1014984"/>
          </a:xfrm>
        </p:spPr>
        <p:txBody>
          <a:bodyPr/>
          <a:lstStyle/>
          <a:p>
            <a:r>
              <a:rPr lang="en-IN" dirty="0"/>
              <a:t>Introduction</a:t>
            </a:r>
          </a:p>
        </p:txBody>
      </p:sp>
      <p:sp>
        <p:nvSpPr>
          <p:cNvPr id="3" name="Content Placeholder 2">
            <a:extLst>
              <a:ext uri="{FF2B5EF4-FFF2-40B4-BE49-F238E27FC236}">
                <a16:creationId xmlns:a16="http://schemas.microsoft.com/office/drawing/2014/main" id="{8116CC35-E3D0-090F-FE09-9E6A742FA600}"/>
              </a:ext>
            </a:extLst>
          </p:cNvPr>
          <p:cNvSpPr>
            <a:spLocks noGrp="1"/>
          </p:cNvSpPr>
          <p:nvPr>
            <p:ph idx="1"/>
          </p:nvPr>
        </p:nvSpPr>
        <p:spPr>
          <a:xfrm>
            <a:off x="1279017" y="2581655"/>
            <a:ext cx="9633966" cy="1542289"/>
          </a:xfrm>
        </p:spPr>
        <p:txBody>
          <a:bodyPr/>
          <a:lstStyle/>
          <a:p>
            <a:r>
              <a:rPr lang="en-US" dirty="0">
                <a:latin typeface="+mj-lt"/>
              </a:rPr>
              <a:t>The Physiotherapy Guide App is designed to be a comprehensive mobile guide for users who require lower limb physiotherapy, providing them with lower limb oriented games and feedback to help them achieve their health goals.</a:t>
            </a:r>
          </a:p>
          <a:p>
            <a:endParaRPr lang="en-IN" b="1" dirty="0"/>
          </a:p>
          <a:p>
            <a:endParaRPr lang="en-IN" b="1" dirty="0"/>
          </a:p>
        </p:txBody>
      </p:sp>
      <p:sp>
        <p:nvSpPr>
          <p:cNvPr id="4" name="Slide Number Placeholder 3">
            <a:extLst>
              <a:ext uri="{FF2B5EF4-FFF2-40B4-BE49-F238E27FC236}">
                <a16:creationId xmlns:a16="http://schemas.microsoft.com/office/drawing/2014/main" id="{5DD4DEF5-295E-B89A-3630-DBA6550D5E89}"/>
              </a:ext>
            </a:extLst>
          </p:cNvPr>
          <p:cNvSpPr>
            <a:spLocks noGrp="1"/>
          </p:cNvSpPr>
          <p:nvPr>
            <p:ph type="sldNum" sz="quarter" idx="12"/>
          </p:nvPr>
        </p:nvSpPr>
        <p:spPr/>
        <p:txBody>
          <a:bodyPr/>
          <a:lstStyle/>
          <a:p>
            <a:fld id="{8D0AFDD5-844D-364D-8AEC-50CF4D36D55D}" type="slidenum">
              <a:rPr lang="en-US" noProof="0" smtClean="0"/>
              <a:t>3</a:t>
            </a:fld>
            <a:endParaRPr lang="en-US" noProof="0"/>
          </a:p>
        </p:txBody>
      </p:sp>
      <p:sp>
        <p:nvSpPr>
          <p:cNvPr id="5" name="Footer Placeholder 4">
            <a:extLst>
              <a:ext uri="{FF2B5EF4-FFF2-40B4-BE49-F238E27FC236}">
                <a16:creationId xmlns:a16="http://schemas.microsoft.com/office/drawing/2014/main" id="{A7CEF3D8-C7D8-6164-0615-4146954B7D2A}"/>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87B68F13-7E82-B334-A876-6EC4C7939D88}"/>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9423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E662-BA5F-881F-6DCD-60ED915E1307}"/>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9B6EF196-12BD-C2DA-169E-5A853EF79744}"/>
              </a:ext>
            </a:extLst>
          </p:cNvPr>
          <p:cNvSpPr>
            <a:spLocks noGrp="1"/>
          </p:cNvSpPr>
          <p:nvPr>
            <p:ph type="sldNum" sz="quarter" idx="12"/>
          </p:nvPr>
        </p:nvSpPr>
        <p:spPr/>
        <p:txBody>
          <a:bodyPr/>
          <a:lstStyle/>
          <a:p>
            <a:fld id="{8D0AFDD5-844D-364D-8AEC-50CF4D36D55D}" type="slidenum">
              <a:rPr lang="en-US" noProof="0" smtClean="0"/>
              <a:t>30</a:t>
            </a:fld>
            <a:endParaRPr lang="en-US" noProof="0"/>
          </a:p>
        </p:txBody>
      </p:sp>
      <p:sp>
        <p:nvSpPr>
          <p:cNvPr id="5" name="Footer Placeholder 4">
            <a:extLst>
              <a:ext uri="{FF2B5EF4-FFF2-40B4-BE49-F238E27FC236}">
                <a16:creationId xmlns:a16="http://schemas.microsoft.com/office/drawing/2014/main" id="{A81C31C9-14A9-7166-DEED-BB2E0FD0B013}"/>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5EAE2E90-4729-0DB6-6B66-B4C286B8BE06}"/>
              </a:ext>
            </a:extLst>
          </p:cNvPr>
          <p:cNvSpPr>
            <a:spLocks noGrp="1"/>
          </p:cNvSpPr>
          <p:nvPr>
            <p:ph type="dt" sz="half" idx="10"/>
          </p:nvPr>
        </p:nvSpPr>
        <p:spPr/>
        <p:txBody>
          <a:bodyPr/>
          <a:lstStyle/>
          <a:p>
            <a:r>
              <a:rPr lang="en-US" noProof="0"/>
              <a:t>20XX</a:t>
            </a:r>
          </a:p>
        </p:txBody>
      </p:sp>
      <p:pic>
        <p:nvPicPr>
          <p:cNvPr id="7" name="Content Placeholder 6">
            <a:extLst>
              <a:ext uri="{FF2B5EF4-FFF2-40B4-BE49-F238E27FC236}">
                <a16:creationId xmlns:a16="http://schemas.microsoft.com/office/drawing/2014/main" id="{0D0116D9-5DBF-61CC-69AA-6F7731EB67F4}"/>
              </a:ext>
            </a:extLst>
          </p:cNvPr>
          <p:cNvPicPr>
            <a:picLocks noGrp="1" noChangeAspect="1"/>
          </p:cNvPicPr>
          <p:nvPr>
            <p:ph idx="1"/>
          </p:nvPr>
        </p:nvPicPr>
        <p:blipFill>
          <a:blip r:embed="rId2"/>
          <a:stretch>
            <a:fillRect/>
          </a:stretch>
        </p:blipFill>
        <p:spPr>
          <a:xfrm>
            <a:off x="2720746" y="1348581"/>
            <a:ext cx="2198494" cy="4818617"/>
          </a:xfrm>
          <a:prstGeom prst="rect">
            <a:avLst/>
          </a:prstGeom>
        </p:spPr>
      </p:pic>
      <p:pic>
        <p:nvPicPr>
          <p:cNvPr id="8" name="Picture 7">
            <a:extLst>
              <a:ext uri="{FF2B5EF4-FFF2-40B4-BE49-F238E27FC236}">
                <a16:creationId xmlns:a16="http://schemas.microsoft.com/office/drawing/2014/main" id="{42FC4CA1-2AE8-3203-F385-EDCC9E1BF387}"/>
              </a:ext>
            </a:extLst>
          </p:cNvPr>
          <p:cNvPicPr>
            <a:picLocks noChangeAspect="1"/>
          </p:cNvPicPr>
          <p:nvPr/>
        </p:nvPicPr>
        <p:blipFill>
          <a:blip r:embed="rId3"/>
          <a:stretch>
            <a:fillRect/>
          </a:stretch>
        </p:blipFill>
        <p:spPr>
          <a:xfrm>
            <a:off x="7186856" y="1348581"/>
            <a:ext cx="2163770" cy="4816741"/>
          </a:xfrm>
          <a:prstGeom prst="rect">
            <a:avLst/>
          </a:prstGeom>
        </p:spPr>
      </p:pic>
    </p:spTree>
    <p:extLst>
      <p:ext uri="{BB962C8B-B14F-4D97-AF65-F5344CB8AC3E}">
        <p14:creationId xmlns:p14="http://schemas.microsoft.com/office/powerpoint/2010/main" val="4221549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182D-8CF3-B5B0-4415-B095E6E1FCAC}"/>
              </a:ext>
            </a:extLst>
          </p:cNvPr>
          <p:cNvSpPr>
            <a:spLocks noGrp="1"/>
          </p:cNvSpPr>
          <p:nvPr>
            <p:ph type="title"/>
          </p:nvPr>
        </p:nvSpPr>
        <p:spPr>
          <a:xfrm>
            <a:off x="-994458" y="2641886"/>
            <a:ext cx="6612993" cy="1292125"/>
          </a:xfrm>
        </p:spPr>
        <p:txBody>
          <a:bodyPr/>
          <a:lstStyle/>
          <a:p>
            <a:r>
              <a:rPr lang="en-IN" sz="4500" dirty="0"/>
              <a:t>User Profile</a:t>
            </a:r>
          </a:p>
        </p:txBody>
      </p:sp>
      <p:sp>
        <p:nvSpPr>
          <p:cNvPr id="3" name="Content Placeholder 2">
            <a:extLst>
              <a:ext uri="{FF2B5EF4-FFF2-40B4-BE49-F238E27FC236}">
                <a16:creationId xmlns:a16="http://schemas.microsoft.com/office/drawing/2014/main" id="{89D6524D-C944-0BC6-C7E8-0959EFCC83C4}"/>
              </a:ext>
            </a:extLst>
          </p:cNvPr>
          <p:cNvSpPr>
            <a:spLocks noGrp="1"/>
          </p:cNvSpPr>
          <p:nvPr>
            <p:ph idx="1"/>
          </p:nvPr>
        </p:nvSpPr>
        <p:spPr>
          <a:xfrm>
            <a:off x="7084234" y="2720202"/>
            <a:ext cx="4517216" cy="1785124"/>
          </a:xfrm>
        </p:spPr>
        <p:txBody>
          <a:bodyPr/>
          <a:lstStyle/>
          <a:p>
            <a:r>
              <a:rPr lang="en-US" sz="2400" dirty="0">
                <a:latin typeface="+mj-lt"/>
              </a:rPr>
              <a:t>A </a:t>
            </a:r>
            <a:r>
              <a:rPr lang="en-US" sz="2400" dirty="0">
                <a:effectLst/>
                <a:latin typeface="+mj-lt"/>
              </a:rPr>
              <a:t>user profile picture, username and age are displayed on the top left corner of the screen at each navigation menu</a:t>
            </a:r>
            <a:endParaRPr lang="en-IN" sz="2400" dirty="0">
              <a:latin typeface="+mj-lt"/>
            </a:endParaRPr>
          </a:p>
          <a:p>
            <a:endParaRPr lang="en-IN" dirty="0"/>
          </a:p>
        </p:txBody>
      </p:sp>
      <p:sp>
        <p:nvSpPr>
          <p:cNvPr id="4" name="Slide Number Placeholder 3">
            <a:extLst>
              <a:ext uri="{FF2B5EF4-FFF2-40B4-BE49-F238E27FC236}">
                <a16:creationId xmlns:a16="http://schemas.microsoft.com/office/drawing/2014/main" id="{696A2E33-6AA9-7506-2CD6-70771D2F644E}"/>
              </a:ext>
            </a:extLst>
          </p:cNvPr>
          <p:cNvSpPr>
            <a:spLocks noGrp="1"/>
          </p:cNvSpPr>
          <p:nvPr>
            <p:ph type="sldNum" sz="quarter" idx="12"/>
          </p:nvPr>
        </p:nvSpPr>
        <p:spPr/>
        <p:txBody>
          <a:bodyPr/>
          <a:lstStyle/>
          <a:p>
            <a:fld id="{8D0AFDD5-844D-364D-8AEC-50CF4D36D55D}" type="slidenum">
              <a:rPr lang="en-US" noProof="0" smtClean="0"/>
              <a:t>31</a:t>
            </a:fld>
            <a:endParaRPr lang="en-US" noProof="0"/>
          </a:p>
        </p:txBody>
      </p:sp>
      <p:sp>
        <p:nvSpPr>
          <p:cNvPr id="5" name="Footer Placeholder 4">
            <a:extLst>
              <a:ext uri="{FF2B5EF4-FFF2-40B4-BE49-F238E27FC236}">
                <a16:creationId xmlns:a16="http://schemas.microsoft.com/office/drawing/2014/main" id="{DBD81184-42A9-EF0F-1432-CC9F5994A3E2}"/>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7F8B40E2-ECD9-6B92-25FE-539D99E1CD0B}"/>
              </a:ext>
            </a:extLst>
          </p:cNvPr>
          <p:cNvSpPr>
            <a:spLocks noGrp="1"/>
          </p:cNvSpPr>
          <p:nvPr>
            <p:ph type="dt" sz="half" idx="10"/>
          </p:nvPr>
        </p:nvSpPr>
        <p:spPr/>
        <p:txBody>
          <a:bodyPr/>
          <a:lstStyle/>
          <a:p>
            <a:r>
              <a:rPr lang="en-US" noProof="0"/>
              <a:t>20XX</a:t>
            </a:r>
          </a:p>
        </p:txBody>
      </p:sp>
      <p:cxnSp>
        <p:nvCxnSpPr>
          <p:cNvPr id="13" name="Straight Connector 12">
            <a:extLst>
              <a:ext uri="{FF2B5EF4-FFF2-40B4-BE49-F238E27FC236}">
                <a16:creationId xmlns:a16="http://schemas.microsoft.com/office/drawing/2014/main" id="{B3762FF5-34A3-D560-F6CA-AB17EB89A8AE}"/>
              </a:ext>
            </a:extLst>
          </p:cNvPr>
          <p:cNvCxnSpPr>
            <a:cxnSpLocks/>
          </p:cNvCxnSpPr>
          <p:nvPr/>
        </p:nvCxnSpPr>
        <p:spPr>
          <a:xfrm>
            <a:off x="4138309" y="1429966"/>
            <a:ext cx="0" cy="3998068"/>
          </a:xfrm>
          <a:prstGeom prst="line">
            <a:avLst/>
          </a:prstGeom>
        </p:spPr>
        <p:style>
          <a:lnRef idx="3">
            <a:schemeClr val="dk1"/>
          </a:lnRef>
          <a:fillRef idx="0">
            <a:schemeClr val="dk1"/>
          </a:fillRef>
          <a:effectRef idx="2">
            <a:schemeClr val="dk1"/>
          </a:effectRef>
          <a:fontRef idx="minor">
            <a:schemeClr val="tx1"/>
          </a:fontRef>
        </p:style>
      </p:cxnSp>
      <p:pic>
        <p:nvPicPr>
          <p:cNvPr id="7" name="Content Placeholder 10">
            <a:extLst>
              <a:ext uri="{FF2B5EF4-FFF2-40B4-BE49-F238E27FC236}">
                <a16:creationId xmlns:a16="http://schemas.microsoft.com/office/drawing/2014/main" id="{B9625687-2BA4-5AB9-300F-5581BEAA54A4}"/>
              </a:ext>
            </a:extLst>
          </p:cNvPr>
          <p:cNvPicPr>
            <a:picLocks noChangeAspect="1"/>
          </p:cNvPicPr>
          <p:nvPr/>
        </p:nvPicPr>
        <p:blipFill>
          <a:blip r:embed="rId2"/>
          <a:stretch>
            <a:fillRect/>
          </a:stretch>
        </p:blipFill>
        <p:spPr>
          <a:xfrm>
            <a:off x="4566821" y="1024980"/>
            <a:ext cx="2269763" cy="5026466"/>
          </a:xfrm>
          <a:prstGeom prst="rect">
            <a:avLst/>
          </a:prstGeom>
        </p:spPr>
      </p:pic>
    </p:spTree>
    <p:extLst>
      <p:ext uri="{BB962C8B-B14F-4D97-AF65-F5344CB8AC3E}">
        <p14:creationId xmlns:p14="http://schemas.microsoft.com/office/powerpoint/2010/main" val="1091356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DF82C-BA36-A52D-C494-C24CA54FDD9A}"/>
              </a:ext>
            </a:extLst>
          </p:cNvPr>
          <p:cNvSpPr>
            <a:spLocks noGrp="1"/>
          </p:cNvSpPr>
          <p:nvPr>
            <p:ph type="title"/>
          </p:nvPr>
        </p:nvSpPr>
        <p:spPr>
          <a:xfrm>
            <a:off x="628650" y="2512314"/>
            <a:ext cx="3924300" cy="1014984"/>
          </a:xfrm>
        </p:spPr>
        <p:txBody>
          <a:bodyPr/>
          <a:lstStyle/>
          <a:p>
            <a:pPr algn="l"/>
            <a:r>
              <a:rPr lang="en-US" sz="4500" dirty="0"/>
              <a:t>Leaderboard</a:t>
            </a:r>
            <a:r>
              <a:rPr lang="en-US" sz="4800" dirty="0"/>
              <a:t> </a:t>
            </a:r>
            <a:endParaRPr lang="en-IN" sz="4800" dirty="0"/>
          </a:p>
        </p:txBody>
      </p:sp>
      <p:sp>
        <p:nvSpPr>
          <p:cNvPr id="3" name="Content Placeholder 2">
            <a:extLst>
              <a:ext uri="{FF2B5EF4-FFF2-40B4-BE49-F238E27FC236}">
                <a16:creationId xmlns:a16="http://schemas.microsoft.com/office/drawing/2014/main" id="{2CD2F7E8-14C2-B67B-EEF7-4EFB6B21C060}"/>
              </a:ext>
            </a:extLst>
          </p:cNvPr>
          <p:cNvSpPr>
            <a:spLocks noGrp="1"/>
          </p:cNvSpPr>
          <p:nvPr>
            <p:ph idx="1"/>
          </p:nvPr>
        </p:nvSpPr>
        <p:spPr>
          <a:xfrm>
            <a:off x="7810499" y="1724025"/>
            <a:ext cx="4210051" cy="4247007"/>
          </a:xfrm>
        </p:spPr>
        <p:txBody>
          <a:bodyPr/>
          <a:lstStyle/>
          <a:p>
            <a:r>
              <a:rPr lang="en-US" sz="2400" dirty="0">
                <a:latin typeface="+mj-lt"/>
              </a:rPr>
              <a:t>The leaderboard page displays the user’s progress and increases competition</a:t>
            </a:r>
          </a:p>
          <a:p>
            <a:r>
              <a:rPr lang="en-US" sz="2400" dirty="0">
                <a:latin typeface="+mj-lt"/>
              </a:rPr>
              <a:t>It shows all the scores of the patients and progress charts </a:t>
            </a:r>
            <a:endParaRPr lang="en-IN" sz="2400" dirty="0">
              <a:latin typeface="+mj-lt"/>
            </a:endParaRPr>
          </a:p>
        </p:txBody>
      </p:sp>
      <p:sp>
        <p:nvSpPr>
          <p:cNvPr id="4" name="Slide Number Placeholder 3">
            <a:extLst>
              <a:ext uri="{FF2B5EF4-FFF2-40B4-BE49-F238E27FC236}">
                <a16:creationId xmlns:a16="http://schemas.microsoft.com/office/drawing/2014/main" id="{D32D8184-EC95-D5F7-67A1-58A251C92913}"/>
              </a:ext>
            </a:extLst>
          </p:cNvPr>
          <p:cNvSpPr>
            <a:spLocks noGrp="1"/>
          </p:cNvSpPr>
          <p:nvPr>
            <p:ph type="sldNum" sz="quarter" idx="12"/>
          </p:nvPr>
        </p:nvSpPr>
        <p:spPr/>
        <p:txBody>
          <a:bodyPr/>
          <a:lstStyle/>
          <a:p>
            <a:fld id="{8D0AFDD5-844D-364D-8AEC-50CF4D36D55D}" type="slidenum">
              <a:rPr lang="en-US" noProof="0" smtClean="0"/>
              <a:t>32</a:t>
            </a:fld>
            <a:endParaRPr lang="en-US" noProof="0"/>
          </a:p>
        </p:txBody>
      </p:sp>
      <p:sp>
        <p:nvSpPr>
          <p:cNvPr id="5" name="Footer Placeholder 4">
            <a:extLst>
              <a:ext uri="{FF2B5EF4-FFF2-40B4-BE49-F238E27FC236}">
                <a16:creationId xmlns:a16="http://schemas.microsoft.com/office/drawing/2014/main" id="{9AADFB2F-62EA-B276-DC8F-937B7691930C}"/>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141293B3-0FCD-50DA-4F3C-A4E97958A938}"/>
              </a:ext>
            </a:extLst>
          </p:cNvPr>
          <p:cNvSpPr>
            <a:spLocks noGrp="1"/>
          </p:cNvSpPr>
          <p:nvPr>
            <p:ph type="dt" sz="half" idx="10"/>
          </p:nvPr>
        </p:nvSpPr>
        <p:spPr/>
        <p:txBody>
          <a:bodyPr/>
          <a:lstStyle/>
          <a:p>
            <a:r>
              <a:rPr lang="en-US" noProof="0"/>
              <a:t>20XX</a:t>
            </a:r>
          </a:p>
        </p:txBody>
      </p:sp>
      <p:cxnSp>
        <p:nvCxnSpPr>
          <p:cNvPr id="7" name="Straight Connector 6">
            <a:extLst>
              <a:ext uri="{FF2B5EF4-FFF2-40B4-BE49-F238E27FC236}">
                <a16:creationId xmlns:a16="http://schemas.microsoft.com/office/drawing/2014/main" id="{2F6C1FB2-B43B-1F7F-F9C6-11E24E25FF5D}"/>
              </a:ext>
            </a:extLst>
          </p:cNvPr>
          <p:cNvCxnSpPr>
            <a:cxnSpLocks/>
          </p:cNvCxnSpPr>
          <p:nvPr/>
        </p:nvCxnSpPr>
        <p:spPr>
          <a:xfrm>
            <a:off x="4738384" y="1268041"/>
            <a:ext cx="0" cy="3998068"/>
          </a:xfrm>
          <a:prstGeom prst="line">
            <a:avLst/>
          </a:prstGeom>
        </p:spPr>
        <p:style>
          <a:lnRef idx="3">
            <a:schemeClr val="dk1"/>
          </a:lnRef>
          <a:fillRef idx="0">
            <a:schemeClr val="dk1"/>
          </a:fillRef>
          <a:effectRef idx="2">
            <a:schemeClr val="dk1"/>
          </a:effectRef>
          <a:fontRef idx="minor">
            <a:schemeClr val="tx1"/>
          </a:fontRef>
        </p:style>
      </p:cxnSp>
      <p:pic>
        <p:nvPicPr>
          <p:cNvPr id="8" name="Content Placeholder 6">
            <a:extLst>
              <a:ext uri="{FF2B5EF4-FFF2-40B4-BE49-F238E27FC236}">
                <a16:creationId xmlns:a16="http://schemas.microsoft.com/office/drawing/2014/main" id="{82C1A13B-9E30-B60C-D4A7-E22A149018BB}"/>
              </a:ext>
            </a:extLst>
          </p:cNvPr>
          <p:cNvPicPr>
            <a:picLocks noChangeAspect="1"/>
          </p:cNvPicPr>
          <p:nvPr/>
        </p:nvPicPr>
        <p:blipFill>
          <a:blip r:embed="rId2"/>
          <a:stretch>
            <a:fillRect/>
          </a:stretch>
        </p:blipFill>
        <p:spPr>
          <a:xfrm>
            <a:off x="5089037" y="651764"/>
            <a:ext cx="2364580" cy="5319268"/>
          </a:xfrm>
          <a:prstGeom prst="rect">
            <a:avLst/>
          </a:prstGeom>
        </p:spPr>
      </p:pic>
    </p:spTree>
    <p:extLst>
      <p:ext uri="{BB962C8B-B14F-4D97-AF65-F5344CB8AC3E}">
        <p14:creationId xmlns:p14="http://schemas.microsoft.com/office/powerpoint/2010/main" val="2671306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1665A5-203A-0EEF-AFDA-373EAE135555}"/>
              </a:ext>
            </a:extLst>
          </p:cNvPr>
          <p:cNvSpPr>
            <a:spLocks noGrp="1"/>
          </p:cNvSpPr>
          <p:nvPr>
            <p:ph type="title"/>
          </p:nvPr>
        </p:nvSpPr>
        <p:spPr>
          <a:xfrm>
            <a:off x="1139952" y="464439"/>
            <a:ext cx="9912096" cy="1014984"/>
          </a:xfrm>
        </p:spPr>
        <p:txBody>
          <a:bodyPr/>
          <a:lstStyle/>
          <a:p>
            <a:r>
              <a:rPr lang="en-US"/>
              <a:t>Project Timeline</a:t>
            </a:r>
            <a:endParaRPr lang="en-IN"/>
          </a:p>
        </p:txBody>
      </p:sp>
      <p:sp>
        <p:nvSpPr>
          <p:cNvPr id="8" name="Text Placeholder 7">
            <a:extLst>
              <a:ext uri="{FF2B5EF4-FFF2-40B4-BE49-F238E27FC236}">
                <a16:creationId xmlns:a16="http://schemas.microsoft.com/office/drawing/2014/main" id="{E4A2343F-80AF-1BFC-62FE-3CBB76CD20B2}"/>
              </a:ext>
            </a:extLst>
          </p:cNvPr>
          <p:cNvSpPr>
            <a:spLocks noGrp="1"/>
          </p:cNvSpPr>
          <p:nvPr>
            <p:ph type="body" sz="quarter" idx="13"/>
          </p:nvPr>
        </p:nvSpPr>
        <p:spPr>
          <a:xfrm>
            <a:off x="317642" y="1863317"/>
            <a:ext cx="2622835" cy="2528888"/>
          </a:xfrm>
        </p:spPr>
        <p:txBody>
          <a:bodyPr/>
          <a:lstStyle/>
          <a:p>
            <a:r>
              <a:rPr lang="en-US" dirty="0"/>
              <a:t>PHASE 1:</a:t>
            </a:r>
          </a:p>
          <a:p>
            <a:r>
              <a:rPr lang="en-US" dirty="0"/>
              <a:t>Research</a:t>
            </a:r>
          </a:p>
          <a:p>
            <a:r>
              <a:rPr lang="en-US" dirty="0"/>
              <a:t>And </a:t>
            </a:r>
          </a:p>
          <a:p>
            <a:r>
              <a:rPr lang="en-US" dirty="0"/>
              <a:t>Planning</a:t>
            </a:r>
          </a:p>
          <a:p>
            <a:r>
              <a:rPr lang="en-US" sz="1600" dirty="0"/>
              <a:t>15 Feb-30 Feb</a:t>
            </a:r>
          </a:p>
        </p:txBody>
      </p:sp>
      <p:sp>
        <p:nvSpPr>
          <p:cNvPr id="10" name="Text Placeholder 9">
            <a:extLst>
              <a:ext uri="{FF2B5EF4-FFF2-40B4-BE49-F238E27FC236}">
                <a16:creationId xmlns:a16="http://schemas.microsoft.com/office/drawing/2014/main" id="{1C9B7AEB-9B9F-11DB-FF84-C122BBDE462E}"/>
              </a:ext>
            </a:extLst>
          </p:cNvPr>
          <p:cNvSpPr>
            <a:spLocks noGrp="1"/>
          </p:cNvSpPr>
          <p:nvPr>
            <p:ph type="body" sz="quarter" idx="15"/>
          </p:nvPr>
        </p:nvSpPr>
        <p:spPr/>
        <p:txBody>
          <a:bodyPr/>
          <a:lstStyle/>
          <a:p>
            <a:r>
              <a:rPr lang="en-US" dirty="0"/>
              <a:t>PHASE 3:</a:t>
            </a:r>
          </a:p>
          <a:p>
            <a:r>
              <a:rPr lang="en-US" dirty="0"/>
              <a:t>Learning and</a:t>
            </a:r>
          </a:p>
          <a:p>
            <a:r>
              <a:rPr lang="en-US" dirty="0"/>
              <a:t>UI/UX design</a:t>
            </a:r>
          </a:p>
          <a:p>
            <a:r>
              <a:rPr lang="en-US" sz="1600" dirty="0"/>
              <a:t>10 Mar-15 Mar</a:t>
            </a:r>
            <a:endParaRPr lang="en-IN" sz="1600" dirty="0"/>
          </a:p>
          <a:p>
            <a:endParaRPr lang="en-IN" dirty="0"/>
          </a:p>
        </p:txBody>
      </p:sp>
      <p:sp>
        <p:nvSpPr>
          <p:cNvPr id="12" name="Text Placeholder 11">
            <a:extLst>
              <a:ext uri="{FF2B5EF4-FFF2-40B4-BE49-F238E27FC236}">
                <a16:creationId xmlns:a16="http://schemas.microsoft.com/office/drawing/2014/main" id="{4B8B6CC2-DE09-51B6-1A2A-FA8D204EA03C}"/>
              </a:ext>
            </a:extLst>
          </p:cNvPr>
          <p:cNvSpPr>
            <a:spLocks noGrp="1"/>
          </p:cNvSpPr>
          <p:nvPr>
            <p:ph type="body" sz="quarter" idx="17"/>
          </p:nvPr>
        </p:nvSpPr>
        <p:spPr/>
        <p:txBody>
          <a:bodyPr/>
          <a:lstStyle/>
          <a:p>
            <a:r>
              <a:rPr lang="en-US" dirty="0"/>
              <a:t>PHASE 5:</a:t>
            </a:r>
          </a:p>
          <a:p>
            <a:r>
              <a:rPr lang="en-US" dirty="0"/>
              <a:t>Testing and</a:t>
            </a:r>
          </a:p>
          <a:p>
            <a:r>
              <a:rPr lang="en-US" dirty="0"/>
              <a:t>Deployment</a:t>
            </a:r>
          </a:p>
          <a:p>
            <a:r>
              <a:rPr lang="en-US" sz="1600" dirty="0"/>
              <a:t>May</a:t>
            </a:r>
            <a:endParaRPr lang="en-IN" sz="1600" dirty="0"/>
          </a:p>
        </p:txBody>
      </p:sp>
      <p:sp>
        <p:nvSpPr>
          <p:cNvPr id="9" name="Text Placeholder 8">
            <a:extLst>
              <a:ext uri="{FF2B5EF4-FFF2-40B4-BE49-F238E27FC236}">
                <a16:creationId xmlns:a16="http://schemas.microsoft.com/office/drawing/2014/main" id="{E439B4B8-933E-949D-7484-772940CAF1E0}"/>
              </a:ext>
            </a:extLst>
          </p:cNvPr>
          <p:cNvSpPr>
            <a:spLocks noGrp="1"/>
          </p:cNvSpPr>
          <p:nvPr>
            <p:ph type="body" sz="quarter" idx="14"/>
          </p:nvPr>
        </p:nvSpPr>
        <p:spPr/>
        <p:txBody>
          <a:bodyPr/>
          <a:lstStyle/>
          <a:p>
            <a:r>
              <a:rPr lang="en-US" dirty="0"/>
              <a:t>PHASE 2:</a:t>
            </a:r>
          </a:p>
          <a:p>
            <a:r>
              <a:rPr lang="en-US" dirty="0"/>
              <a:t>Requirement Analysis</a:t>
            </a:r>
          </a:p>
          <a:p>
            <a:r>
              <a:rPr lang="en-US" sz="1600" dirty="0"/>
              <a:t>1 Mar-10 Mar</a:t>
            </a:r>
            <a:endParaRPr lang="en-IN" sz="1600" dirty="0"/>
          </a:p>
        </p:txBody>
      </p:sp>
      <p:sp>
        <p:nvSpPr>
          <p:cNvPr id="11" name="Text Placeholder 10">
            <a:extLst>
              <a:ext uri="{FF2B5EF4-FFF2-40B4-BE49-F238E27FC236}">
                <a16:creationId xmlns:a16="http://schemas.microsoft.com/office/drawing/2014/main" id="{77B23AD4-3F98-61FA-DFF8-70C0DF5E5DB9}"/>
              </a:ext>
            </a:extLst>
          </p:cNvPr>
          <p:cNvSpPr>
            <a:spLocks noGrp="1"/>
          </p:cNvSpPr>
          <p:nvPr>
            <p:ph type="body" sz="quarter" idx="16"/>
          </p:nvPr>
        </p:nvSpPr>
        <p:spPr>
          <a:xfrm>
            <a:off x="6896518" y="3756043"/>
            <a:ext cx="2718041" cy="2586822"/>
          </a:xfrm>
        </p:spPr>
        <p:txBody>
          <a:bodyPr/>
          <a:lstStyle/>
          <a:p>
            <a:r>
              <a:rPr lang="en-US" dirty="0"/>
              <a:t>PHASE 4:</a:t>
            </a:r>
          </a:p>
          <a:p>
            <a:r>
              <a:rPr lang="en-US" dirty="0"/>
              <a:t>Development</a:t>
            </a:r>
          </a:p>
          <a:p>
            <a:r>
              <a:rPr lang="en-US" sz="1600" dirty="0"/>
              <a:t>16 Mar-Ongoing</a:t>
            </a:r>
            <a:endParaRPr lang="en-IN" sz="1600" dirty="0"/>
          </a:p>
        </p:txBody>
      </p:sp>
      <p:sp>
        <p:nvSpPr>
          <p:cNvPr id="4" name="Slide Number Placeholder 3">
            <a:extLst>
              <a:ext uri="{FF2B5EF4-FFF2-40B4-BE49-F238E27FC236}">
                <a16:creationId xmlns:a16="http://schemas.microsoft.com/office/drawing/2014/main" id="{14045A39-78FA-AE2F-682D-FA4A81BD7A6D}"/>
              </a:ext>
            </a:extLst>
          </p:cNvPr>
          <p:cNvSpPr>
            <a:spLocks noGrp="1"/>
          </p:cNvSpPr>
          <p:nvPr>
            <p:ph type="sldNum" sz="quarter" idx="4294967295"/>
          </p:nvPr>
        </p:nvSpPr>
        <p:spPr>
          <a:xfrm>
            <a:off x="0" y="6400800"/>
            <a:ext cx="365125" cy="247650"/>
          </a:xfrm>
        </p:spPr>
        <p:txBody>
          <a:bodyPr/>
          <a:lstStyle/>
          <a:p>
            <a:fld id="{8D0AFDD5-844D-364D-8AEC-50CF4D36D55D}" type="slidenum">
              <a:rPr lang="en-US" noProof="0" smtClean="0"/>
              <a:t>33</a:t>
            </a:fld>
            <a:endParaRPr lang="en-US" noProof="0"/>
          </a:p>
        </p:txBody>
      </p:sp>
      <p:sp>
        <p:nvSpPr>
          <p:cNvPr id="5" name="Footer Placeholder 4">
            <a:extLst>
              <a:ext uri="{FF2B5EF4-FFF2-40B4-BE49-F238E27FC236}">
                <a16:creationId xmlns:a16="http://schemas.microsoft.com/office/drawing/2014/main" id="{2697B084-D0EA-D59E-AA5B-61FE78ADF81D}"/>
              </a:ext>
            </a:extLst>
          </p:cNvPr>
          <p:cNvSpPr>
            <a:spLocks noGrp="1"/>
          </p:cNvSpPr>
          <p:nvPr>
            <p:ph type="ftr" sz="quarter" idx="4294967295"/>
          </p:nvPr>
        </p:nvSpPr>
        <p:spPr>
          <a:xfrm>
            <a:off x="0" y="6400800"/>
            <a:ext cx="1463675" cy="247650"/>
          </a:xfrm>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19A2D4BF-FFC5-FAFB-175F-508B7359DAC9}"/>
              </a:ext>
            </a:extLst>
          </p:cNvPr>
          <p:cNvSpPr>
            <a:spLocks noGrp="1"/>
          </p:cNvSpPr>
          <p:nvPr>
            <p:ph type="dt" sz="half" idx="4294967295"/>
          </p:nvPr>
        </p:nvSpPr>
        <p:spPr>
          <a:xfrm>
            <a:off x="11552238" y="6400800"/>
            <a:ext cx="639762" cy="247650"/>
          </a:xfrm>
        </p:spPr>
        <p:txBody>
          <a:bodyPr/>
          <a:lstStyle/>
          <a:p>
            <a:r>
              <a:rPr lang="en-US" noProof="0"/>
              <a:t>20XX</a:t>
            </a:r>
          </a:p>
        </p:txBody>
      </p:sp>
    </p:spTree>
    <p:extLst>
      <p:ext uri="{BB962C8B-B14F-4D97-AF65-F5344CB8AC3E}">
        <p14:creationId xmlns:p14="http://schemas.microsoft.com/office/powerpoint/2010/main" val="3168208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3918-9583-BA75-8736-456DEC6DBB07}"/>
              </a:ext>
            </a:extLst>
          </p:cNvPr>
          <p:cNvSpPr>
            <a:spLocks noGrp="1"/>
          </p:cNvSpPr>
          <p:nvPr>
            <p:ph type="title"/>
          </p:nvPr>
        </p:nvSpPr>
        <p:spPr/>
        <p:txBody>
          <a:bodyPr/>
          <a:lstStyle/>
          <a:p>
            <a:pPr algn="l"/>
            <a:r>
              <a:rPr lang="en-IN" dirty="0"/>
              <a:t>Contributions</a:t>
            </a:r>
          </a:p>
        </p:txBody>
      </p:sp>
      <p:sp>
        <p:nvSpPr>
          <p:cNvPr id="3" name="Slide Number Placeholder 2">
            <a:extLst>
              <a:ext uri="{FF2B5EF4-FFF2-40B4-BE49-F238E27FC236}">
                <a16:creationId xmlns:a16="http://schemas.microsoft.com/office/drawing/2014/main" id="{07EFFCDE-DD90-BADC-2370-0B7FA5EB0390}"/>
              </a:ext>
            </a:extLst>
          </p:cNvPr>
          <p:cNvSpPr>
            <a:spLocks noGrp="1"/>
          </p:cNvSpPr>
          <p:nvPr>
            <p:ph type="sldNum" sz="quarter" idx="12"/>
          </p:nvPr>
        </p:nvSpPr>
        <p:spPr/>
        <p:txBody>
          <a:bodyPr/>
          <a:lstStyle/>
          <a:p>
            <a:fld id="{8D0AFDD5-844D-364D-8AEC-50CF4D36D55D}" type="slidenum">
              <a:rPr lang="en-US" noProof="0" smtClean="0"/>
              <a:t>34</a:t>
            </a:fld>
            <a:endParaRPr lang="en-US" noProof="0"/>
          </a:p>
        </p:txBody>
      </p:sp>
      <p:sp>
        <p:nvSpPr>
          <p:cNvPr id="4" name="Footer Placeholder 3">
            <a:extLst>
              <a:ext uri="{FF2B5EF4-FFF2-40B4-BE49-F238E27FC236}">
                <a16:creationId xmlns:a16="http://schemas.microsoft.com/office/drawing/2014/main" id="{9FF02B7A-0F63-F66E-B4E2-A01AF75D88B3}"/>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B36D098F-1A57-2AAC-D47E-A6B9D271E411}"/>
              </a:ext>
            </a:extLst>
          </p:cNvPr>
          <p:cNvSpPr>
            <a:spLocks noGrp="1"/>
          </p:cNvSpPr>
          <p:nvPr>
            <p:ph type="dt" sz="half" idx="10"/>
          </p:nvPr>
        </p:nvSpPr>
        <p:spPr/>
        <p:txBody>
          <a:bodyPr/>
          <a:lstStyle/>
          <a:p>
            <a:r>
              <a:rPr lang="en-US" noProof="0"/>
              <a:t>20XX</a:t>
            </a:r>
          </a:p>
        </p:txBody>
      </p:sp>
      <p:sp>
        <p:nvSpPr>
          <p:cNvPr id="7" name="TextBox 6">
            <a:extLst>
              <a:ext uri="{FF2B5EF4-FFF2-40B4-BE49-F238E27FC236}">
                <a16:creationId xmlns:a16="http://schemas.microsoft.com/office/drawing/2014/main" id="{2795E9F5-2AEE-EBE9-89DA-E1E0B1052B80}"/>
              </a:ext>
            </a:extLst>
          </p:cNvPr>
          <p:cNvSpPr txBox="1"/>
          <p:nvPr/>
        </p:nvSpPr>
        <p:spPr>
          <a:xfrm>
            <a:off x="1139951" y="1952625"/>
            <a:ext cx="6813424" cy="1569660"/>
          </a:xfrm>
          <a:prstGeom prst="rect">
            <a:avLst/>
          </a:prstGeom>
          <a:noFill/>
        </p:spPr>
        <p:txBody>
          <a:bodyPr wrap="square" rtlCol="0">
            <a:spAutoFit/>
          </a:bodyPr>
          <a:lstStyle/>
          <a:p>
            <a:r>
              <a:rPr lang="en-IN" sz="2400" dirty="0">
                <a:latin typeface="+mj-lt"/>
              </a:rPr>
              <a:t>Kiran R                            ML Kit Integration</a:t>
            </a:r>
          </a:p>
          <a:p>
            <a:r>
              <a:rPr lang="en-IN" sz="2400" dirty="0">
                <a:latin typeface="+mj-lt"/>
              </a:rPr>
              <a:t>Vignesh P Ajith              Front end ,UI Design</a:t>
            </a:r>
          </a:p>
          <a:p>
            <a:r>
              <a:rPr lang="en-IN" sz="2400" dirty="0">
                <a:latin typeface="+mj-lt"/>
              </a:rPr>
              <a:t>Swathy Krishna S           Front end</a:t>
            </a:r>
          </a:p>
          <a:p>
            <a:r>
              <a:rPr lang="en-IN" sz="2400" dirty="0">
                <a:latin typeface="+mj-lt"/>
              </a:rPr>
              <a:t>Gayathri S Unikuttan    Front end</a:t>
            </a:r>
          </a:p>
        </p:txBody>
      </p:sp>
    </p:spTree>
    <p:extLst>
      <p:ext uri="{BB962C8B-B14F-4D97-AF65-F5344CB8AC3E}">
        <p14:creationId xmlns:p14="http://schemas.microsoft.com/office/powerpoint/2010/main" val="3761039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0C51-9FE2-E4CC-81EA-6C62B91EEAE2}"/>
              </a:ext>
            </a:extLst>
          </p:cNvPr>
          <p:cNvSpPr>
            <a:spLocks noGrp="1"/>
          </p:cNvSpPr>
          <p:nvPr>
            <p:ph type="title"/>
          </p:nvPr>
        </p:nvSpPr>
        <p:spPr/>
        <p:txBody>
          <a:bodyPr/>
          <a:lstStyle/>
          <a:p>
            <a:pPr algn="l"/>
            <a:r>
              <a:rPr lang="en-IN" dirty="0"/>
              <a:t>Conclusion</a:t>
            </a:r>
          </a:p>
        </p:txBody>
      </p:sp>
      <p:sp>
        <p:nvSpPr>
          <p:cNvPr id="3" name="Content Placeholder 2">
            <a:extLst>
              <a:ext uri="{FF2B5EF4-FFF2-40B4-BE49-F238E27FC236}">
                <a16:creationId xmlns:a16="http://schemas.microsoft.com/office/drawing/2014/main" id="{012B7703-6EBD-2A94-90D7-14CADBEC3570}"/>
              </a:ext>
            </a:extLst>
          </p:cNvPr>
          <p:cNvSpPr>
            <a:spLocks noGrp="1"/>
          </p:cNvSpPr>
          <p:nvPr>
            <p:ph idx="1"/>
          </p:nvPr>
        </p:nvSpPr>
        <p:spPr>
          <a:xfrm>
            <a:off x="1139952" y="1810512"/>
            <a:ext cx="9641042" cy="3704463"/>
          </a:xfrm>
        </p:spPr>
        <p:txBody>
          <a:bodyPr/>
          <a:lstStyle/>
          <a:p>
            <a:pPr marL="0" indent="0">
              <a:buNone/>
            </a:pPr>
            <a:r>
              <a:rPr lang="en-US" dirty="0">
                <a:solidFill>
                  <a:srgbClr val="374151"/>
                </a:solidFill>
                <a:latin typeface="+mj-lt"/>
              </a:rPr>
              <a:t>T</a:t>
            </a:r>
            <a:r>
              <a:rPr lang="en-US" b="0" i="0" dirty="0">
                <a:solidFill>
                  <a:srgbClr val="374151"/>
                </a:solidFill>
                <a:effectLst/>
                <a:latin typeface="+mj-lt"/>
              </a:rPr>
              <a:t>he use of pose detection technology for physiotherapy in autistic children is a promising area of research that has the potential to improve the lives of many children and their families. </a:t>
            </a:r>
            <a:r>
              <a:rPr lang="en-US" dirty="0">
                <a:solidFill>
                  <a:srgbClr val="374151"/>
                </a:solidFill>
                <a:latin typeface="+mj-lt"/>
              </a:rPr>
              <a:t>This</a:t>
            </a:r>
            <a:r>
              <a:rPr lang="en-US" b="0" i="0" dirty="0">
                <a:solidFill>
                  <a:srgbClr val="374151"/>
                </a:solidFill>
                <a:effectLst/>
                <a:latin typeface="+mj-lt"/>
              </a:rPr>
              <a:t> project has the potential to make a significant impact on the field of physiotherapy for autistic children.</a:t>
            </a:r>
          </a:p>
        </p:txBody>
      </p:sp>
      <p:sp>
        <p:nvSpPr>
          <p:cNvPr id="4" name="Slide Number Placeholder 3">
            <a:extLst>
              <a:ext uri="{FF2B5EF4-FFF2-40B4-BE49-F238E27FC236}">
                <a16:creationId xmlns:a16="http://schemas.microsoft.com/office/drawing/2014/main" id="{028DEA88-EAE1-6F2E-2260-43FABC16F044}"/>
              </a:ext>
            </a:extLst>
          </p:cNvPr>
          <p:cNvSpPr>
            <a:spLocks noGrp="1"/>
          </p:cNvSpPr>
          <p:nvPr>
            <p:ph type="sldNum" sz="quarter" idx="12"/>
          </p:nvPr>
        </p:nvSpPr>
        <p:spPr/>
        <p:txBody>
          <a:bodyPr/>
          <a:lstStyle/>
          <a:p>
            <a:fld id="{8D0AFDD5-844D-364D-8AEC-50CF4D36D55D}" type="slidenum">
              <a:rPr lang="en-US" noProof="0" smtClean="0"/>
              <a:t>35</a:t>
            </a:fld>
            <a:endParaRPr lang="en-US" noProof="0"/>
          </a:p>
        </p:txBody>
      </p:sp>
      <p:sp>
        <p:nvSpPr>
          <p:cNvPr id="5" name="Footer Placeholder 4">
            <a:extLst>
              <a:ext uri="{FF2B5EF4-FFF2-40B4-BE49-F238E27FC236}">
                <a16:creationId xmlns:a16="http://schemas.microsoft.com/office/drawing/2014/main" id="{18EBD57E-B765-B4E2-E992-A0B58F037920}"/>
              </a:ext>
            </a:extLst>
          </p:cNvPr>
          <p:cNvSpPr>
            <a:spLocks noGrp="1"/>
          </p:cNvSpPr>
          <p:nvPr>
            <p:ph type="ftr" sz="quarter" idx="11"/>
          </p:nvPr>
        </p:nvSpPr>
        <p:spPr/>
        <p:txBody>
          <a:bodyPr/>
          <a:lstStyle/>
          <a:p>
            <a:r>
              <a:rPr lang="en-US" dirty="0"/>
              <a:t>Physioplay</a:t>
            </a:r>
            <a:endParaRPr lang="en-US" noProof="0" dirty="0"/>
          </a:p>
        </p:txBody>
      </p:sp>
      <p:sp>
        <p:nvSpPr>
          <p:cNvPr id="6" name="Date Placeholder 5">
            <a:extLst>
              <a:ext uri="{FF2B5EF4-FFF2-40B4-BE49-F238E27FC236}">
                <a16:creationId xmlns:a16="http://schemas.microsoft.com/office/drawing/2014/main" id="{EAD31506-1DAC-DE07-3821-9995AA037DD1}"/>
              </a:ext>
            </a:extLst>
          </p:cNvPr>
          <p:cNvSpPr>
            <a:spLocks noGrp="1"/>
          </p:cNvSpPr>
          <p:nvPr>
            <p:ph type="dt" sz="half" idx="10"/>
          </p:nvPr>
        </p:nvSpPr>
        <p:spPr/>
        <p:txBody>
          <a:bodyPr/>
          <a:lstStyle/>
          <a:p>
            <a:r>
              <a:rPr lang="en-US" noProof="0" dirty="0"/>
              <a:t>2023</a:t>
            </a:r>
          </a:p>
        </p:txBody>
      </p:sp>
    </p:spTree>
    <p:extLst>
      <p:ext uri="{BB962C8B-B14F-4D97-AF65-F5344CB8AC3E}">
        <p14:creationId xmlns:p14="http://schemas.microsoft.com/office/powerpoint/2010/main" val="4143299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3878199" y="2697861"/>
            <a:ext cx="4873752" cy="1709928"/>
          </a:xfrm>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397583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C45E8-4C52-801F-B098-56F0C257360E}"/>
              </a:ext>
            </a:extLst>
          </p:cNvPr>
          <p:cNvSpPr>
            <a:spLocks noGrp="1"/>
          </p:cNvSpPr>
          <p:nvPr>
            <p:ph type="title"/>
          </p:nvPr>
        </p:nvSpPr>
        <p:spPr/>
        <p:txBody>
          <a:bodyPr/>
          <a:lstStyle/>
          <a:p>
            <a:pPr algn="l"/>
            <a:r>
              <a:rPr lang="en-IN" dirty="0"/>
              <a:t>Motivation</a:t>
            </a:r>
          </a:p>
        </p:txBody>
      </p:sp>
      <p:sp>
        <p:nvSpPr>
          <p:cNvPr id="3" name="Slide Number Placeholder 2">
            <a:extLst>
              <a:ext uri="{FF2B5EF4-FFF2-40B4-BE49-F238E27FC236}">
                <a16:creationId xmlns:a16="http://schemas.microsoft.com/office/drawing/2014/main" id="{D1E3A7DB-1A6B-9946-A0C9-AF017C22AAA9}"/>
              </a:ext>
            </a:extLst>
          </p:cNvPr>
          <p:cNvSpPr>
            <a:spLocks noGrp="1"/>
          </p:cNvSpPr>
          <p:nvPr>
            <p:ph type="sldNum" sz="quarter" idx="12"/>
          </p:nvPr>
        </p:nvSpPr>
        <p:spPr/>
        <p:txBody>
          <a:bodyPr/>
          <a:lstStyle/>
          <a:p>
            <a:fld id="{8D0AFDD5-844D-364D-8AEC-50CF4D36D55D}" type="slidenum">
              <a:rPr lang="en-US" noProof="0" smtClean="0"/>
              <a:t>4</a:t>
            </a:fld>
            <a:endParaRPr lang="en-US" noProof="0"/>
          </a:p>
        </p:txBody>
      </p:sp>
      <p:sp>
        <p:nvSpPr>
          <p:cNvPr id="4" name="Footer Placeholder 3">
            <a:extLst>
              <a:ext uri="{FF2B5EF4-FFF2-40B4-BE49-F238E27FC236}">
                <a16:creationId xmlns:a16="http://schemas.microsoft.com/office/drawing/2014/main" id="{F4C47D30-45C8-CA56-6045-B8A6D319C63E}"/>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5" name="Date Placeholder 4">
            <a:extLst>
              <a:ext uri="{FF2B5EF4-FFF2-40B4-BE49-F238E27FC236}">
                <a16:creationId xmlns:a16="http://schemas.microsoft.com/office/drawing/2014/main" id="{5A6B9831-27EE-AE87-7E28-F28A024C8EBC}"/>
              </a:ext>
            </a:extLst>
          </p:cNvPr>
          <p:cNvSpPr>
            <a:spLocks noGrp="1"/>
          </p:cNvSpPr>
          <p:nvPr>
            <p:ph type="dt" sz="half" idx="10"/>
          </p:nvPr>
        </p:nvSpPr>
        <p:spPr/>
        <p:txBody>
          <a:bodyPr/>
          <a:lstStyle/>
          <a:p>
            <a:r>
              <a:rPr lang="en-US" noProof="0"/>
              <a:t>20XX</a:t>
            </a:r>
          </a:p>
        </p:txBody>
      </p:sp>
      <p:sp>
        <p:nvSpPr>
          <p:cNvPr id="6" name="TextBox 5">
            <a:extLst>
              <a:ext uri="{FF2B5EF4-FFF2-40B4-BE49-F238E27FC236}">
                <a16:creationId xmlns:a16="http://schemas.microsoft.com/office/drawing/2014/main" id="{130DD417-D971-C1F6-FC07-F9793EE57FC1}"/>
              </a:ext>
            </a:extLst>
          </p:cNvPr>
          <p:cNvSpPr txBox="1"/>
          <p:nvPr/>
        </p:nvSpPr>
        <p:spPr>
          <a:xfrm>
            <a:off x="1139952" y="1659276"/>
            <a:ext cx="9223248" cy="4524315"/>
          </a:xfrm>
          <a:prstGeom prst="rect">
            <a:avLst/>
          </a:prstGeom>
          <a:noFill/>
        </p:spPr>
        <p:txBody>
          <a:bodyPr wrap="square" rtlCol="0">
            <a:spAutoFit/>
          </a:bodyPr>
          <a:lstStyle/>
          <a:p>
            <a:pPr marL="342900" indent="-342900">
              <a:buFont typeface="Wingdings" panose="05000000000000000000" pitchFamily="2" charset="2"/>
              <a:buChar char="§"/>
            </a:pPr>
            <a:r>
              <a:rPr lang="en-US" sz="2400" b="0" i="0" dirty="0">
                <a:solidFill>
                  <a:srgbClr val="374151"/>
                </a:solidFill>
                <a:effectLst/>
                <a:latin typeface="+mj-lt"/>
              </a:rPr>
              <a:t>Children with ASD often have difficulties with movement and coordination</a:t>
            </a:r>
          </a:p>
          <a:p>
            <a:pPr marL="342900" indent="-342900">
              <a:buFont typeface="Wingdings" panose="05000000000000000000" pitchFamily="2" charset="2"/>
              <a:buChar char="§"/>
            </a:pPr>
            <a:r>
              <a:rPr lang="en-US" sz="2400" dirty="0">
                <a:solidFill>
                  <a:srgbClr val="374151"/>
                </a:solidFill>
                <a:latin typeface="+mj-lt"/>
              </a:rPr>
              <a:t>R</a:t>
            </a:r>
            <a:r>
              <a:rPr lang="en-US" sz="2400" b="0" i="0" dirty="0">
                <a:solidFill>
                  <a:srgbClr val="374151"/>
                </a:solidFill>
                <a:effectLst/>
                <a:latin typeface="+mj-lt"/>
              </a:rPr>
              <a:t>esearch has shown that early intervention and therapy can have a significant impact on the outcomes for children with ASD</a:t>
            </a:r>
          </a:p>
          <a:p>
            <a:pPr marL="342900" indent="-342900">
              <a:buFont typeface="Wingdings" panose="05000000000000000000" pitchFamily="2" charset="2"/>
              <a:buChar char="§"/>
            </a:pPr>
            <a:r>
              <a:rPr lang="en-US" sz="2400" b="0" i="0" dirty="0">
                <a:solidFill>
                  <a:srgbClr val="374151"/>
                </a:solidFill>
                <a:effectLst/>
                <a:latin typeface="+mj-lt"/>
              </a:rPr>
              <a:t>Our app is designed to help children with ASD improve their motor skills and coordination through a series of fun and engaging exercises. </a:t>
            </a:r>
          </a:p>
          <a:p>
            <a:pPr marL="342900" indent="-342900">
              <a:buFont typeface="Wingdings" panose="05000000000000000000" pitchFamily="2" charset="2"/>
              <a:buChar char="§"/>
            </a:pPr>
            <a:r>
              <a:rPr lang="en-US" sz="2400" dirty="0">
                <a:solidFill>
                  <a:srgbClr val="374151"/>
                </a:solidFill>
                <a:latin typeface="+mj-lt"/>
              </a:rPr>
              <a:t>It</a:t>
            </a:r>
            <a:r>
              <a:rPr lang="en-US" sz="2400" b="0" i="0" dirty="0">
                <a:solidFill>
                  <a:srgbClr val="374151"/>
                </a:solidFill>
                <a:effectLst/>
                <a:latin typeface="+mj-lt"/>
              </a:rPr>
              <a:t> has the potential to make a real difference in the lives of these children and their families, by providing a convenient and accessible way to engage in therapy at home.</a:t>
            </a:r>
            <a:endParaRPr lang="en-IN" sz="2400" dirty="0">
              <a:latin typeface="+mj-lt"/>
            </a:endParaRPr>
          </a:p>
        </p:txBody>
      </p:sp>
    </p:spTree>
    <p:extLst>
      <p:ext uri="{BB962C8B-B14F-4D97-AF65-F5344CB8AC3E}">
        <p14:creationId xmlns:p14="http://schemas.microsoft.com/office/powerpoint/2010/main" val="789879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5358-2AAD-8DF4-7269-B837B5163694}"/>
              </a:ext>
            </a:extLst>
          </p:cNvPr>
          <p:cNvSpPr>
            <a:spLocks noGrp="1"/>
          </p:cNvSpPr>
          <p:nvPr>
            <p:ph type="title"/>
          </p:nvPr>
        </p:nvSpPr>
        <p:spPr/>
        <p:txBody>
          <a:bodyPr/>
          <a:lstStyle/>
          <a:p>
            <a:pPr algn="l"/>
            <a:r>
              <a:rPr lang="en-IN" dirty="0"/>
              <a:t>Problem Statement</a:t>
            </a:r>
          </a:p>
        </p:txBody>
      </p:sp>
      <p:sp>
        <p:nvSpPr>
          <p:cNvPr id="4" name="Slide Number Placeholder 3">
            <a:extLst>
              <a:ext uri="{FF2B5EF4-FFF2-40B4-BE49-F238E27FC236}">
                <a16:creationId xmlns:a16="http://schemas.microsoft.com/office/drawing/2014/main" id="{98CAE697-F798-E6E9-5F69-52D00F63B230}"/>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sp>
        <p:nvSpPr>
          <p:cNvPr id="5" name="Footer Placeholder 4">
            <a:extLst>
              <a:ext uri="{FF2B5EF4-FFF2-40B4-BE49-F238E27FC236}">
                <a16:creationId xmlns:a16="http://schemas.microsoft.com/office/drawing/2014/main" id="{445606D8-8A96-8297-C917-61618B9147CF}"/>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8841AFFD-6882-3F74-B5B8-A4360F2FB4EB}"/>
              </a:ext>
            </a:extLst>
          </p:cNvPr>
          <p:cNvSpPr>
            <a:spLocks noGrp="1"/>
          </p:cNvSpPr>
          <p:nvPr>
            <p:ph type="dt" sz="half" idx="10"/>
          </p:nvPr>
        </p:nvSpPr>
        <p:spPr/>
        <p:txBody>
          <a:bodyPr/>
          <a:lstStyle/>
          <a:p>
            <a:r>
              <a:rPr lang="en-US" noProof="0"/>
              <a:t>20XX</a:t>
            </a:r>
          </a:p>
        </p:txBody>
      </p:sp>
      <p:sp>
        <p:nvSpPr>
          <p:cNvPr id="3" name="Content Placeholder 2">
            <a:extLst>
              <a:ext uri="{FF2B5EF4-FFF2-40B4-BE49-F238E27FC236}">
                <a16:creationId xmlns:a16="http://schemas.microsoft.com/office/drawing/2014/main" id="{FE7CFD46-C249-5415-D91C-2AEBD41D416A}"/>
              </a:ext>
            </a:extLst>
          </p:cNvPr>
          <p:cNvSpPr>
            <a:spLocks noGrp="1"/>
          </p:cNvSpPr>
          <p:nvPr>
            <p:ph type="subTitle" idx="4294967295"/>
          </p:nvPr>
        </p:nvSpPr>
        <p:spPr>
          <a:xfrm>
            <a:off x="1139952" y="2124075"/>
            <a:ext cx="8997950" cy="3124200"/>
          </a:xfrm>
        </p:spPr>
        <p:txBody>
          <a:bodyPr/>
          <a:lstStyle/>
          <a:p>
            <a:pPr marL="342900" indent="-342900" algn="just">
              <a:buFont typeface="Wingdings" panose="05000000000000000000" pitchFamily="2" charset="2"/>
              <a:buChar char="§"/>
            </a:pPr>
            <a:r>
              <a:rPr lang="en-US" sz="2400" dirty="0">
                <a:latin typeface="+mj-lt"/>
              </a:rPr>
              <a:t>Physiotherapy is a necessity for empowering the overall health of autistic and cerebral palsy children. </a:t>
            </a:r>
          </a:p>
          <a:p>
            <a:pPr marL="342900" indent="-342900" algn="just">
              <a:buFont typeface="Wingdings" panose="05000000000000000000" pitchFamily="2" charset="2"/>
              <a:buChar char="§"/>
            </a:pPr>
            <a:r>
              <a:rPr lang="en-US" sz="2400" dirty="0">
                <a:latin typeface="+mj-lt"/>
              </a:rPr>
              <a:t>In cerebral palsy, physiotherapy can help to improve muscle strength and coordination</a:t>
            </a:r>
          </a:p>
          <a:p>
            <a:pPr marL="342900" indent="-342900" algn="just">
              <a:buFont typeface="Wingdings" panose="05000000000000000000" pitchFamily="2" charset="2"/>
              <a:buChar char="§"/>
            </a:pPr>
            <a:r>
              <a:rPr lang="en-IN" sz="2400" dirty="0">
                <a:latin typeface="+mj-lt"/>
              </a:rPr>
              <a:t>The problem statement is to devise an app that enables the patients to exercise while engaging in fun games. </a:t>
            </a:r>
          </a:p>
        </p:txBody>
      </p:sp>
    </p:spTree>
    <p:extLst>
      <p:ext uri="{BB962C8B-B14F-4D97-AF65-F5344CB8AC3E}">
        <p14:creationId xmlns:p14="http://schemas.microsoft.com/office/powerpoint/2010/main" val="4030020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AE8A3-BD7A-A9E9-CEFA-D392E6280141}"/>
              </a:ext>
            </a:extLst>
          </p:cNvPr>
          <p:cNvSpPr>
            <a:spLocks noGrp="1"/>
          </p:cNvSpPr>
          <p:nvPr>
            <p:ph type="title"/>
          </p:nvPr>
        </p:nvSpPr>
        <p:spPr/>
        <p:txBody>
          <a:bodyPr/>
          <a:lstStyle/>
          <a:p>
            <a:pPr algn="l"/>
            <a:r>
              <a:rPr lang="en-IN" dirty="0"/>
              <a:t>Research Gap</a:t>
            </a:r>
          </a:p>
        </p:txBody>
      </p:sp>
      <p:sp>
        <p:nvSpPr>
          <p:cNvPr id="3" name="Slide Number Placeholder 2">
            <a:extLst>
              <a:ext uri="{FF2B5EF4-FFF2-40B4-BE49-F238E27FC236}">
                <a16:creationId xmlns:a16="http://schemas.microsoft.com/office/drawing/2014/main" id="{9D958AF3-E9E7-016E-9BFB-02182BC711C3}"/>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sp>
        <p:nvSpPr>
          <p:cNvPr id="4" name="Footer Placeholder 3">
            <a:extLst>
              <a:ext uri="{FF2B5EF4-FFF2-40B4-BE49-F238E27FC236}">
                <a16:creationId xmlns:a16="http://schemas.microsoft.com/office/drawing/2014/main" id="{941318B3-C42B-A983-66B1-4B73C23B1F16}"/>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5" name="Date Placeholder 4">
            <a:extLst>
              <a:ext uri="{FF2B5EF4-FFF2-40B4-BE49-F238E27FC236}">
                <a16:creationId xmlns:a16="http://schemas.microsoft.com/office/drawing/2014/main" id="{E48EC713-BC42-A81B-1AE5-494EA0888229}"/>
              </a:ext>
            </a:extLst>
          </p:cNvPr>
          <p:cNvSpPr>
            <a:spLocks noGrp="1"/>
          </p:cNvSpPr>
          <p:nvPr>
            <p:ph type="dt" sz="half" idx="10"/>
          </p:nvPr>
        </p:nvSpPr>
        <p:spPr/>
        <p:txBody>
          <a:bodyPr/>
          <a:lstStyle/>
          <a:p>
            <a:r>
              <a:rPr lang="en-US" noProof="0"/>
              <a:t>20XX</a:t>
            </a:r>
          </a:p>
        </p:txBody>
      </p:sp>
      <p:sp>
        <p:nvSpPr>
          <p:cNvPr id="7" name="TextBox 6">
            <a:extLst>
              <a:ext uri="{FF2B5EF4-FFF2-40B4-BE49-F238E27FC236}">
                <a16:creationId xmlns:a16="http://schemas.microsoft.com/office/drawing/2014/main" id="{B1A4C176-F618-7DAE-EC0C-EFF840F15141}"/>
              </a:ext>
            </a:extLst>
          </p:cNvPr>
          <p:cNvSpPr txBox="1"/>
          <p:nvPr/>
        </p:nvSpPr>
        <p:spPr>
          <a:xfrm>
            <a:off x="1139951" y="1762126"/>
            <a:ext cx="9575673" cy="3693319"/>
          </a:xfrm>
          <a:prstGeom prst="rect">
            <a:avLst/>
          </a:prstGeom>
          <a:noFill/>
        </p:spPr>
        <p:txBody>
          <a:bodyPr wrap="square" rtlCol="0">
            <a:spAutoFit/>
          </a:bodyPr>
          <a:lstStyle/>
          <a:p>
            <a:pPr marL="342900" indent="-342900">
              <a:buFont typeface="Wingdings" panose="05000000000000000000" pitchFamily="2" charset="2"/>
              <a:buChar char="§"/>
            </a:pPr>
            <a:r>
              <a:rPr lang="en-US" sz="2400" b="0" i="0" dirty="0">
                <a:solidFill>
                  <a:srgbClr val="374151"/>
                </a:solidFill>
                <a:effectLst/>
                <a:latin typeface="+mj-lt"/>
              </a:rPr>
              <a:t>No standard protocol for using pose detection technology for physiotherapy in autistic children. </a:t>
            </a:r>
          </a:p>
          <a:p>
            <a:pPr marL="342900" indent="-342900">
              <a:buFont typeface="Wingdings" panose="05000000000000000000" pitchFamily="2" charset="2"/>
              <a:buChar char="§"/>
            </a:pPr>
            <a:r>
              <a:rPr lang="en-US" sz="2400" b="0" i="0" dirty="0">
                <a:solidFill>
                  <a:srgbClr val="374151"/>
                </a:solidFill>
                <a:effectLst/>
                <a:latin typeface="+mj-lt"/>
              </a:rPr>
              <a:t>It makes it difficult for practitioners to replicate the approach or for researchers to compare findings across different studies.</a:t>
            </a:r>
          </a:p>
          <a:p>
            <a:pPr marL="342900" indent="-342900">
              <a:buFont typeface="Wingdings" panose="05000000000000000000" pitchFamily="2" charset="2"/>
              <a:buChar char="§"/>
            </a:pPr>
            <a:r>
              <a:rPr lang="en-US" sz="2400" b="0" i="0" dirty="0">
                <a:solidFill>
                  <a:srgbClr val="202124"/>
                </a:solidFill>
                <a:effectLst/>
                <a:latin typeface="+mj-lt"/>
              </a:rPr>
              <a:t>On-device machine learning have some limitations.</a:t>
            </a:r>
          </a:p>
          <a:p>
            <a:pPr marL="342900" indent="-342900">
              <a:buFont typeface="Wingdings" panose="05000000000000000000" pitchFamily="2" charset="2"/>
              <a:buChar char="§"/>
            </a:pPr>
            <a:r>
              <a:rPr lang="en-US" sz="2400" dirty="0">
                <a:solidFill>
                  <a:srgbClr val="202124"/>
                </a:solidFill>
                <a:latin typeface="+mj-lt"/>
              </a:rPr>
              <a:t>Integration of ML Kit with flutter</a:t>
            </a:r>
            <a:endParaRPr lang="en-US" sz="2400" b="0" i="0" dirty="0">
              <a:solidFill>
                <a:srgbClr val="202124"/>
              </a:solidFill>
              <a:effectLst/>
              <a:latin typeface="+mj-lt"/>
            </a:endParaRPr>
          </a:p>
          <a:p>
            <a:pPr marL="342900" indent="-342900">
              <a:buFont typeface="Wingdings" panose="05000000000000000000" pitchFamily="2" charset="2"/>
              <a:buChar char="§"/>
            </a:pPr>
            <a:endParaRPr lang="en-US" sz="2400" b="0" i="0" dirty="0">
              <a:solidFill>
                <a:srgbClr val="202124"/>
              </a:solidFill>
              <a:effectLst/>
              <a:latin typeface="+mj-lt"/>
            </a:endParaRPr>
          </a:p>
          <a:p>
            <a:pPr marL="342900" indent="-342900">
              <a:buFont typeface="Wingdings" panose="05000000000000000000" pitchFamily="2" charset="2"/>
              <a:buChar char="§"/>
            </a:pPr>
            <a:endParaRPr lang="en-US" sz="2400" b="0" i="0" dirty="0">
              <a:solidFill>
                <a:srgbClr val="374151"/>
              </a:solidFill>
              <a:effectLst/>
              <a:latin typeface="+mj-lt"/>
            </a:endParaRPr>
          </a:p>
          <a:p>
            <a:endParaRPr lang="en-IN" dirty="0"/>
          </a:p>
        </p:txBody>
      </p:sp>
    </p:spTree>
    <p:extLst>
      <p:ext uri="{BB962C8B-B14F-4D97-AF65-F5344CB8AC3E}">
        <p14:creationId xmlns:p14="http://schemas.microsoft.com/office/powerpoint/2010/main" val="128903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52F5-4F24-CE1D-30A9-82C576B1D571}"/>
              </a:ext>
            </a:extLst>
          </p:cNvPr>
          <p:cNvSpPr>
            <a:spLocks noGrp="1"/>
          </p:cNvSpPr>
          <p:nvPr>
            <p:ph type="title"/>
          </p:nvPr>
        </p:nvSpPr>
        <p:spPr>
          <a:xfrm>
            <a:off x="1203960" y="769239"/>
            <a:ext cx="2658611" cy="1014984"/>
          </a:xfrm>
        </p:spPr>
        <p:txBody>
          <a:bodyPr/>
          <a:lstStyle/>
          <a:p>
            <a:r>
              <a:rPr lang="en-IN" dirty="0"/>
              <a:t>Scope</a:t>
            </a:r>
            <a:br>
              <a:rPr lang="en-IN" dirty="0"/>
            </a:br>
            <a:endParaRPr lang="en-IN" dirty="0"/>
          </a:p>
        </p:txBody>
      </p:sp>
      <p:sp>
        <p:nvSpPr>
          <p:cNvPr id="3" name="Content Placeholder 2">
            <a:extLst>
              <a:ext uri="{FF2B5EF4-FFF2-40B4-BE49-F238E27FC236}">
                <a16:creationId xmlns:a16="http://schemas.microsoft.com/office/drawing/2014/main" id="{DDCF7D68-9402-34B4-240A-3DBB04B8E859}"/>
              </a:ext>
            </a:extLst>
          </p:cNvPr>
          <p:cNvSpPr>
            <a:spLocks noGrp="1"/>
          </p:cNvSpPr>
          <p:nvPr>
            <p:ph idx="1"/>
          </p:nvPr>
        </p:nvSpPr>
        <p:spPr>
          <a:xfrm>
            <a:off x="1203960" y="2162002"/>
            <a:ext cx="10235565" cy="4238902"/>
          </a:xfrm>
        </p:spPr>
        <p:txBody>
          <a:bodyPr/>
          <a:lstStyle/>
          <a:p>
            <a:pPr>
              <a:buFont typeface="Wingdings" panose="05000000000000000000" pitchFamily="2" charset="2"/>
              <a:buChar char="§"/>
            </a:pPr>
            <a:r>
              <a:rPr lang="en-US" dirty="0">
                <a:latin typeface="+mj-lt"/>
              </a:rPr>
              <a:t>The app is intended for use by individuals who require lower limb physiotherapy, including people</a:t>
            </a:r>
          </a:p>
          <a:p>
            <a:pPr lvl="1">
              <a:buFont typeface="Wingdings" panose="05000000000000000000" pitchFamily="2" charset="2"/>
              <a:buChar char="§"/>
            </a:pPr>
            <a:r>
              <a:rPr lang="en-US" dirty="0">
                <a:latin typeface="+mj-lt"/>
              </a:rPr>
              <a:t> recovering from injury or surgery</a:t>
            </a:r>
          </a:p>
          <a:p>
            <a:pPr lvl="1">
              <a:buFont typeface="Wingdings" panose="05000000000000000000" pitchFamily="2" charset="2"/>
              <a:buChar char="§"/>
            </a:pPr>
            <a:r>
              <a:rPr lang="en-US" dirty="0">
                <a:latin typeface="+mj-lt"/>
              </a:rPr>
              <a:t> with chronic conditions</a:t>
            </a:r>
          </a:p>
          <a:p>
            <a:pPr lvl="1">
              <a:buFont typeface="Wingdings" panose="05000000000000000000" pitchFamily="2" charset="2"/>
              <a:buChar char="§"/>
            </a:pPr>
            <a:r>
              <a:rPr lang="en-US" dirty="0">
                <a:latin typeface="+mj-lt"/>
              </a:rPr>
              <a:t> who wish to maintain their overall health and fitness.</a:t>
            </a:r>
          </a:p>
          <a:p>
            <a:pPr>
              <a:buFont typeface="Wingdings" panose="05000000000000000000" pitchFamily="2" charset="2"/>
              <a:buChar char="§"/>
            </a:pPr>
            <a:r>
              <a:rPr lang="en-US" dirty="0">
                <a:latin typeface="+mj-lt"/>
              </a:rPr>
              <a:t>Effective treatment without doctor’s presence.</a:t>
            </a:r>
          </a:p>
          <a:p>
            <a:pPr>
              <a:buFont typeface="Wingdings" panose="05000000000000000000" pitchFamily="2" charset="2"/>
              <a:buChar char="§"/>
            </a:pPr>
            <a:r>
              <a:rPr lang="en-US" dirty="0">
                <a:latin typeface="+mj-lt"/>
              </a:rPr>
              <a:t>Doctor’s can login and check the overall betterment of patients.</a:t>
            </a:r>
          </a:p>
          <a:p>
            <a:pPr marL="0" indent="0">
              <a:buNone/>
            </a:pPr>
            <a:endParaRPr lang="en-IN" dirty="0">
              <a:latin typeface="+mj-lt"/>
            </a:endParaRPr>
          </a:p>
          <a:p>
            <a:endParaRPr lang="en-IN" dirty="0"/>
          </a:p>
        </p:txBody>
      </p:sp>
      <p:sp>
        <p:nvSpPr>
          <p:cNvPr id="4" name="Slide Number Placeholder 3">
            <a:extLst>
              <a:ext uri="{FF2B5EF4-FFF2-40B4-BE49-F238E27FC236}">
                <a16:creationId xmlns:a16="http://schemas.microsoft.com/office/drawing/2014/main" id="{3C2B9DF1-AC02-BFCA-C2A3-35BBFA666F47}"/>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5" name="Footer Placeholder 4">
            <a:extLst>
              <a:ext uri="{FF2B5EF4-FFF2-40B4-BE49-F238E27FC236}">
                <a16:creationId xmlns:a16="http://schemas.microsoft.com/office/drawing/2014/main" id="{7E0E6AE1-1272-B7BB-0E9C-ED09508CA206}"/>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8C8B4C09-1142-420F-F4F8-497581A225A9}"/>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699330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D760-FD25-B385-A5FB-1C80D04F57DF}"/>
              </a:ext>
            </a:extLst>
          </p:cNvPr>
          <p:cNvSpPr>
            <a:spLocks noGrp="1"/>
          </p:cNvSpPr>
          <p:nvPr>
            <p:ph type="title"/>
          </p:nvPr>
        </p:nvSpPr>
        <p:spPr>
          <a:xfrm>
            <a:off x="981074" y="795528"/>
            <a:ext cx="5088256" cy="1014984"/>
          </a:xfrm>
        </p:spPr>
        <p:txBody>
          <a:bodyPr/>
          <a:lstStyle/>
          <a:p>
            <a:pPr algn="l"/>
            <a:r>
              <a:rPr lang="en-IN" dirty="0"/>
              <a:t>Stakeholders</a:t>
            </a:r>
          </a:p>
        </p:txBody>
      </p:sp>
      <p:sp>
        <p:nvSpPr>
          <p:cNvPr id="3" name="Content Placeholder 2">
            <a:extLst>
              <a:ext uri="{FF2B5EF4-FFF2-40B4-BE49-F238E27FC236}">
                <a16:creationId xmlns:a16="http://schemas.microsoft.com/office/drawing/2014/main" id="{FDF4B8D2-B6BF-1214-D18F-54E9DD848CE1}"/>
              </a:ext>
            </a:extLst>
          </p:cNvPr>
          <p:cNvSpPr>
            <a:spLocks noGrp="1"/>
          </p:cNvSpPr>
          <p:nvPr>
            <p:ph idx="1"/>
          </p:nvPr>
        </p:nvSpPr>
        <p:spPr>
          <a:xfrm>
            <a:off x="981074" y="1810512"/>
            <a:ext cx="10503789" cy="4160520"/>
          </a:xfrm>
        </p:spPr>
        <p:txBody>
          <a:bodyPr/>
          <a:lstStyle/>
          <a:p>
            <a:pPr marL="0" indent="0">
              <a:buNone/>
            </a:pPr>
            <a:endParaRPr lang="en-IN" dirty="0"/>
          </a:p>
          <a:p>
            <a:pPr>
              <a:buFont typeface="Wingdings" panose="05000000000000000000" pitchFamily="2" charset="2"/>
              <a:buChar char="§"/>
            </a:pPr>
            <a:r>
              <a:rPr lang="en-US" dirty="0">
                <a:latin typeface="+mj-lt"/>
              </a:rPr>
              <a:t>Autistic and cerebral palsy children</a:t>
            </a:r>
          </a:p>
          <a:p>
            <a:pPr>
              <a:buFont typeface="Wingdings" panose="05000000000000000000" pitchFamily="2" charset="2"/>
              <a:buChar char="§"/>
            </a:pPr>
            <a:r>
              <a:rPr lang="en-US" dirty="0">
                <a:latin typeface="+mj-lt"/>
              </a:rPr>
              <a:t>People who require lower limb physiotherapy</a:t>
            </a:r>
          </a:p>
          <a:p>
            <a:pPr>
              <a:buFont typeface="Wingdings" panose="05000000000000000000" pitchFamily="2" charset="2"/>
              <a:buChar char="§"/>
            </a:pPr>
            <a:r>
              <a:rPr lang="en-US" dirty="0">
                <a:latin typeface="+mj-lt"/>
              </a:rPr>
              <a:t>Doctors</a:t>
            </a:r>
            <a:endParaRPr lang="en-IN" dirty="0">
              <a:latin typeface="+mj-lt"/>
            </a:endParaRPr>
          </a:p>
          <a:p>
            <a:pPr>
              <a:buFont typeface="Wingdings" panose="05000000000000000000" pitchFamily="2" charset="2"/>
              <a:buChar char="§"/>
            </a:pPr>
            <a:r>
              <a:rPr lang="en-IN" dirty="0">
                <a:latin typeface="+mj-lt"/>
              </a:rPr>
              <a:t>Healthcare institutions</a:t>
            </a:r>
          </a:p>
          <a:p>
            <a:pPr>
              <a:buFont typeface="Wingdings" panose="05000000000000000000" pitchFamily="2" charset="2"/>
              <a:buChar char="§"/>
            </a:pPr>
            <a:r>
              <a:rPr lang="en-IN" dirty="0">
                <a:latin typeface="+mj-lt"/>
              </a:rPr>
              <a:t>Investors</a:t>
            </a:r>
          </a:p>
        </p:txBody>
      </p:sp>
      <p:sp>
        <p:nvSpPr>
          <p:cNvPr id="4" name="Slide Number Placeholder 3">
            <a:extLst>
              <a:ext uri="{FF2B5EF4-FFF2-40B4-BE49-F238E27FC236}">
                <a16:creationId xmlns:a16="http://schemas.microsoft.com/office/drawing/2014/main" id="{1707F413-6E1F-A3FF-16CA-504144C89982}"/>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5" name="Footer Placeholder 4">
            <a:extLst>
              <a:ext uri="{FF2B5EF4-FFF2-40B4-BE49-F238E27FC236}">
                <a16:creationId xmlns:a16="http://schemas.microsoft.com/office/drawing/2014/main" id="{06D23DDC-908F-B7B1-EA5B-E9A3CF767F23}"/>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70F20A64-67C7-980D-EB3A-39D8934E7FF4}"/>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05190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F066-727A-0254-FAD5-20CACC1F7816}"/>
              </a:ext>
            </a:extLst>
          </p:cNvPr>
          <p:cNvSpPr>
            <a:spLocks noGrp="1"/>
          </p:cNvSpPr>
          <p:nvPr>
            <p:ph type="ctrTitle"/>
          </p:nvPr>
        </p:nvSpPr>
        <p:spPr>
          <a:xfrm>
            <a:off x="1820799" y="2574036"/>
            <a:ext cx="8550402" cy="1709928"/>
          </a:xfrm>
        </p:spPr>
        <p:txBody>
          <a:bodyPr/>
          <a:lstStyle/>
          <a:p>
            <a:pPr algn="ctr"/>
            <a:r>
              <a:rPr lang="en-IN" dirty="0"/>
              <a:t>Literature Review</a:t>
            </a:r>
          </a:p>
        </p:txBody>
      </p:sp>
      <p:sp>
        <p:nvSpPr>
          <p:cNvPr id="3" name="Subtitle 2">
            <a:extLst>
              <a:ext uri="{FF2B5EF4-FFF2-40B4-BE49-F238E27FC236}">
                <a16:creationId xmlns:a16="http://schemas.microsoft.com/office/drawing/2014/main" id="{7EE40FE2-4B95-C9A7-9449-5D9503F8426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73468745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http://purl.org/dc/terms/"/>
    <ds:schemaRef ds:uri="http://schemas.microsoft.com/office/2006/metadata/properties"/>
    <ds:schemaRef ds:uri="http://schemas.openxmlformats.org/package/2006/metadata/core-properties"/>
    <ds:schemaRef ds:uri="http://schemas.microsoft.com/office/2006/documentManagement/types"/>
    <ds:schemaRef ds:uri="http://schemas.microsoft.com/sharepoint/v3"/>
    <ds:schemaRef ds:uri="http://purl.org/dc/dcmitype/"/>
    <ds:schemaRef ds:uri="71af3243-3dd4-4a8d-8c0d-dd76da1f02a5"/>
    <ds:schemaRef ds:uri="http://schemas.microsoft.com/office/infopath/2007/PartnerControls"/>
    <ds:schemaRef ds:uri="16c05727-aa75-4e4a-9b5f-8a80a1165891"/>
    <ds:schemaRef ds:uri="230e9df3-be65-4c73-a93b-d1236ebd677e"/>
    <ds:schemaRef ds:uri="http://www.w3.org/XML/1998/namespace"/>
    <ds:schemaRef ds:uri="http://purl.org/dc/elements/1.1/"/>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{8AB340D6-9A6D-4E2A-924D-FC71A221C868}tf11429527_win32</Template>
  <TotalTime>2613</TotalTime>
  <Words>1548</Words>
  <Application>Microsoft Office PowerPoint</Application>
  <PresentationFormat>Widescreen</PresentationFormat>
  <Paragraphs>249</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Century Gothic</vt:lpstr>
      <vt:lpstr>Karla</vt:lpstr>
      <vt:lpstr>Lato</vt:lpstr>
      <vt:lpstr>Univers Condensed Light</vt:lpstr>
      <vt:lpstr>Wingdings</vt:lpstr>
      <vt:lpstr>Office Theme</vt:lpstr>
      <vt:lpstr>Physiotherapy Guide App</vt:lpstr>
      <vt:lpstr>PowerPoint Presentation</vt:lpstr>
      <vt:lpstr>Introduction</vt:lpstr>
      <vt:lpstr>Motivation</vt:lpstr>
      <vt:lpstr>Problem Statement</vt:lpstr>
      <vt:lpstr>Research Gap</vt:lpstr>
      <vt:lpstr>Scope </vt:lpstr>
      <vt:lpstr>Stakeholders</vt:lpstr>
      <vt:lpstr>Literature Review</vt:lpstr>
      <vt:lpstr>PowerPoint Presentation</vt:lpstr>
      <vt:lpstr>Technology Stack   </vt:lpstr>
      <vt:lpstr>Functional Requirements </vt:lpstr>
      <vt:lpstr>User Registration and Login  </vt:lpstr>
      <vt:lpstr>Quiz Questions</vt:lpstr>
      <vt:lpstr>Score Recording and Display </vt:lpstr>
      <vt:lpstr>Non Functional Requirements</vt:lpstr>
      <vt:lpstr>Game Module</vt:lpstr>
      <vt:lpstr>Quiz App </vt:lpstr>
      <vt:lpstr>PowerPoint Presentation</vt:lpstr>
      <vt:lpstr>Flappy Bird</vt:lpstr>
      <vt:lpstr>Dino Run</vt:lpstr>
      <vt:lpstr>PowerPoint Presentation</vt:lpstr>
      <vt:lpstr>Implementation</vt:lpstr>
      <vt:lpstr>PowerPoint Presentation</vt:lpstr>
      <vt:lpstr>Squat Detection</vt:lpstr>
      <vt:lpstr>PowerPoint Presentation</vt:lpstr>
      <vt:lpstr>Login and Signup</vt:lpstr>
      <vt:lpstr>PowerPoint Presentation</vt:lpstr>
      <vt:lpstr>Navigation Menu</vt:lpstr>
      <vt:lpstr>PowerPoint Presentation</vt:lpstr>
      <vt:lpstr>User Profile</vt:lpstr>
      <vt:lpstr>Leaderboard </vt:lpstr>
      <vt:lpstr>Project Timeline</vt:lpstr>
      <vt:lpstr>Contributions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Physiotherapy Guide App</dc:title>
  <dc:creator>Swathy Krishna S</dc:creator>
  <cp:lastModifiedBy>Swathy Krishna S</cp:lastModifiedBy>
  <cp:revision>17</cp:revision>
  <dcterms:created xsi:type="dcterms:W3CDTF">2023-03-12T23:38:02Z</dcterms:created>
  <dcterms:modified xsi:type="dcterms:W3CDTF">2023-04-26T19:36:05Z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