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9"/>
  </p:notesMasterIdLst>
  <p:sldIdLst>
    <p:sldId id="256" r:id="rId2"/>
    <p:sldId id="259" r:id="rId3"/>
    <p:sldId id="280" r:id="rId4"/>
    <p:sldId id="264" r:id="rId5"/>
    <p:sldId id="281" r:id="rId6"/>
    <p:sldId id="282" r:id="rId7"/>
    <p:sldId id="265" r:id="rId8"/>
    <p:sldId id="268" r:id="rId9"/>
    <p:sldId id="274" r:id="rId10"/>
    <p:sldId id="273" r:id="rId11"/>
    <p:sldId id="275" r:id="rId12"/>
    <p:sldId id="276" r:id="rId13"/>
    <p:sldId id="269" r:id="rId14"/>
    <p:sldId id="277" r:id="rId15"/>
    <p:sldId id="278" r:id="rId16"/>
    <p:sldId id="279" r:id="rId17"/>
    <p:sldId id="258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26F"/>
    <a:srgbClr val="717171"/>
    <a:srgbClr val="C0A353"/>
    <a:srgbClr val="A40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7A95E-4FF0-498A-8759-00F4F1DFCA6E}" v="53" dt="2023-03-08T02:32:26.459"/>
    <p1510:client id="{9B0D20D1-BEDC-4C84-B11B-3DA6A3348E8B}" v="38" dt="2023-03-08T02:31:19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형원" userId="1b908aed-ce2c-4d9c-988b-127e29156110" providerId="ADAL" clId="{59E57F5C-3253-49E3-A45E-4E7992F19F41}"/>
    <pc:docChg chg="custSel modMainMaster">
      <pc:chgData name="김형원" userId="1b908aed-ce2c-4d9c-988b-127e29156110" providerId="ADAL" clId="{59E57F5C-3253-49E3-A45E-4E7992F19F41}" dt="2023-03-08T02:34:04.523" v="0" actId="478"/>
      <pc:docMkLst>
        <pc:docMk/>
      </pc:docMkLst>
      <pc:sldMasterChg chg="modSldLayout">
        <pc:chgData name="김형원" userId="1b908aed-ce2c-4d9c-988b-127e29156110" providerId="ADAL" clId="{59E57F5C-3253-49E3-A45E-4E7992F19F41}" dt="2023-03-08T02:34:04.523" v="0" actId="478"/>
        <pc:sldMasterMkLst>
          <pc:docMk/>
          <pc:sldMasterMk cId="1098852319" sldId="2147483678"/>
        </pc:sldMasterMkLst>
        <pc:sldLayoutChg chg="delSp mod">
          <pc:chgData name="김형원" userId="1b908aed-ce2c-4d9c-988b-127e29156110" providerId="ADAL" clId="{59E57F5C-3253-49E3-A45E-4E7992F19F41}" dt="2023-03-08T02:34:04.523" v="0" actId="478"/>
          <pc:sldLayoutMkLst>
            <pc:docMk/>
            <pc:sldMasterMk cId="1098852319" sldId="2147483678"/>
            <pc:sldLayoutMk cId="4059851847" sldId="2147483690"/>
          </pc:sldLayoutMkLst>
          <pc:spChg chg="del">
            <ac:chgData name="김형원" userId="1b908aed-ce2c-4d9c-988b-127e29156110" providerId="ADAL" clId="{59E57F5C-3253-49E3-A45E-4E7992F19F41}" dt="2023-03-08T02:34:04.523" v="0" actId="478"/>
            <ac:spMkLst>
              <pc:docMk/>
              <pc:sldMasterMk cId="1098852319" sldId="2147483678"/>
              <pc:sldLayoutMk cId="4059851847" sldId="2147483690"/>
              <ac:spMk id="12" creationId="{2A04DF3E-F47A-4D9C-2058-94EAE01745B2}"/>
            </ac:spMkLst>
          </pc:spChg>
        </pc:sldLayoutChg>
      </pc:sldMasterChg>
    </pc:docChg>
  </pc:docChgLst>
  <pc:docChgLst>
    <pc:chgData name="게스트 사용자" userId="S::urn:spo:anon#d7bf03adf034a994d3f32c14b9a4017d61e5f40a5ce1793ded68f864038f4e61::" providerId="AD" clId="Web-{97A7A95E-4FF0-498A-8759-00F4F1DFCA6E}"/>
    <pc:docChg chg="addSld modSld sldOrd">
      <pc:chgData name="게스트 사용자" userId="S::urn:spo:anon#d7bf03adf034a994d3f32c14b9a4017d61e5f40a5ce1793ded68f864038f4e61::" providerId="AD" clId="Web-{97A7A95E-4FF0-498A-8759-00F4F1DFCA6E}" dt="2023-03-08T02:32:26.459" v="35" actId="20577"/>
      <pc:docMkLst>
        <pc:docMk/>
      </pc:docMkLst>
      <pc:sldChg chg="add replId">
        <pc:chgData name="게스트 사용자" userId="S::urn:spo:anon#d7bf03adf034a994d3f32c14b9a4017d61e5f40a5ce1793ded68f864038f4e61::" providerId="AD" clId="Web-{97A7A95E-4FF0-498A-8759-00F4F1DFCA6E}" dt="2023-03-08T02:30:18.050" v="0"/>
        <pc:sldMkLst>
          <pc:docMk/>
          <pc:sldMk cId="841852153" sldId="261"/>
        </pc:sldMkLst>
      </pc:sldChg>
      <pc:sldChg chg="modSp add">
        <pc:chgData name="게스트 사용자" userId="S::urn:spo:anon#d7bf03adf034a994d3f32c14b9a4017d61e5f40a5ce1793ded68f864038f4e61::" providerId="AD" clId="Web-{97A7A95E-4FF0-498A-8759-00F4F1DFCA6E}" dt="2023-03-08T02:32:26.459" v="35" actId="20577"/>
        <pc:sldMkLst>
          <pc:docMk/>
          <pc:sldMk cId="1764115006" sldId="262"/>
        </pc:sldMkLst>
        <pc:spChg chg="mod">
          <ac:chgData name="게스트 사용자" userId="S::urn:spo:anon#d7bf03adf034a994d3f32c14b9a4017d61e5f40a5ce1793ded68f864038f4e61::" providerId="AD" clId="Web-{97A7A95E-4FF0-498A-8759-00F4F1DFCA6E}" dt="2023-03-08T02:32:26.459" v="35" actId="20577"/>
          <ac:spMkLst>
            <pc:docMk/>
            <pc:sldMk cId="1764115006" sldId="262"/>
            <ac:spMk id="5" creationId="{94C21833-5FFE-5463-5995-D961FBEDE199}"/>
          </ac:spMkLst>
        </pc:spChg>
      </pc:sldChg>
      <pc:sldChg chg="addSp modSp add ord replId">
        <pc:chgData name="게스트 사용자" userId="S::urn:spo:anon#d7bf03adf034a994d3f32c14b9a4017d61e5f40a5ce1793ded68f864038f4e61::" providerId="AD" clId="Web-{97A7A95E-4FF0-498A-8759-00F4F1DFCA6E}" dt="2023-03-08T02:31:34.755" v="33" actId="20577"/>
        <pc:sldMkLst>
          <pc:docMk/>
          <pc:sldMk cId="1268008601" sldId="263"/>
        </pc:sldMkLst>
        <pc:spChg chg="add mod">
          <ac:chgData name="게스트 사용자" userId="S::urn:spo:anon#d7bf03adf034a994d3f32c14b9a4017d61e5f40a5ce1793ded68f864038f4e61::" providerId="AD" clId="Web-{97A7A95E-4FF0-498A-8759-00F4F1DFCA6E}" dt="2023-03-08T02:31:34.755" v="33" actId="20577"/>
          <ac:spMkLst>
            <pc:docMk/>
            <pc:sldMk cId="1268008601" sldId="263"/>
            <ac:spMk id="6" creationId="{05912ED0-5FDD-0324-17B5-DED9262DB36F}"/>
          </ac:spMkLst>
        </pc:spChg>
        <pc:picChg chg="add mod">
          <ac:chgData name="게스트 사용자" userId="S::urn:spo:anon#d7bf03adf034a994d3f32c14b9a4017d61e5f40a5ce1793ded68f864038f4e61::" providerId="AD" clId="Web-{97A7A95E-4FF0-498A-8759-00F4F1DFCA6E}" dt="2023-03-08T02:30:52.332" v="5" actId="1076"/>
          <ac:picMkLst>
            <pc:docMk/>
            <pc:sldMk cId="1268008601" sldId="263"/>
            <ac:picMk id="3" creationId="{4C471373-3148-8526-ECDB-52E07361D777}"/>
          </ac:picMkLst>
        </pc:picChg>
        <pc:picChg chg="add mod">
          <ac:chgData name="게스트 사용자" userId="S::urn:spo:anon#d7bf03adf034a994d3f32c14b9a4017d61e5f40a5ce1793ded68f864038f4e61::" providerId="AD" clId="Web-{97A7A95E-4FF0-498A-8759-00F4F1DFCA6E}" dt="2023-03-08T02:31:05.692" v="10" actId="1076"/>
          <ac:picMkLst>
            <pc:docMk/>
            <pc:sldMk cId="1268008601" sldId="263"/>
            <ac:picMk id="4" creationId="{8DEA2131-DD69-7B39-53F0-80094EE1DC73}"/>
          </ac:picMkLst>
        </pc:picChg>
        <pc:picChg chg="add mod">
          <ac:chgData name="게스트 사용자" userId="S::urn:spo:anon#d7bf03adf034a994d3f32c14b9a4017d61e5f40a5ce1793ded68f864038f4e61::" providerId="AD" clId="Web-{97A7A95E-4FF0-498A-8759-00F4F1DFCA6E}" dt="2023-03-08T02:31:07.411" v="11" actId="1076"/>
          <ac:picMkLst>
            <pc:docMk/>
            <pc:sldMk cId="1268008601" sldId="263"/>
            <ac:picMk id="5" creationId="{0FBB891F-3C52-2C32-7D75-972B3F2829DD}"/>
          </ac:picMkLst>
        </pc:picChg>
      </pc:sldChg>
      <pc:sldMasterChg chg="addSldLayout">
        <pc:chgData name="게스트 사용자" userId="S::urn:spo:anon#d7bf03adf034a994d3f32c14b9a4017d61e5f40a5ce1793ded68f864038f4e61::" providerId="AD" clId="Web-{97A7A95E-4FF0-498A-8759-00F4F1DFCA6E}" dt="2023-03-08T02:30:24.910" v="1"/>
        <pc:sldMasterMkLst>
          <pc:docMk/>
          <pc:sldMasterMk cId="1098852319" sldId="2147483678"/>
        </pc:sldMasterMkLst>
        <pc:sldLayoutChg chg="add">
          <pc:chgData name="게스트 사용자" userId="S::urn:spo:anon#d7bf03adf034a994d3f32c14b9a4017d61e5f40a5ce1793ded68f864038f4e61::" providerId="AD" clId="Web-{97A7A95E-4FF0-498A-8759-00F4F1DFCA6E}" dt="2023-03-08T02:30:24.910" v="1"/>
          <pc:sldLayoutMkLst>
            <pc:docMk/>
            <pc:sldMasterMk cId="1098852319" sldId="2147483678"/>
            <pc:sldLayoutMk cId="2029224453" sldId="2147483692"/>
          </pc:sldLayoutMkLst>
        </pc:sldLayoutChg>
      </pc:sldMasterChg>
    </pc:docChg>
  </pc:docChgLst>
  <pc:docChgLst>
    <pc:chgData name="게스트 사용자" userId="S::urn:spo:anon#d7bf03adf034a994d3f32c14b9a4017d61e5f40a5ce1793ded68f864038f4e61::" providerId="AD" clId="Web-{9B0D20D1-BEDC-4C84-B11B-3DA6A3348E8B}"/>
    <pc:docChg chg="modSld">
      <pc:chgData name="게스트 사용자" userId="S::urn:spo:anon#d7bf03adf034a994d3f32c14b9a4017d61e5f40a5ce1793ded68f864038f4e61::" providerId="AD" clId="Web-{9B0D20D1-BEDC-4C84-B11B-3DA6A3348E8B}" dt="2023-03-08T02:31:19.113" v="18" actId="20577"/>
      <pc:docMkLst>
        <pc:docMk/>
      </pc:docMkLst>
      <pc:sldChg chg="modSp">
        <pc:chgData name="게스트 사용자" userId="S::urn:spo:anon#d7bf03adf034a994d3f32c14b9a4017d61e5f40a5ce1793ded68f864038f4e61::" providerId="AD" clId="Web-{9B0D20D1-BEDC-4C84-B11B-3DA6A3348E8B}" dt="2023-03-08T02:31:19.113" v="18" actId="20577"/>
        <pc:sldMkLst>
          <pc:docMk/>
          <pc:sldMk cId="3781670210" sldId="256"/>
        </pc:sldMkLst>
        <pc:spChg chg="mod">
          <ac:chgData name="게스트 사용자" userId="S::urn:spo:anon#d7bf03adf034a994d3f32c14b9a4017d61e5f40a5ce1793ded68f864038f4e61::" providerId="AD" clId="Web-{9B0D20D1-BEDC-4C84-B11B-3DA6A3348E8B}" dt="2023-03-08T02:31:19.113" v="18" actId="20577"/>
          <ac:spMkLst>
            <pc:docMk/>
            <pc:sldMk cId="3781670210" sldId="256"/>
            <ac:spMk id="4" creationId="{86E74A64-BEB0-4A7A-40DA-0051C6F281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7403-8CC1-4850-9883-63232F608CFA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53DF-44F9-48C8-8CCF-8BACAB4D58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15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12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1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57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01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D26F-79F2-DB29-AD53-ED8E07015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9D2CA-FD2D-8C5B-517F-C0CFAB41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CF0AE-8EF8-5070-F7A1-139F1716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AA242-A201-1092-872A-F0E3720E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7698E-C96A-9EDE-C6E8-8A6230C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116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3734-D8B4-6E71-5216-6DED4313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C608A-1072-6786-25F4-3775CE71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7972-B8B9-BE10-4D1A-95E67435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1255-E75B-943B-AA0B-48549273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5CF67-B173-FCD7-A809-8044BD1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1682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99521-9D76-7F2F-9C25-4D7D23C52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FE6D07-5294-A25F-C4C3-B633A921D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CCCCB-6929-855D-67A6-C2DC0608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4AE3A-9FEB-1436-5649-57A85B97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9BA53-A08C-9540-8491-7B7043A3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7305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8B0949C-07F6-4DD0-BE4B-C888C0474EF4}"/>
              </a:ext>
            </a:extLst>
          </p:cNvPr>
          <p:cNvSpPr/>
          <p:nvPr userDrawn="1"/>
        </p:nvSpPr>
        <p:spPr>
          <a:xfrm>
            <a:off x="0" y="1271846"/>
            <a:ext cx="9906000" cy="2884518"/>
          </a:xfrm>
          <a:prstGeom prst="rect">
            <a:avLst/>
          </a:prstGeom>
          <a:solidFill>
            <a:srgbClr val="0D3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E5A7B6-8337-E66E-840A-00954E16D892}"/>
              </a:ext>
            </a:extLst>
          </p:cNvPr>
          <p:cNvSpPr/>
          <p:nvPr userDrawn="1"/>
        </p:nvSpPr>
        <p:spPr>
          <a:xfrm>
            <a:off x="-1" y="4189613"/>
            <a:ext cx="8512233" cy="74816"/>
          </a:xfrm>
          <a:prstGeom prst="rect">
            <a:avLst/>
          </a:prstGeom>
          <a:solidFill>
            <a:srgbClr val="A40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57EE0-6D97-08C8-DA7B-9A24B235CA20}"/>
              </a:ext>
            </a:extLst>
          </p:cNvPr>
          <p:cNvSpPr/>
          <p:nvPr userDrawn="1"/>
        </p:nvSpPr>
        <p:spPr>
          <a:xfrm>
            <a:off x="8570422" y="4193767"/>
            <a:ext cx="1335578" cy="74816"/>
          </a:xfrm>
          <a:prstGeom prst="rect">
            <a:avLst/>
          </a:prstGeom>
          <a:solidFill>
            <a:srgbClr val="C0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8FFCDF-CC58-3AD3-1D8A-7AE0F3DCB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7" y="6315742"/>
            <a:ext cx="1943382" cy="473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96A0C8-2981-F008-116A-E320D3DC0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6" t="26452" r="28220" b="31487"/>
          <a:stretch/>
        </p:blipFill>
        <p:spPr>
          <a:xfrm>
            <a:off x="3535680" y="1559620"/>
            <a:ext cx="2834640" cy="23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1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8004" y="6489357"/>
            <a:ext cx="2228850" cy="36512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7538A-2077-0213-F1E0-226B85A95588}"/>
              </a:ext>
            </a:extLst>
          </p:cNvPr>
          <p:cNvSpPr/>
          <p:nvPr userDrawn="1"/>
        </p:nvSpPr>
        <p:spPr>
          <a:xfrm>
            <a:off x="993000" y="0"/>
            <a:ext cx="7920000" cy="54000"/>
          </a:xfrm>
          <a:prstGeom prst="rect">
            <a:avLst/>
          </a:prstGeom>
          <a:solidFill>
            <a:srgbClr val="0D3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A14545-8911-1DA0-10C4-AC70B1BA190D}"/>
              </a:ext>
            </a:extLst>
          </p:cNvPr>
          <p:cNvCxnSpPr>
            <a:cxnSpLocks/>
          </p:cNvCxnSpPr>
          <p:nvPr userDrawn="1"/>
        </p:nvCxnSpPr>
        <p:spPr>
          <a:xfrm>
            <a:off x="282633" y="980902"/>
            <a:ext cx="936013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49B3482-6EB7-B506-185B-DBB188075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7" y="6315742"/>
            <a:ext cx="1943382" cy="4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2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8004" y="6489357"/>
            <a:ext cx="2228850" cy="36512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7538A-2077-0213-F1E0-226B85A95588}"/>
              </a:ext>
            </a:extLst>
          </p:cNvPr>
          <p:cNvSpPr/>
          <p:nvPr userDrawn="1"/>
        </p:nvSpPr>
        <p:spPr>
          <a:xfrm>
            <a:off x="993000" y="0"/>
            <a:ext cx="7920000" cy="54000"/>
          </a:xfrm>
          <a:prstGeom prst="rect">
            <a:avLst/>
          </a:prstGeom>
          <a:solidFill>
            <a:srgbClr val="0D3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A14545-8911-1DA0-10C4-AC70B1BA190D}"/>
              </a:ext>
            </a:extLst>
          </p:cNvPr>
          <p:cNvCxnSpPr>
            <a:cxnSpLocks/>
          </p:cNvCxnSpPr>
          <p:nvPr userDrawn="1"/>
        </p:nvCxnSpPr>
        <p:spPr>
          <a:xfrm>
            <a:off x="282633" y="980902"/>
            <a:ext cx="936013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24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258A-234C-682B-F47B-99D9A8BC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AE480C-FF97-C313-30D1-2E626CA4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43BE9A-B613-1887-3835-0821B591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F2818-E894-E1EF-D79A-2BD3E78F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9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A922-B1A9-B2F9-B48A-D37C2BA5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7589A-D42D-0174-6F66-2F073207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8D3AD-33C0-B068-712F-335CE057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598D7-EC04-F85B-68FD-4943B20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00E9F-C817-360B-AE2D-2C5271C2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966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1FD62-D1BD-1506-C895-85FEED75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9B678-AFE8-D6F3-781B-20258AB8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B3CBA-DB78-034B-EC8A-A253D92A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DEDEA-A2DD-F7CE-030A-A638F5C9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D3794-1BC7-B4EB-E100-3D216978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642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5EBE-7BC6-1FBB-77E0-10F337DC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270D0-104B-56A2-10C8-247FB2AA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A33DDF-4323-9691-C950-BD90F264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85348-A909-DA6E-D74A-94111494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23D8F-2D16-5439-ABB6-89848227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8A490-2F5E-9697-8BC3-C4786237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2042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987E4-B3E1-7D66-207A-4183E3BD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3D08E-9A75-9144-88CF-91B79DDD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24942-823C-0EBC-8E1E-A6B4FA2C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DFFC3-B8F9-8C1C-C620-6F8F0AC52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04DEBA-7ACC-E40A-79EE-F83FD9DED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114CA-54BC-DE21-4A10-65B164EB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C2B9D6-5E09-33A0-2B3B-79A5E06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3E33BF-2DE1-4AD0-4183-409903C9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2860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F8B97-78E6-6131-BF39-4A494F05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5B336D-ABA1-721C-BE1B-5C8714E2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F86B8-27AE-1D76-AD44-BDA99FB1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52749-0038-BA31-929C-2D13E74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8945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911145-F389-1AE2-5069-35A7784A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05A60C-23D5-C896-311B-D8AE5774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B4A4EF-A36D-3440-AAFE-F16FCB5F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508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A88F2-8C67-77F8-E2DF-E1CCA825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D3725-8C4D-E5CA-3004-E0D5D593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47FE3-6BBC-70E1-5503-33F865FF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3E014-66D5-76A3-6D02-BEA466BF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33F84-A31E-F7A6-135E-BDE50A9F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276CE-E513-AE9F-AA94-1BEFDB84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7504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C1C1-1F22-E2C6-CD19-AAB4F7D8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D12D15-8506-F2A2-38BD-D7C0A7E2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CADE7-389A-5CC9-A0E5-87C9D2E6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DC23-BD72-480D-1096-90C1C863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6CF61-D763-F4B0-6BD8-299C1A56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D94E1-9032-6620-8B9A-306920B7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8711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ACCDB-35FF-0A3C-C5E6-8EFE08AA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45089-F179-13FA-4356-4CAF9AA7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2DE12-B681-4595-3183-E01C6F635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33D61-6519-D926-728A-03359A73A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D8905-7CD2-FDDA-94F1-727F27B6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6B3-4825-47BB-AD8D-B36D367343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85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2" r:id="rId13"/>
    <p:sldLayoutId id="2147483691" r:id="rId14"/>
    <p:sldLayoutId id="2147483663" r:id="rId1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74A64-BEB0-4A7A-40DA-0051C6F28107}"/>
              </a:ext>
            </a:extLst>
          </p:cNvPr>
          <p:cNvSpPr txBox="1"/>
          <p:nvPr/>
        </p:nvSpPr>
        <p:spPr>
          <a:xfrm>
            <a:off x="641058" y="2085383"/>
            <a:ext cx="862388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월간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데이콘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이미지 기반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질의응답 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AI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경진대회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-1-</a:t>
            </a:r>
          </a:p>
        </p:txBody>
      </p:sp>
    </p:spTree>
    <p:extLst>
      <p:ext uri="{BB962C8B-B14F-4D97-AF65-F5344CB8AC3E}">
        <p14:creationId xmlns:p14="http://schemas.microsoft.com/office/powerpoint/2010/main" val="378167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조작 변인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249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Fusion Layer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235" name="표 235">
            <a:extLst>
              <a:ext uri="{FF2B5EF4-FFF2-40B4-BE49-F238E27FC236}">
                <a16:creationId xmlns:a16="http://schemas.microsoft.com/office/drawing/2014/main" id="{BFCC561C-1272-2457-2D41-05BE9F74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2484"/>
              </p:ext>
            </p:extLst>
          </p:nvPr>
        </p:nvGraphicFramePr>
        <p:xfrm>
          <a:off x="569450" y="1716766"/>
          <a:ext cx="8436897" cy="46242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12299">
                  <a:extLst>
                    <a:ext uri="{9D8B030D-6E8A-4147-A177-3AD203B41FA5}">
                      <a16:colId xmlns:a16="http://schemas.microsoft.com/office/drawing/2014/main" val="1980115765"/>
                    </a:ext>
                  </a:extLst>
                </a:gridCol>
                <a:gridCol w="2812299">
                  <a:extLst>
                    <a:ext uri="{9D8B030D-6E8A-4147-A177-3AD203B41FA5}">
                      <a16:colId xmlns:a16="http://schemas.microsoft.com/office/drawing/2014/main" val="2501040373"/>
                    </a:ext>
                  </a:extLst>
                </a:gridCol>
                <a:gridCol w="2812299">
                  <a:extLst>
                    <a:ext uri="{9D8B030D-6E8A-4147-A177-3AD203B41FA5}">
                      <a16:colId xmlns:a16="http://schemas.microsoft.com/office/drawing/2014/main" val="3100432115"/>
                    </a:ext>
                  </a:extLst>
                </a:gridCol>
              </a:tblGrid>
              <a:tr h="965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How to Merge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Classifer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Structure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430339"/>
                  </a:ext>
                </a:extLst>
              </a:tr>
              <a:tr h="350207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개별 모델의 </a:t>
                      </a:r>
                      <a:r>
                        <a:rPr lang="en-US" altLang="ko-KR" dirty="0"/>
                        <a:t>Output</a:t>
                      </a:r>
                      <a:r>
                        <a:rPr lang="ko-KR" altLang="en-US" dirty="0"/>
                        <a:t> 차원을 동일하게 맞춘 뒤 더함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Intermediate Layer</a:t>
                      </a:r>
                      <a:r>
                        <a:rPr lang="ko-KR" altLang="en-US" dirty="0"/>
                        <a:t>를 </a:t>
                      </a:r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     Skip Connection</a:t>
                      </a:r>
                      <a:r>
                        <a:rPr lang="ko-KR" altLang="en-US" dirty="0"/>
                        <a:t>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단어 등장 확률 생성 단계에 해당하는 마지막 계층에서</a:t>
                      </a:r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Fully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Connected Layer </a:t>
                      </a:r>
                      <a:r>
                        <a:rPr lang="ko-KR" altLang="en-US" dirty="0"/>
                        <a:t>구조를 변화시킴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모델 구조 자체를 변화시킴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Image</a:t>
                      </a:r>
                      <a:r>
                        <a:rPr lang="ko-KR" altLang="en-US" dirty="0"/>
                        <a:t>를 학습한 잠재벡터를 언어모델 </a:t>
                      </a:r>
                      <a:r>
                        <a:rPr lang="en-US" altLang="ko-KR" dirty="0"/>
                        <a:t>Input</a:t>
                      </a:r>
                      <a:r>
                        <a:rPr lang="ko-KR" altLang="en-US" dirty="0"/>
                        <a:t>으로 입력함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02239"/>
                  </a:ext>
                </a:extLst>
              </a:tr>
            </a:tbl>
          </a:graphicData>
        </a:graphic>
      </p:graphicFrame>
      <p:pic>
        <p:nvPicPr>
          <p:cNvPr id="2050" name="Picture 2" descr="The structure of proposed Hierarchical Feature Fusion Module (HFFM). |  Download Scientific Diagram">
            <a:extLst>
              <a:ext uri="{FF2B5EF4-FFF2-40B4-BE49-F238E27FC236}">
                <a16:creationId xmlns:a16="http://schemas.microsoft.com/office/drawing/2014/main" id="{04DB0B1D-3417-2BA2-71FA-F5148935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6" y="2826058"/>
            <a:ext cx="2641806" cy="1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D87A13-5B2A-24DE-5201-1FC2966BC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03" t="50000" b="7752"/>
          <a:stretch/>
        </p:blipFill>
        <p:spPr>
          <a:xfrm>
            <a:off x="3463535" y="3253298"/>
            <a:ext cx="2694224" cy="10958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C7D904-5F3F-F088-CFB8-4E11FAFC5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0"/>
          <a:stretch/>
        </p:blipFill>
        <p:spPr>
          <a:xfrm>
            <a:off x="6312122" y="2879222"/>
            <a:ext cx="2478323" cy="17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259360" y="383266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Fusion Layer (ResNet50+BERT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고정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단순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Concate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보다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Sum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방식으로 벡터를 병합할 때 성능이 약간 하락함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Linear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활성화함수를 사용한 단일 층을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Relu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사용해 더 깊게 층을 쌓고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 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출력층의 활성화함수를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Softmax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바꾼 다층 구조로 바꾸자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모델이 아예 정답을 맞추지 못함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235" name="표 235">
            <a:extLst>
              <a:ext uri="{FF2B5EF4-FFF2-40B4-BE49-F238E27FC236}">
                <a16:creationId xmlns:a16="http://schemas.microsoft.com/office/drawing/2014/main" id="{BFCC561C-1272-2457-2D41-05BE9F74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42268"/>
              </p:ext>
            </p:extLst>
          </p:nvPr>
        </p:nvGraphicFramePr>
        <p:xfrm>
          <a:off x="569450" y="1687268"/>
          <a:ext cx="8594215" cy="21764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73688">
                  <a:extLst>
                    <a:ext uri="{9D8B030D-6E8A-4147-A177-3AD203B41FA5}">
                      <a16:colId xmlns:a16="http://schemas.microsoft.com/office/drawing/2014/main" val="1980115765"/>
                    </a:ext>
                  </a:extLst>
                </a:gridCol>
                <a:gridCol w="1273688">
                  <a:extLst>
                    <a:ext uri="{9D8B030D-6E8A-4147-A177-3AD203B41FA5}">
                      <a16:colId xmlns:a16="http://schemas.microsoft.com/office/drawing/2014/main" val="3897452805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2501040373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4221402848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2071359157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00432115"/>
                    </a:ext>
                  </a:extLst>
                </a:gridCol>
              </a:tblGrid>
              <a:tr h="5281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How to Merge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Classifer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Structure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430339"/>
                  </a:ext>
                </a:extLst>
              </a:tr>
              <a:tr h="52819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Concatenate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Sum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Linear </a:t>
                      </a:r>
                    </a:p>
                    <a:p>
                      <a:pPr algn="ctr" latinLnBrk="1"/>
                      <a:r>
                        <a:rPr lang="en-US" altLang="ko-KR" dirty="0"/>
                        <a:t>SLP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Softmax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en-US" altLang="ko-KR" dirty="0"/>
                        <a:t>MLP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Convolutional layer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 중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02239"/>
                  </a:ext>
                </a:extLst>
              </a:tr>
              <a:tr h="110175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0.3616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/>
                        <a:t>0.3605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 중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4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90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259360" y="383266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Fusion Layer (ResNet50+BERT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고정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맥락에 관계없이 이미지와 가장 큰 관련성이 있는 단어를 반복함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아직 원인 파악 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X</a:t>
            </a: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6E0CEA-98CE-C786-6F15-49D8050D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0" y="2025100"/>
            <a:ext cx="2140416" cy="2083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4B6B78-259D-C1A4-9031-94C9E1A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43"/>
          <a:stretch/>
        </p:blipFill>
        <p:spPr>
          <a:xfrm>
            <a:off x="2978867" y="2025099"/>
            <a:ext cx="6300593" cy="2083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192EB8-F136-6966-4CCD-CAE4A22C8A6C}"/>
              </a:ext>
            </a:extLst>
          </p:cNvPr>
          <p:cNvSpPr txBox="1"/>
          <p:nvPr/>
        </p:nvSpPr>
        <p:spPr>
          <a:xfrm>
            <a:off x="532940" y="4195228"/>
            <a:ext cx="2140416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/>
              <a:t>Linear NLP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F4290-1313-9CF9-0711-403E62B6F8C2}"/>
              </a:ext>
            </a:extLst>
          </p:cNvPr>
          <p:cNvSpPr txBox="1"/>
          <p:nvPr/>
        </p:nvSpPr>
        <p:spPr>
          <a:xfrm>
            <a:off x="2978867" y="4195227"/>
            <a:ext cx="6300593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 err="1"/>
              <a:t>Relu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MLP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166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13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 조작 변인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참여자 중 한 분이 공개한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Accuracy 0.47928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코드 함께 활용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4" name="표 136">
            <a:extLst>
              <a:ext uri="{FF2B5EF4-FFF2-40B4-BE49-F238E27FC236}">
                <a16:creationId xmlns:a16="http://schemas.microsoft.com/office/drawing/2014/main" id="{61CC4D98-CCC2-FC9F-EEED-E647C0530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43932"/>
              </p:ext>
            </p:extLst>
          </p:nvPr>
        </p:nvGraphicFramePr>
        <p:xfrm>
          <a:off x="582945" y="1805594"/>
          <a:ext cx="8573728" cy="272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32">
                  <a:extLst>
                    <a:ext uri="{9D8B030D-6E8A-4147-A177-3AD203B41FA5}">
                      <a16:colId xmlns:a16="http://schemas.microsoft.com/office/drawing/2014/main" val="3854809606"/>
                    </a:ext>
                  </a:extLst>
                </a:gridCol>
                <a:gridCol w="2143432">
                  <a:extLst>
                    <a:ext uri="{9D8B030D-6E8A-4147-A177-3AD203B41FA5}">
                      <a16:colId xmlns:a16="http://schemas.microsoft.com/office/drawing/2014/main" val="3054292587"/>
                    </a:ext>
                  </a:extLst>
                </a:gridCol>
                <a:gridCol w="2143432">
                  <a:extLst>
                    <a:ext uri="{9D8B030D-6E8A-4147-A177-3AD203B41FA5}">
                      <a16:colId xmlns:a16="http://schemas.microsoft.com/office/drawing/2014/main" val="3552468377"/>
                    </a:ext>
                  </a:extLst>
                </a:gridCol>
                <a:gridCol w="2143432">
                  <a:extLst>
                    <a:ext uri="{9D8B030D-6E8A-4147-A177-3AD203B41FA5}">
                      <a16:colId xmlns:a16="http://schemas.microsoft.com/office/drawing/2014/main" val="2123168355"/>
                    </a:ext>
                  </a:extLst>
                </a:gridCol>
              </a:tblGrid>
              <a:tr h="556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이명현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한혜민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이상재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임수영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31752"/>
                  </a:ext>
                </a:extLst>
              </a:tr>
              <a:tr h="55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Bilinear pooling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Structure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How to Merge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Structure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02179"/>
                  </a:ext>
                </a:extLst>
              </a:tr>
              <a:tr h="80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63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MCB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Image -&gt; Text  </a:t>
                      </a:r>
                    </a:p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en-US" altLang="ko-KR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and tell</a:t>
                      </a:r>
                      <a:r>
                        <a:rPr lang="en-US" altLang="ko-KR" sz="1463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568115"/>
                  </a:ext>
                </a:extLst>
              </a:tr>
              <a:tr h="80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63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MLB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외적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 layer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이전 문제 원인 파악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9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0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14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Bilinear Pooling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CBBDD-5F30-9FA6-F50A-29B5D89E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95" y="1789471"/>
            <a:ext cx="8786209" cy="41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15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03000" y="1058919"/>
            <a:ext cx="938727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Image Attention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Question Attention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사이 가중치 적용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 중간 상호작용이 가능한 </a:t>
            </a:r>
            <a:r>
              <a:rPr lang="ko-KR" altLang="en-US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멀티모달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사전학습 모델 적용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074" name="Picture 2" descr="논문리뷰] MedFuseNet: An attention-based multimodal deep learning model for  visual question answering in the medical domain(2021, Scientific reports)">
            <a:extLst>
              <a:ext uri="{FF2B5EF4-FFF2-40B4-BE49-F238E27FC236}">
                <a16:creationId xmlns:a16="http://schemas.microsoft.com/office/drawing/2014/main" id="{886F1F45-2F21-5474-4C32-0191554A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76" y="2675897"/>
            <a:ext cx="6909647" cy="36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08C3EC-8ED5-77F3-0CD6-09D1AE9E88E8}"/>
              </a:ext>
            </a:extLst>
          </p:cNvPr>
          <p:cNvSpPr/>
          <p:nvPr/>
        </p:nvSpPr>
        <p:spPr>
          <a:xfrm>
            <a:off x="4515847" y="3867937"/>
            <a:ext cx="707923" cy="12290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5FBBBD-152A-6DFB-BDCF-2BBF5ECF071A}"/>
              </a:ext>
            </a:extLst>
          </p:cNvPr>
          <p:cNvCxnSpPr>
            <a:cxnSpLocks/>
          </p:cNvCxnSpPr>
          <p:nvPr/>
        </p:nvCxnSpPr>
        <p:spPr>
          <a:xfrm>
            <a:off x="2694039" y="2366169"/>
            <a:ext cx="1821808" cy="17171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16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03000" y="1058919"/>
            <a:ext cx="93872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Image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Encoding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벡터를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 Decoder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모델의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사용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B8D5F9-F48A-ADE6-5FD8-E7DA1AF56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"/>
          <a:stretch/>
        </p:blipFill>
        <p:spPr>
          <a:xfrm>
            <a:off x="1635577" y="1838438"/>
            <a:ext cx="6033585" cy="4204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537C2-F87E-A9BD-0E6B-2E0D79FD1CA0}"/>
              </a:ext>
            </a:extLst>
          </p:cNvPr>
          <p:cNvSpPr txBox="1"/>
          <p:nvPr/>
        </p:nvSpPr>
        <p:spPr>
          <a:xfrm>
            <a:off x="7599047" y="5326670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 Tokens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2CEFC-A367-5BCB-7AD8-13DF2D63CDE8}"/>
              </a:ext>
            </a:extLst>
          </p:cNvPr>
          <p:cNvSpPr txBox="1"/>
          <p:nvPr/>
        </p:nvSpPr>
        <p:spPr>
          <a:xfrm>
            <a:off x="7578004" y="2653931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 Tokens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0AB4E-552A-E07F-3D9C-03D59F62FEF3}"/>
              </a:ext>
            </a:extLst>
          </p:cNvPr>
          <p:cNvSpPr txBox="1"/>
          <p:nvPr/>
        </p:nvSpPr>
        <p:spPr>
          <a:xfrm>
            <a:off x="-210220" y="5111007"/>
            <a:ext cx="215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Image </a:t>
            </a:r>
          </a:p>
          <a:p>
            <a:pPr algn="ctr"/>
            <a:r>
              <a:rPr lang="en-US" altLang="ko-KR" dirty="0"/>
              <a:t>for Question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5C911-C462-FEAB-8D42-9170039A2D51}"/>
              </a:ext>
            </a:extLst>
          </p:cNvPr>
          <p:cNvSpPr txBox="1"/>
          <p:nvPr/>
        </p:nvSpPr>
        <p:spPr>
          <a:xfrm>
            <a:off x="-222516" y="2208416"/>
            <a:ext cx="2051315" cy="64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Image to </a:t>
            </a:r>
          </a:p>
          <a:p>
            <a:pPr algn="ctr"/>
            <a:r>
              <a:rPr lang="en-US" altLang="ko-KR" dirty="0"/>
              <a:t>latent Vector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A66B7A3-C9A3-9FAA-624D-9B555463377D}"/>
              </a:ext>
            </a:extLst>
          </p:cNvPr>
          <p:cNvCxnSpPr/>
          <p:nvPr/>
        </p:nvCxnSpPr>
        <p:spPr>
          <a:xfrm flipV="1">
            <a:off x="819701" y="3370542"/>
            <a:ext cx="0" cy="1140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1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74A64-BEB0-4A7A-40DA-0051C6F28107}"/>
              </a:ext>
            </a:extLst>
          </p:cNvPr>
          <p:cNvSpPr txBox="1"/>
          <p:nvPr/>
        </p:nvSpPr>
        <p:spPr>
          <a:xfrm>
            <a:off x="641058" y="3013501"/>
            <a:ext cx="862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대회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주제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 기반 질의응답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개발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Multi-Modal Generative AI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평가 기준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Accuracy 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종료 일자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8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7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78241F0C-78BE-CA1F-F600-3A995494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51" y="1771463"/>
            <a:ext cx="6569147" cy="2967685"/>
          </a:xfrm>
          <a:prstGeom prst="rect">
            <a:avLst/>
          </a:prstGeom>
        </p:spPr>
      </p:pic>
      <p:sp>
        <p:nvSpPr>
          <p:cNvPr id="1120" name="슬라이드 번호 개체 틀 1">
            <a:extLst>
              <a:ext uri="{FF2B5EF4-FFF2-40B4-BE49-F238E27FC236}">
                <a16:creationId xmlns:a16="http://schemas.microsoft.com/office/drawing/2014/main" id="{95FF77FC-3427-0D9D-15E0-A90EE6AC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6865" y="6438618"/>
            <a:ext cx="222885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04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6865" y="6438618"/>
            <a:ext cx="222885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베이스라인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RESNET50 + GPT2 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AFC5798-F3BB-C447-BEEE-2D195521E06C}"/>
              </a:ext>
            </a:extLst>
          </p:cNvPr>
          <p:cNvCxnSpPr>
            <a:cxnSpLocks/>
          </p:cNvCxnSpPr>
          <p:nvPr/>
        </p:nvCxnSpPr>
        <p:spPr>
          <a:xfrm>
            <a:off x="3609193" y="2759343"/>
            <a:ext cx="24068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C2897313-074E-02CD-0DB4-FFB495D84467}"/>
              </a:ext>
            </a:extLst>
          </p:cNvPr>
          <p:cNvCxnSpPr>
            <a:cxnSpLocks/>
          </p:cNvCxnSpPr>
          <p:nvPr/>
        </p:nvCxnSpPr>
        <p:spPr>
          <a:xfrm>
            <a:off x="3696507" y="5179607"/>
            <a:ext cx="2193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CDE69AFC-A533-2154-620F-6C3F58B59553}"/>
              </a:ext>
            </a:extLst>
          </p:cNvPr>
          <p:cNvSpPr/>
          <p:nvPr/>
        </p:nvSpPr>
        <p:spPr>
          <a:xfrm>
            <a:off x="4065457" y="2281917"/>
            <a:ext cx="1265316" cy="8644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RESNET50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D64C2A3F-F8CA-DFEC-5D21-F0863619ACE2}"/>
              </a:ext>
            </a:extLst>
          </p:cNvPr>
          <p:cNvSpPr/>
          <p:nvPr/>
        </p:nvSpPr>
        <p:spPr>
          <a:xfrm>
            <a:off x="4153011" y="4747374"/>
            <a:ext cx="1265315" cy="864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GPT-2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정육면체 165">
            <a:extLst>
              <a:ext uri="{FF2B5EF4-FFF2-40B4-BE49-F238E27FC236}">
                <a16:creationId xmlns:a16="http://schemas.microsoft.com/office/drawing/2014/main" id="{4C3CF501-C702-7169-D64B-F4C5865334F7}"/>
              </a:ext>
            </a:extLst>
          </p:cNvPr>
          <p:cNvSpPr/>
          <p:nvPr/>
        </p:nvSpPr>
        <p:spPr>
          <a:xfrm>
            <a:off x="6384179" y="4049001"/>
            <a:ext cx="1907458" cy="1977238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5E3849D-6323-ADB4-5B7E-19DE08CCB3EF}"/>
              </a:ext>
            </a:extLst>
          </p:cNvPr>
          <p:cNvSpPr txBox="1"/>
          <p:nvPr/>
        </p:nvSpPr>
        <p:spPr>
          <a:xfrm>
            <a:off x="8050180" y="5701243"/>
            <a:ext cx="162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Tokens</a:t>
            </a:r>
          </a:p>
          <a:p>
            <a:r>
              <a:rPr lang="en-US" altLang="ko-KR" dirty="0"/>
              <a:t>(=</a:t>
            </a:r>
            <a:r>
              <a:rPr lang="en-US" altLang="ko-KR" dirty="0" err="1"/>
              <a:t>Max_length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AB39F6B-4555-215D-D135-E7053904F404}"/>
              </a:ext>
            </a:extLst>
          </p:cNvPr>
          <p:cNvSpPr txBox="1"/>
          <p:nvPr/>
        </p:nvSpPr>
        <p:spPr>
          <a:xfrm>
            <a:off x="6443175" y="6026239"/>
            <a:ext cx="132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Batchsize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AD18B49-8BAA-E3FF-6B1B-A7024A5852DC}"/>
              </a:ext>
            </a:extLst>
          </p:cNvPr>
          <p:cNvSpPr txBox="1"/>
          <p:nvPr/>
        </p:nvSpPr>
        <p:spPr>
          <a:xfrm>
            <a:off x="8318293" y="4450093"/>
            <a:ext cx="162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 Hidden Layer</a:t>
            </a:r>
          </a:p>
          <a:p>
            <a:r>
              <a:rPr lang="en-US" altLang="ko-KR" dirty="0"/>
              <a:t>Dimension</a:t>
            </a:r>
            <a:endParaRPr lang="ko-KR" altLang="en-US" dirty="0"/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09519B43-4072-E3DD-FC24-E20CB9FBF1BE}"/>
              </a:ext>
            </a:extLst>
          </p:cNvPr>
          <p:cNvSpPr/>
          <p:nvPr/>
        </p:nvSpPr>
        <p:spPr>
          <a:xfrm>
            <a:off x="6626942" y="1700980"/>
            <a:ext cx="1629707" cy="1698352"/>
          </a:xfrm>
          <a:prstGeom prst="cube">
            <a:avLst>
              <a:gd name="adj" fmla="val 489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5C9EF0-803E-BE96-CC93-8AE91144BBA5}"/>
              </a:ext>
            </a:extLst>
          </p:cNvPr>
          <p:cNvSpPr txBox="1"/>
          <p:nvPr/>
        </p:nvSpPr>
        <p:spPr>
          <a:xfrm>
            <a:off x="6947257" y="3432100"/>
            <a:ext cx="132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Batchsize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F6FB7F2-5739-E056-35C7-CE9E663B1DBC}"/>
              </a:ext>
            </a:extLst>
          </p:cNvPr>
          <p:cNvSpPr txBox="1"/>
          <p:nvPr/>
        </p:nvSpPr>
        <p:spPr>
          <a:xfrm>
            <a:off x="8318293" y="1855678"/>
            <a:ext cx="1327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</a:t>
            </a:r>
          </a:p>
          <a:p>
            <a:r>
              <a:rPr lang="en-US" altLang="ko-KR" dirty="0"/>
              <a:t>Layer</a:t>
            </a:r>
          </a:p>
          <a:p>
            <a:r>
              <a:rPr lang="en-US" altLang="ko-KR" dirty="0"/>
              <a:t>Dimension</a:t>
            </a:r>
          </a:p>
          <a:p>
            <a:r>
              <a:rPr lang="en-US" altLang="ko-KR" dirty="0"/>
              <a:t>(1000, Flatten)</a:t>
            </a:r>
            <a:endParaRPr lang="ko-KR" altLang="en-US" dirty="0"/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302E6F7E-1233-59EC-CF05-9D8BFABC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8" y="1649149"/>
            <a:ext cx="3315646" cy="47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6865" y="6438618"/>
            <a:ext cx="222885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베이스라인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RESNET50 + GPT2 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AFC5798-F3BB-C447-BEEE-2D195521E06C}"/>
              </a:ext>
            </a:extLst>
          </p:cNvPr>
          <p:cNvCxnSpPr>
            <a:cxnSpLocks/>
          </p:cNvCxnSpPr>
          <p:nvPr/>
        </p:nvCxnSpPr>
        <p:spPr>
          <a:xfrm>
            <a:off x="2794988" y="2896864"/>
            <a:ext cx="11397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그림 177">
            <a:extLst>
              <a:ext uri="{FF2B5EF4-FFF2-40B4-BE49-F238E27FC236}">
                <a16:creationId xmlns:a16="http://schemas.microsoft.com/office/drawing/2014/main" id="{A4A491E2-59ED-1FEB-4317-299FB1C8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" y="1755029"/>
            <a:ext cx="3372085" cy="4592545"/>
          </a:xfrm>
          <a:prstGeom prst="rect">
            <a:avLst/>
          </a:prstGeom>
        </p:spPr>
      </p:pic>
      <p:sp>
        <p:nvSpPr>
          <p:cNvPr id="180" name="정육면체 179">
            <a:extLst>
              <a:ext uri="{FF2B5EF4-FFF2-40B4-BE49-F238E27FC236}">
                <a16:creationId xmlns:a16="http://schemas.microsoft.com/office/drawing/2014/main" id="{535F812B-39D5-388B-8025-2F158404401A}"/>
              </a:ext>
            </a:extLst>
          </p:cNvPr>
          <p:cNvSpPr/>
          <p:nvPr/>
        </p:nvSpPr>
        <p:spPr>
          <a:xfrm>
            <a:off x="4218213" y="1979992"/>
            <a:ext cx="1753014" cy="1736602"/>
          </a:xfrm>
          <a:prstGeom prst="cube">
            <a:avLst>
              <a:gd name="adj" fmla="val 2124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D498ECF-0D8F-8EF7-E3BA-2CDA53487CA8}"/>
              </a:ext>
            </a:extLst>
          </p:cNvPr>
          <p:cNvSpPr txBox="1"/>
          <p:nvPr/>
        </p:nvSpPr>
        <p:spPr>
          <a:xfrm>
            <a:off x="5762082" y="3401407"/>
            <a:ext cx="15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Tokens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21B4D9E-5DA9-76E9-BD56-9B5F94B7D0AB}"/>
              </a:ext>
            </a:extLst>
          </p:cNvPr>
          <p:cNvSpPr txBox="1"/>
          <p:nvPr/>
        </p:nvSpPr>
        <p:spPr>
          <a:xfrm>
            <a:off x="5971227" y="2549655"/>
            <a:ext cx="15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</a:t>
            </a:r>
            <a:endParaRPr lang="ko-KR" altLang="en-US" dirty="0"/>
          </a:p>
        </p:txBody>
      </p:sp>
      <p:pic>
        <p:nvPicPr>
          <p:cNvPr id="194" name="그림 193">
            <a:extLst>
              <a:ext uri="{FF2B5EF4-FFF2-40B4-BE49-F238E27FC236}">
                <a16:creationId xmlns:a16="http://schemas.microsoft.com/office/drawing/2014/main" id="{6C06EA44-FD0E-7F37-517B-783B915B1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504879" y="4182180"/>
            <a:ext cx="1790983" cy="1529224"/>
          </a:xfrm>
          <a:prstGeom prst="rect">
            <a:avLst/>
          </a:prstGeom>
        </p:spPr>
      </p:pic>
      <p:sp>
        <p:nvSpPr>
          <p:cNvPr id="195" name="십자형 194">
            <a:extLst>
              <a:ext uri="{FF2B5EF4-FFF2-40B4-BE49-F238E27FC236}">
                <a16:creationId xmlns:a16="http://schemas.microsoft.com/office/drawing/2014/main" id="{9CE9B306-6446-3A95-C437-1EE76275D938}"/>
              </a:ext>
            </a:extLst>
          </p:cNvPr>
          <p:cNvSpPr/>
          <p:nvPr/>
        </p:nvSpPr>
        <p:spPr>
          <a:xfrm>
            <a:off x="5094720" y="4826984"/>
            <a:ext cx="265296" cy="274242"/>
          </a:xfrm>
          <a:prstGeom prst="plus">
            <a:avLst>
              <a:gd name="adj" fmla="val 381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2461172-08A8-827D-6619-BE98FB79A95C}"/>
              </a:ext>
            </a:extLst>
          </p:cNvPr>
          <p:cNvSpPr txBox="1"/>
          <p:nvPr/>
        </p:nvSpPr>
        <p:spPr>
          <a:xfrm>
            <a:off x="4362682" y="3770739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Batchsize</a:t>
            </a:r>
            <a:endParaRPr lang="ko-KR" altLang="en-US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4880ED87-44DE-912E-B0B0-B992C9F64F89}"/>
              </a:ext>
            </a:extLst>
          </p:cNvPr>
          <p:cNvCxnSpPr>
            <a:cxnSpLocks/>
          </p:cNvCxnSpPr>
          <p:nvPr/>
        </p:nvCxnSpPr>
        <p:spPr>
          <a:xfrm>
            <a:off x="6688564" y="2888296"/>
            <a:ext cx="400494" cy="85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그림 216">
            <a:extLst>
              <a:ext uri="{FF2B5EF4-FFF2-40B4-BE49-F238E27FC236}">
                <a16:creationId xmlns:a16="http://schemas.microsoft.com/office/drawing/2014/main" id="{7624FA05-3996-A8FB-ACE1-D85EAB029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72" y="1567356"/>
            <a:ext cx="2670147" cy="29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6865" y="6438618"/>
            <a:ext cx="222885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베이스라인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RESNET50 + GPT2 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AFC5798-F3BB-C447-BEEE-2D195521E06C}"/>
              </a:ext>
            </a:extLst>
          </p:cNvPr>
          <p:cNvCxnSpPr>
            <a:cxnSpLocks/>
          </p:cNvCxnSpPr>
          <p:nvPr/>
        </p:nvCxnSpPr>
        <p:spPr>
          <a:xfrm>
            <a:off x="3800341" y="3625403"/>
            <a:ext cx="18925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그림 216">
            <a:extLst>
              <a:ext uri="{FF2B5EF4-FFF2-40B4-BE49-F238E27FC236}">
                <a16:creationId xmlns:a16="http://schemas.microsoft.com/office/drawing/2014/main" id="{7624FA05-3996-A8FB-ACE1-D85EAB02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19" y="2074698"/>
            <a:ext cx="3080706" cy="338008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35EEE2-96FE-1014-D3B5-C6C40113C1AD}"/>
              </a:ext>
            </a:extLst>
          </p:cNvPr>
          <p:cNvSpPr/>
          <p:nvPr/>
        </p:nvSpPr>
        <p:spPr>
          <a:xfrm>
            <a:off x="3976299" y="3232597"/>
            <a:ext cx="1265315" cy="8644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A0B4AB44-AE05-A476-31EF-371CFC6DA404}"/>
              </a:ext>
            </a:extLst>
          </p:cNvPr>
          <p:cNvSpPr/>
          <p:nvPr/>
        </p:nvSpPr>
        <p:spPr>
          <a:xfrm>
            <a:off x="5863851" y="1783769"/>
            <a:ext cx="1753014" cy="3683267"/>
          </a:xfrm>
          <a:prstGeom prst="cube">
            <a:avLst>
              <a:gd name="adj" fmla="val 2124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94C19-7946-692D-4835-F00AAC173FCB}"/>
              </a:ext>
            </a:extLst>
          </p:cNvPr>
          <p:cNvSpPr txBox="1"/>
          <p:nvPr/>
        </p:nvSpPr>
        <p:spPr>
          <a:xfrm>
            <a:off x="5863851" y="5552928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Batchsize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9FE56-E107-F408-71E3-335D898B30E1}"/>
              </a:ext>
            </a:extLst>
          </p:cNvPr>
          <p:cNvSpPr txBox="1"/>
          <p:nvPr/>
        </p:nvSpPr>
        <p:spPr>
          <a:xfrm>
            <a:off x="7479752" y="5196649"/>
            <a:ext cx="149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Tokens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482BA-8CA6-F6A5-2057-2CFF440C6991}"/>
              </a:ext>
            </a:extLst>
          </p:cNvPr>
          <p:cNvSpPr txBox="1"/>
          <p:nvPr/>
        </p:nvSpPr>
        <p:spPr>
          <a:xfrm>
            <a:off x="7664740" y="3480163"/>
            <a:ext cx="149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Vocab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21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6865" y="6438618"/>
            <a:ext cx="222885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베이스라인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RESNET50 + GPT2 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AFC5798-F3BB-C447-BEEE-2D195521E06C}"/>
              </a:ext>
            </a:extLst>
          </p:cNvPr>
          <p:cNvCxnSpPr>
            <a:cxnSpLocks/>
          </p:cNvCxnSpPr>
          <p:nvPr/>
        </p:nvCxnSpPr>
        <p:spPr>
          <a:xfrm>
            <a:off x="3800341" y="3625403"/>
            <a:ext cx="18925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35EEE2-96FE-1014-D3B5-C6C40113C1AD}"/>
              </a:ext>
            </a:extLst>
          </p:cNvPr>
          <p:cNvSpPr/>
          <p:nvPr/>
        </p:nvSpPr>
        <p:spPr>
          <a:xfrm>
            <a:off x="3976299" y="3232597"/>
            <a:ext cx="1265315" cy="8644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argmax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A0B4AB44-AE05-A476-31EF-371CFC6DA404}"/>
              </a:ext>
            </a:extLst>
          </p:cNvPr>
          <p:cNvSpPr/>
          <p:nvPr/>
        </p:nvSpPr>
        <p:spPr>
          <a:xfrm>
            <a:off x="486312" y="1783769"/>
            <a:ext cx="1753014" cy="3683267"/>
          </a:xfrm>
          <a:prstGeom prst="cube">
            <a:avLst>
              <a:gd name="adj" fmla="val 2124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94C19-7946-692D-4835-F00AAC173FCB}"/>
              </a:ext>
            </a:extLst>
          </p:cNvPr>
          <p:cNvSpPr txBox="1"/>
          <p:nvPr/>
        </p:nvSpPr>
        <p:spPr>
          <a:xfrm>
            <a:off x="486312" y="5552928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Batchsize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9FE56-E107-F408-71E3-335D898B30E1}"/>
              </a:ext>
            </a:extLst>
          </p:cNvPr>
          <p:cNvSpPr txBox="1"/>
          <p:nvPr/>
        </p:nvSpPr>
        <p:spPr>
          <a:xfrm>
            <a:off x="2102213" y="5196649"/>
            <a:ext cx="149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Tokens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482BA-8CA6-F6A5-2057-2CFF440C6991}"/>
              </a:ext>
            </a:extLst>
          </p:cNvPr>
          <p:cNvSpPr txBox="1"/>
          <p:nvPr/>
        </p:nvSpPr>
        <p:spPr>
          <a:xfrm>
            <a:off x="2287201" y="3480163"/>
            <a:ext cx="149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Vocab Size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9D144AD3-363A-F737-7D2C-89A12551BD9D}"/>
              </a:ext>
            </a:extLst>
          </p:cNvPr>
          <p:cNvSpPr/>
          <p:nvPr/>
        </p:nvSpPr>
        <p:spPr>
          <a:xfrm>
            <a:off x="5864945" y="2839779"/>
            <a:ext cx="2866345" cy="1571246"/>
          </a:xfrm>
          <a:prstGeom prst="cube">
            <a:avLst>
              <a:gd name="adj" fmla="val 554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F0B36-E1F2-F5AF-325B-EBB4311A917B}"/>
              </a:ext>
            </a:extLst>
          </p:cNvPr>
          <p:cNvSpPr txBox="1"/>
          <p:nvPr/>
        </p:nvSpPr>
        <p:spPr>
          <a:xfrm>
            <a:off x="6654104" y="4526215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Batchsize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7018C-CC4C-DB2C-FF37-013EF02370FA}"/>
              </a:ext>
            </a:extLst>
          </p:cNvPr>
          <p:cNvSpPr txBox="1"/>
          <p:nvPr/>
        </p:nvSpPr>
        <p:spPr>
          <a:xfrm>
            <a:off x="8775797" y="3302236"/>
            <a:ext cx="12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Tokens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77584-68AA-4C4B-A72D-3881E8AC0C41}"/>
              </a:ext>
            </a:extLst>
          </p:cNvPr>
          <p:cNvSpPr txBox="1"/>
          <p:nvPr/>
        </p:nvSpPr>
        <p:spPr>
          <a:xfrm>
            <a:off x="5884876" y="2932905"/>
            <a:ext cx="64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sep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[pad]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5790F-A4EF-66F5-CE9A-656A23BF048E}"/>
              </a:ext>
            </a:extLst>
          </p:cNvPr>
          <p:cNvSpPr txBox="1"/>
          <p:nvPr/>
        </p:nvSpPr>
        <p:spPr>
          <a:xfrm>
            <a:off x="6546775" y="2932905"/>
            <a:ext cx="64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sep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[pad]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C3AB-A179-093F-24E0-C6B0D68ABCF6}"/>
              </a:ext>
            </a:extLst>
          </p:cNvPr>
          <p:cNvSpPr txBox="1"/>
          <p:nvPr/>
        </p:nvSpPr>
        <p:spPr>
          <a:xfrm>
            <a:off x="7170106" y="2940639"/>
            <a:ext cx="77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green </a:t>
            </a:r>
          </a:p>
          <a:p>
            <a:r>
              <a:rPr lang="en-US" altLang="ko-KR" dirty="0"/>
              <a:t>and</a:t>
            </a:r>
          </a:p>
          <a:p>
            <a:r>
              <a:rPr lang="en-US" altLang="ko-KR" dirty="0"/>
              <a:t>blue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8B404-7BCD-EBC1-8DC6-7423B7268D4C}"/>
              </a:ext>
            </a:extLst>
          </p:cNvPr>
          <p:cNvSpPr txBox="1"/>
          <p:nvPr/>
        </p:nvSpPr>
        <p:spPr>
          <a:xfrm>
            <a:off x="7985163" y="3156997"/>
            <a:ext cx="64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2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조작 변인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544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Pretrained – Model 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 처리 모델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ResNet50 (2016)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ResNeXt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(2017) 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MobileNetV2 (2018)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경량화를 고려한 이유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번 실행하는 시간이 매우 김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오버피팅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가능성 존재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복잡도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규모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차이에 따라 한쪽 모델에 학습 편중 가능성 존재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235" name="표 235">
            <a:extLst>
              <a:ext uri="{FF2B5EF4-FFF2-40B4-BE49-F238E27FC236}">
                <a16:creationId xmlns:a16="http://schemas.microsoft.com/office/drawing/2014/main" id="{BFCC561C-1272-2457-2D41-05BE9F74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49256"/>
              </p:ext>
            </p:extLst>
          </p:nvPr>
        </p:nvGraphicFramePr>
        <p:xfrm>
          <a:off x="1424858" y="1824922"/>
          <a:ext cx="6603999" cy="8002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1980115765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50104037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939260763"/>
                    </a:ext>
                  </a:extLst>
                </a:gridCol>
              </a:tblGrid>
              <a:tr h="800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경량화 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모델의 계열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430339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69F119E9-8B8B-175B-477B-CAC7EBA60C4B}"/>
              </a:ext>
            </a:extLst>
          </p:cNvPr>
          <p:cNvSpPr txBox="1"/>
          <p:nvPr/>
        </p:nvSpPr>
        <p:spPr>
          <a:xfrm>
            <a:off x="4950542" y="3065478"/>
            <a:ext cx="495545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언어 모델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GPT2 (2019)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BERT (2019)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DistillBERT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(2019) 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XLNet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(2019)</a:t>
            </a: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BA9C3AE-9324-1C11-7968-5B84E7FE3B89}"/>
              </a:ext>
            </a:extLst>
          </p:cNvPr>
          <p:cNvCxnSpPr>
            <a:cxnSpLocks/>
          </p:cNvCxnSpPr>
          <p:nvPr/>
        </p:nvCxnSpPr>
        <p:spPr>
          <a:xfrm>
            <a:off x="4726857" y="3523835"/>
            <a:ext cx="0" cy="1432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1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613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 처리 모델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(GPT-2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고정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간 큰 성능 차이 나타나지 않음</a:t>
            </a: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학습이 언어모델에 편중된 것으로 보임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언어 모델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(Resnet50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고정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AR(Auto-Regressive) 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혹은 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포함된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계열의 모델에서 높은 성능 향상을 보여줌</a:t>
            </a: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4" name="표 235">
            <a:extLst>
              <a:ext uri="{FF2B5EF4-FFF2-40B4-BE49-F238E27FC236}">
                <a16:creationId xmlns:a16="http://schemas.microsoft.com/office/drawing/2014/main" id="{BA7BD0AB-7EA0-954A-DF3F-99658904E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83864"/>
              </p:ext>
            </p:extLst>
          </p:nvPr>
        </p:nvGraphicFramePr>
        <p:xfrm>
          <a:off x="627680" y="4482476"/>
          <a:ext cx="8702368" cy="936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75592">
                  <a:extLst>
                    <a:ext uri="{9D8B030D-6E8A-4147-A177-3AD203B41FA5}">
                      <a16:colId xmlns:a16="http://schemas.microsoft.com/office/drawing/2014/main" val="1980115765"/>
                    </a:ext>
                  </a:extLst>
                </a:gridCol>
                <a:gridCol w="2175592">
                  <a:extLst>
                    <a:ext uri="{9D8B030D-6E8A-4147-A177-3AD203B41FA5}">
                      <a16:colId xmlns:a16="http://schemas.microsoft.com/office/drawing/2014/main" val="2501040373"/>
                    </a:ext>
                  </a:extLst>
                </a:gridCol>
                <a:gridCol w="2175592">
                  <a:extLst>
                    <a:ext uri="{9D8B030D-6E8A-4147-A177-3AD203B41FA5}">
                      <a16:colId xmlns:a16="http://schemas.microsoft.com/office/drawing/2014/main" val="1939260763"/>
                    </a:ext>
                  </a:extLst>
                </a:gridCol>
                <a:gridCol w="2175592">
                  <a:extLst>
                    <a:ext uri="{9D8B030D-6E8A-4147-A177-3AD203B41FA5}">
                      <a16:colId xmlns:a16="http://schemas.microsoft.com/office/drawing/2014/main" val="1899729627"/>
                    </a:ext>
                  </a:extLst>
                </a:gridCol>
              </a:tblGrid>
              <a:tr h="458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88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GPT2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88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BERT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88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DistillBERT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88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XLNet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430339"/>
                  </a:ext>
                </a:extLst>
              </a:tr>
              <a:tr h="477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0.2668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31381"/>
                  </a:ext>
                </a:extLst>
              </a:tr>
            </a:tbl>
          </a:graphicData>
        </a:graphic>
      </p:graphicFrame>
      <p:graphicFrame>
        <p:nvGraphicFramePr>
          <p:cNvPr id="137" name="표 235">
            <a:extLst>
              <a:ext uri="{FF2B5EF4-FFF2-40B4-BE49-F238E27FC236}">
                <a16:creationId xmlns:a16="http://schemas.microsoft.com/office/drawing/2014/main" id="{F39CA106-104F-9AAD-7745-07F33D76E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10055"/>
              </p:ext>
            </p:extLst>
          </p:nvPr>
        </p:nvGraphicFramePr>
        <p:xfrm>
          <a:off x="627680" y="1724266"/>
          <a:ext cx="8702368" cy="84210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93925">
                  <a:extLst>
                    <a:ext uri="{9D8B030D-6E8A-4147-A177-3AD203B41FA5}">
                      <a16:colId xmlns:a16="http://schemas.microsoft.com/office/drawing/2014/main" val="1980115765"/>
                    </a:ext>
                  </a:extLst>
                </a:gridCol>
                <a:gridCol w="2893925">
                  <a:extLst>
                    <a:ext uri="{9D8B030D-6E8A-4147-A177-3AD203B41FA5}">
                      <a16:colId xmlns:a16="http://schemas.microsoft.com/office/drawing/2014/main" val="2501040373"/>
                    </a:ext>
                  </a:extLst>
                </a:gridCol>
                <a:gridCol w="2914518">
                  <a:extLst>
                    <a:ext uri="{9D8B030D-6E8A-4147-A177-3AD203B41FA5}">
                      <a16:colId xmlns:a16="http://schemas.microsoft.com/office/drawing/2014/main" val="1939260763"/>
                    </a:ext>
                  </a:extLst>
                </a:gridCol>
              </a:tblGrid>
              <a:tr h="425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ResNeXt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88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MobileNetV2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30339"/>
                  </a:ext>
                </a:extLst>
              </a:tr>
              <a:tr h="41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0.2668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9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46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01FC-BB83-32D9-4638-2482BAFBD2B2}"/>
              </a:ext>
            </a:extLst>
          </p:cNvPr>
          <p:cNvSpPr txBox="1"/>
          <p:nvPr/>
        </p:nvSpPr>
        <p:spPr>
          <a:xfrm>
            <a:off x="176169" y="419449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85225" y="1058919"/>
            <a:ext cx="9387279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원인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언어모델의 가중치 수정이 훨씬 큰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Loss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개선을 보여줌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=&gt;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학습 편중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 모델은 모두 </a:t>
            </a:r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CNN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기반</a:t>
            </a:r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언어 모델은 계열 자체가 달라 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질의응답 </a:t>
            </a:r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Task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적합한 모델에서 유의미한 성능 차이가 나타남</a:t>
            </a:r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37E725-49C8-5A8C-32D3-008BEFBDA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49"/>
          <a:stretch/>
        </p:blipFill>
        <p:spPr>
          <a:xfrm>
            <a:off x="1635122" y="3069221"/>
            <a:ext cx="6948439" cy="29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717171"/>
      </a:dk2>
      <a:lt2>
        <a:srgbClr val="E7E6E6"/>
      </a:lt2>
      <a:accent1>
        <a:srgbClr val="0D326F"/>
      </a:accent1>
      <a:accent2>
        <a:srgbClr val="A40F16"/>
      </a:accent2>
      <a:accent3>
        <a:srgbClr val="B5B5B5"/>
      </a:accent3>
      <a:accent4>
        <a:srgbClr val="FFC000"/>
      </a:accent4>
      <a:accent5>
        <a:srgbClr val="5B9BD5"/>
      </a:accent5>
      <a:accent6>
        <a:srgbClr val="70AD47"/>
      </a:accent6>
      <a:hlink>
        <a:srgbClr val="0070C0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610</Words>
  <Application>Microsoft Office PowerPoint</Application>
  <PresentationFormat>A4 용지(210x297mm)</PresentationFormat>
  <Paragraphs>275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김영훈</dc:creator>
  <cp:lastModifiedBy>임수영</cp:lastModifiedBy>
  <cp:revision>3</cp:revision>
  <dcterms:created xsi:type="dcterms:W3CDTF">2023-01-09T00:48:24Z</dcterms:created>
  <dcterms:modified xsi:type="dcterms:W3CDTF">2023-07-28T06:05:29Z</dcterms:modified>
</cp:coreProperties>
</file>