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2"/>
  </p:notesMasterIdLst>
  <p:sldIdLst>
    <p:sldId id="256" r:id="rId2"/>
    <p:sldId id="305" r:id="rId3"/>
    <p:sldId id="277" r:id="rId4"/>
    <p:sldId id="317" r:id="rId5"/>
    <p:sldId id="331" r:id="rId6"/>
    <p:sldId id="288" r:id="rId7"/>
    <p:sldId id="336" r:id="rId8"/>
    <p:sldId id="306" r:id="rId9"/>
    <p:sldId id="337" r:id="rId10"/>
    <p:sldId id="338" r:id="rId11"/>
    <p:sldId id="308" r:id="rId12"/>
    <p:sldId id="289" r:id="rId13"/>
    <p:sldId id="339" r:id="rId14"/>
    <p:sldId id="310" r:id="rId15"/>
    <p:sldId id="311" r:id="rId16"/>
    <p:sldId id="340" r:id="rId17"/>
    <p:sldId id="332" r:id="rId18"/>
    <p:sldId id="313" r:id="rId19"/>
    <p:sldId id="324" r:id="rId20"/>
    <p:sldId id="326" r:id="rId21"/>
    <p:sldId id="327" r:id="rId22"/>
    <p:sldId id="330" r:id="rId23"/>
    <p:sldId id="329" r:id="rId24"/>
    <p:sldId id="328" r:id="rId25"/>
    <p:sldId id="335" r:id="rId26"/>
    <p:sldId id="333" r:id="rId27"/>
    <p:sldId id="334" r:id="rId28"/>
    <p:sldId id="291" r:id="rId29"/>
    <p:sldId id="341" r:id="rId30"/>
    <p:sldId id="258" r:id="rId3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26F"/>
    <a:srgbClr val="717171"/>
    <a:srgbClr val="C0A353"/>
    <a:srgbClr val="A40F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0707" autoAdjust="0"/>
  </p:normalViewPr>
  <p:slideViewPr>
    <p:cSldViewPr snapToGrid="0">
      <p:cViewPr varScale="1">
        <p:scale>
          <a:sx n="75" d="100"/>
          <a:sy n="75" d="100"/>
        </p:scale>
        <p:origin x="1507" y="43"/>
      </p:cViewPr>
      <p:guideLst/>
    </p:cSldViewPr>
  </p:slideViewPr>
  <p:notesTextViewPr>
    <p:cViewPr>
      <p:scale>
        <a:sx n="1" d="1"/>
        <a:sy n="1" d="1"/>
      </p:scale>
      <p:origin x="0" y="-427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Gaussian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1E-4</c:v>
                </c:pt>
                <c:pt idx="1">
                  <c:v>2.9000000000000001E-2</c:v>
                </c:pt>
                <c:pt idx="2">
                  <c:v>3.1E-2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5A-41C2-88D0-E44C0751D6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3.1699999999999999E-2</c:v>
                </c:pt>
                <c:pt idx="1">
                  <c:v>4.8000000000000001E-2</c:v>
                </c:pt>
                <c:pt idx="2">
                  <c:v>2.5000000000000001E-2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5A-41C2-88D0-E44C0751D6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Wavelet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7.901E-3</c:v>
                </c:pt>
                <c:pt idx="1">
                  <c:v>1.9120999999999999E-2</c:v>
                </c:pt>
                <c:pt idx="2">
                  <c:v>3.0224000000000001E-2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5A-41C2-88D0-E44C0751D64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Gaussian+MA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1.9900000000000001E-2</c:v>
                </c:pt>
                <c:pt idx="1">
                  <c:v>1.7100000000000001E-2</c:v>
                </c:pt>
                <c:pt idx="2">
                  <c:v>1.46E-2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5A-41C2-88D0-E44C0751D64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Gaussian+WV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</c:numCache>
            </c:numRef>
          </c:cat>
          <c:val>
            <c:numRef>
              <c:f>Sheet1!$F$2:$F$4</c:f>
              <c:numCache>
                <c:formatCode>General</c:formatCode>
                <c:ptCount val="3"/>
                <c:pt idx="0">
                  <c:v>2.0000000000000001E-4</c:v>
                </c:pt>
                <c:pt idx="1">
                  <c:v>1.4E-3</c:v>
                </c:pt>
                <c:pt idx="2">
                  <c:v>2.92E-2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05A-41C2-88D0-E44C0751D64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MA+WV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</c:numCache>
            </c:numRef>
          </c:cat>
          <c:val>
            <c:numRef>
              <c:f>Sheet1!$G$2:$G$4</c:f>
              <c:numCache>
                <c:formatCode>General</c:formatCode>
                <c:ptCount val="3"/>
                <c:pt idx="0">
                  <c:v>3.5499999999999997E-2</c:v>
                </c:pt>
                <c:pt idx="1">
                  <c:v>4.0099999999999997E-2</c:v>
                </c:pt>
                <c:pt idx="2">
                  <c:v>3.15E-2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05A-41C2-88D0-E44C0751D64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L1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  <c:pt idx="0">
                  <c:v>2.9999999999999997E-4</c:v>
                </c:pt>
                <c:pt idx="1">
                  <c:v>5.0000000000000001E-3</c:v>
                </c:pt>
                <c:pt idx="2">
                  <c:v>3.1600000000000003E-2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05A-41C2-88D0-E44C0751D64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DAE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  <c:pt idx="0">
                  <c:v>3.3210000000000003E-2</c:v>
                </c:pt>
                <c:pt idx="1">
                  <c:v>4.0320000000000002E-2</c:v>
                </c:pt>
                <c:pt idx="2">
                  <c:v>3.7280000000000001E-2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05A-41C2-88D0-E44C0751D6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4807248"/>
        <c:axId val="1081986208"/>
      </c:lineChart>
      <c:catAx>
        <c:axId val="191480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81986208"/>
        <c:crosses val="autoZero"/>
        <c:auto val="1"/>
        <c:lblAlgn val="ctr"/>
        <c:lblOffset val="100"/>
        <c:noMultiLvlLbl val="0"/>
      </c:catAx>
      <c:valAx>
        <c:axId val="108198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480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Gaussian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1E-4</c:v>
                </c:pt>
                <c:pt idx="1">
                  <c:v>2.9000000000000001E-2</c:v>
                </c:pt>
                <c:pt idx="2">
                  <c:v>3.1E-2</c:v>
                </c:pt>
                <c:pt idx="3">
                  <c:v>3.4299999999999997E-2</c:v>
                </c:pt>
                <c:pt idx="4">
                  <c:v>0.14269999999999999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5A-41C2-88D0-E44C0751D6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3.1699999999999999E-2</c:v>
                </c:pt>
                <c:pt idx="1">
                  <c:v>4.8000000000000001E-2</c:v>
                </c:pt>
                <c:pt idx="2">
                  <c:v>2.5000000000000001E-2</c:v>
                </c:pt>
                <c:pt idx="3">
                  <c:v>4.1099999999999998E-2</c:v>
                </c:pt>
                <c:pt idx="4">
                  <c:v>3.04E-2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5A-41C2-88D0-E44C0751D6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Wavelet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7.901E-3</c:v>
                </c:pt>
                <c:pt idx="1">
                  <c:v>1.9120999999999999E-2</c:v>
                </c:pt>
                <c:pt idx="2">
                  <c:v>3.0224000000000001E-2</c:v>
                </c:pt>
                <c:pt idx="3">
                  <c:v>2.8257000000000001E-2</c:v>
                </c:pt>
                <c:pt idx="4">
                  <c:v>3.1351999999999998E-2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5A-41C2-88D0-E44C0751D64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Gaussian+MA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1.9900000000000001E-2</c:v>
                </c:pt>
                <c:pt idx="1">
                  <c:v>1.7100000000000001E-2</c:v>
                </c:pt>
                <c:pt idx="2">
                  <c:v>1.46E-2</c:v>
                </c:pt>
                <c:pt idx="3">
                  <c:v>5.04E-2</c:v>
                </c:pt>
                <c:pt idx="4">
                  <c:v>0.1162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5A-41C2-88D0-E44C0751D64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Gaussian+WV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2.0000000000000001E-4</c:v>
                </c:pt>
                <c:pt idx="1">
                  <c:v>1.4E-3</c:v>
                </c:pt>
                <c:pt idx="2">
                  <c:v>2.92E-2</c:v>
                </c:pt>
                <c:pt idx="3">
                  <c:v>2.4500000000000001E-2</c:v>
                </c:pt>
                <c:pt idx="4">
                  <c:v>0.27550000000000002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05A-41C2-88D0-E44C0751D64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MA+WV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3.5499999999999997E-2</c:v>
                </c:pt>
                <c:pt idx="1">
                  <c:v>4.0099999999999997E-2</c:v>
                </c:pt>
                <c:pt idx="2">
                  <c:v>3.15E-2</c:v>
                </c:pt>
                <c:pt idx="3">
                  <c:v>3.6400000000000002E-2</c:v>
                </c:pt>
                <c:pt idx="4">
                  <c:v>3.2800000000000003E-2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05A-41C2-88D0-E44C0751D64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L1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2.9999999999999997E-4</c:v>
                </c:pt>
                <c:pt idx="1">
                  <c:v>5.0000000000000001E-3</c:v>
                </c:pt>
                <c:pt idx="2">
                  <c:v>3.1600000000000003E-2</c:v>
                </c:pt>
                <c:pt idx="3">
                  <c:v>3.1099999999999999E-2</c:v>
                </c:pt>
                <c:pt idx="4">
                  <c:v>3.5099999999999999E-2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05A-41C2-88D0-E44C0751D64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DAE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</c:numCache>
            </c:numRef>
          </c:cat>
          <c:val>
            <c:numRef>
              <c:f>Sheet1!$I$2:$I$6</c:f>
              <c:numCache>
                <c:formatCode>General</c:formatCode>
                <c:ptCount val="5"/>
                <c:pt idx="0">
                  <c:v>3.3210000000000003E-2</c:v>
                </c:pt>
                <c:pt idx="1">
                  <c:v>4.0320000000000002E-2</c:v>
                </c:pt>
                <c:pt idx="2">
                  <c:v>3.7280000000000001E-2</c:v>
                </c:pt>
                <c:pt idx="3">
                  <c:v>3.9199999999999999E-2</c:v>
                </c:pt>
                <c:pt idx="4">
                  <c:v>3.5709999999999999E-2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05A-41C2-88D0-E44C0751D6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4807248"/>
        <c:axId val="1081986208"/>
      </c:lineChart>
      <c:catAx>
        <c:axId val="191480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81986208"/>
        <c:crosses val="autoZero"/>
        <c:auto val="1"/>
        <c:lblAlgn val="ctr"/>
        <c:lblOffset val="100"/>
        <c:noMultiLvlLbl val="0"/>
      </c:catAx>
      <c:valAx>
        <c:axId val="108198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480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3.3210000000000003E-2</c:v>
                </c:pt>
                <c:pt idx="1">
                  <c:v>4.0320000000000002E-2</c:v>
                </c:pt>
                <c:pt idx="2">
                  <c:v>3.7280000000000001E-2</c:v>
                </c:pt>
                <c:pt idx="3">
                  <c:v>3.9199999999999999E-2</c:v>
                </c:pt>
                <c:pt idx="4">
                  <c:v>3.5709999999999999E-2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5A-41C2-88D0-E44C0751D6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3.1699999999999999E-2</c:v>
                </c:pt>
                <c:pt idx="1">
                  <c:v>4.8000000000000001E-2</c:v>
                </c:pt>
                <c:pt idx="2">
                  <c:v>2.5000000000000001E-2</c:v>
                </c:pt>
                <c:pt idx="3">
                  <c:v>4.1099999999999998E-2</c:v>
                </c:pt>
                <c:pt idx="4">
                  <c:v>3.04E-2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5A-41C2-88D0-E44C0751D6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Wavelet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1.8790999999999999E-2</c:v>
                </c:pt>
                <c:pt idx="1">
                  <c:v>1.9120999999999999E-2</c:v>
                </c:pt>
                <c:pt idx="2">
                  <c:v>3.0224000000000001E-2</c:v>
                </c:pt>
                <c:pt idx="3">
                  <c:v>2.8257000000000001E-2</c:v>
                </c:pt>
                <c:pt idx="4">
                  <c:v>3.1351999999999998E-2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5A-41C2-88D0-E44C0751D64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MA+WV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3.5499999999999997E-2</c:v>
                </c:pt>
                <c:pt idx="1">
                  <c:v>4.0099999999999997E-2</c:v>
                </c:pt>
                <c:pt idx="2">
                  <c:v>3.15E-2</c:v>
                </c:pt>
                <c:pt idx="3">
                  <c:v>3.6400000000000002E-2</c:v>
                </c:pt>
                <c:pt idx="4">
                  <c:v>3.2800000000000003E-2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5A-41C2-88D0-E44C0751D64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2.9999999999999997E-4</c:v>
                </c:pt>
                <c:pt idx="1">
                  <c:v>5.0000000000000001E-3</c:v>
                </c:pt>
                <c:pt idx="2">
                  <c:v>3.1600000000000003E-2</c:v>
                </c:pt>
                <c:pt idx="3">
                  <c:v>3.1099999999999999E-2</c:v>
                </c:pt>
                <c:pt idx="4">
                  <c:v>3.5099999999999999E-2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05A-41C2-88D0-E44C0751D6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4807248"/>
        <c:axId val="1081986208"/>
      </c:lineChart>
      <c:catAx>
        <c:axId val="191480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81986208"/>
        <c:crosses val="autoZero"/>
        <c:auto val="1"/>
        <c:lblAlgn val="ctr"/>
        <c:lblOffset val="100"/>
        <c:noMultiLvlLbl val="0"/>
      </c:catAx>
      <c:valAx>
        <c:axId val="108198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480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17403-8CC1-4850-9883-63232F608CFA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353DF-44F9-48C8-8CCF-8BACAB4D5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15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en-US" altLang="ko-KR" dirty="0" err="1"/>
              <a:t>sindy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form (with solver -&gt; noise </a:t>
            </a:r>
            <a:r>
              <a:rPr lang="ko-KR" altLang="en-US" dirty="0"/>
              <a:t>영향</a:t>
            </a:r>
            <a:r>
              <a:rPr lang="en-US" altLang="ko-KR" dirty="0"/>
              <a:t>??)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pde</a:t>
            </a:r>
            <a:r>
              <a:rPr lang="en-US" altLang="ko-KR" dirty="0"/>
              <a:t> x ode o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실시간 제거 </a:t>
            </a:r>
            <a:r>
              <a:rPr lang="en-US" altLang="ko-KR" dirty="0"/>
              <a:t>-&gt; </a:t>
            </a:r>
            <a:r>
              <a:rPr lang="ko-KR" altLang="en-US" dirty="0"/>
              <a:t>속도 고려</a:t>
            </a:r>
            <a:endParaRPr lang="en-US" altLang="ko-KR" dirty="0"/>
          </a:p>
          <a:p>
            <a:r>
              <a:rPr lang="en-US" altLang="ko-KR" dirty="0"/>
              <a:t>- 0.1 </a:t>
            </a:r>
            <a:r>
              <a:rPr lang="ko-KR" altLang="en-US" dirty="0"/>
              <a:t>기준으로 보통 수행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일반적으로 </a:t>
            </a:r>
            <a:r>
              <a:rPr lang="ko-KR" altLang="en-US" dirty="0" err="1"/>
              <a:t>전처리</a:t>
            </a:r>
            <a:r>
              <a:rPr lang="ko-KR" altLang="en-US" dirty="0"/>
              <a:t> 기본적으로 수행하고 학습 진행</a:t>
            </a:r>
            <a:endParaRPr lang="en-US" altLang="ko-KR" dirty="0"/>
          </a:p>
          <a:p>
            <a:r>
              <a:rPr lang="en-US" altLang="ko-KR" dirty="0"/>
              <a:t>- EKF </a:t>
            </a:r>
            <a:r>
              <a:rPr lang="ko-KR" altLang="en-US" dirty="0"/>
              <a:t>포함 칼만 필터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제대로 식별한 라이브러리 </a:t>
            </a:r>
            <a:r>
              <a:rPr lang="ko-KR" altLang="en-US" dirty="0" err="1"/>
              <a:t>텀</a:t>
            </a:r>
            <a:r>
              <a:rPr lang="ko-KR" altLang="en-US" dirty="0"/>
              <a:t> 개수도 확인</a:t>
            </a:r>
            <a:endParaRPr lang="en-US" altLang="ko-KR" dirty="0"/>
          </a:p>
          <a:p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17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벨루소프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-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자보틴스키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반응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대문자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delta 2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차 미분 연산자</a:t>
            </a:r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788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58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860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513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404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276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MSE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출력 및 시각화를 통해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디노이징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수행여부를 확인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모델의 얕은 깊이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,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학습데이터 부족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파라미터 최적화 미수행 등의 문제로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모델이 아직 불안정해서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매우 작은 노이즈에 대해서는 오히려 노이즈가 추가적으로 발생하는 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93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66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10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벨루소프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-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자보틴스키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반응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대문자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delta 2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차 미분 연산자</a:t>
            </a:r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61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AutoNum type="arabicPeriod"/>
              <a:defRPr/>
            </a:pPr>
            <a:r>
              <a:rPr lang="ko-KR" altLang="en-US" sz="1200" dirty="0" err="1">
                <a:solidFill>
                  <a:schemeClr val="accent2"/>
                </a:solidFill>
              </a:rPr>
              <a:t>신디에는</a:t>
            </a:r>
            <a:r>
              <a:rPr lang="ko-KR" altLang="en-US" sz="1200" dirty="0">
                <a:solidFill>
                  <a:schemeClr val="accent2"/>
                </a:solidFill>
              </a:rPr>
              <a:t> 노이즈 문제가 있다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AutoNum type="arabicPeriod"/>
              <a:defRPr/>
            </a:pPr>
            <a:r>
              <a:rPr lang="ko-KR" altLang="en-US" sz="1200" dirty="0">
                <a:solidFill>
                  <a:schemeClr val="accent2"/>
                </a:solidFill>
              </a:rPr>
              <a:t>훈련데이터 속 노이즈를 제거하는 방법에는 두 가지가 있다</a:t>
            </a:r>
            <a:r>
              <a:rPr lang="en-US" altLang="ko-KR" sz="1200" dirty="0">
                <a:solidFill>
                  <a:schemeClr val="accent2"/>
                </a:solidFill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AutoNum type="arabicPeriod"/>
              <a:defRPr/>
            </a:pPr>
            <a:r>
              <a:rPr lang="ko-KR" altLang="en-US" sz="1200" dirty="0">
                <a:solidFill>
                  <a:schemeClr val="accent2"/>
                </a:solidFill>
              </a:rPr>
              <a:t>우리는 전자와 관련한 다양한 방법론을 훈련데이터에 적용한 뒤 </a:t>
            </a:r>
            <a:r>
              <a:rPr lang="en-US" altLang="ko-KR" sz="1200" dirty="0">
                <a:solidFill>
                  <a:schemeClr val="accent2"/>
                </a:solidFill>
              </a:rPr>
              <a:t>MSE</a:t>
            </a:r>
            <a:r>
              <a:rPr lang="ko-KR" altLang="en-US" sz="1200" dirty="0">
                <a:solidFill>
                  <a:schemeClr val="accent2"/>
                </a:solidFill>
              </a:rPr>
              <a:t>를 지표로 </a:t>
            </a:r>
            <a:r>
              <a:rPr lang="en-US" altLang="ko-KR" sz="1200" dirty="0">
                <a:solidFill>
                  <a:schemeClr val="accent2"/>
                </a:solidFill>
              </a:rPr>
              <a:t>SINDY</a:t>
            </a:r>
            <a:r>
              <a:rPr lang="ko-KR" altLang="en-US" sz="1200" dirty="0">
                <a:solidFill>
                  <a:schemeClr val="accent2"/>
                </a:solidFill>
              </a:rPr>
              <a:t>의  성능 비교 분석을 진행했다</a:t>
            </a:r>
            <a:r>
              <a:rPr lang="en-US" altLang="ko-KR" sz="1200" dirty="0">
                <a:solidFill>
                  <a:schemeClr val="accent2"/>
                </a:solidFill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AutoNum type="arabicPeriod"/>
              <a:defRPr/>
            </a:pPr>
            <a:r>
              <a:rPr lang="ko-KR" altLang="en-US" sz="1200" dirty="0">
                <a:solidFill>
                  <a:schemeClr val="accent2"/>
                </a:solidFill>
              </a:rPr>
              <a:t>베스트 메소드는 노이즈 </a:t>
            </a:r>
            <a:r>
              <a:rPr lang="en-US" altLang="ko-KR" sz="1200" dirty="0">
                <a:solidFill>
                  <a:schemeClr val="accent2"/>
                </a:solidFill>
              </a:rPr>
              <a:t>0.1 </a:t>
            </a:r>
            <a:r>
              <a:rPr lang="ko-KR" altLang="en-US" sz="1200" dirty="0">
                <a:solidFill>
                  <a:schemeClr val="accent2"/>
                </a:solidFill>
              </a:rPr>
              <a:t>수준까지는 </a:t>
            </a:r>
            <a:r>
              <a:rPr lang="en-US" altLang="ko-KR" sz="1200" dirty="0" err="1">
                <a:solidFill>
                  <a:schemeClr val="accent2"/>
                </a:solidFill>
              </a:rPr>
              <a:t>Gaussian+MA</a:t>
            </a:r>
            <a:r>
              <a:rPr lang="ko-KR" altLang="en-US" sz="1200" dirty="0">
                <a:solidFill>
                  <a:schemeClr val="accent2"/>
                </a:solidFill>
              </a:rPr>
              <a:t>였으나</a:t>
            </a:r>
            <a:r>
              <a:rPr lang="en-US" altLang="ko-KR" sz="1200" dirty="0">
                <a:solidFill>
                  <a:schemeClr val="accent2"/>
                </a:solidFill>
              </a:rPr>
              <a:t>, </a:t>
            </a:r>
            <a:r>
              <a:rPr lang="ko-KR" altLang="en-US" sz="1200" dirty="0">
                <a:solidFill>
                  <a:schemeClr val="accent2"/>
                </a:solidFill>
              </a:rPr>
              <a:t>그 이후로 </a:t>
            </a:r>
            <a:r>
              <a:rPr lang="en-US" altLang="ko-KR" sz="1200" dirty="0">
                <a:solidFill>
                  <a:schemeClr val="accent2"/>
                </a:solidFill>
              </a:rPr>
              <a:t>Gaussian</a:t>
            </a:r>
            <a:r>
              <a:rPr lang="ko-KR" altLang="en-US" sz="1200" dirty="0">
                <a:solidFill>
                  <a:schemeClr val="accent2"/>
                </a:solidFill>
              </a:rPr>
              <a:t>의 성능이 급격하게 떨어지는 것을 확인했다</a:t>
            </a:r>
            <a:r>
              <a:rPr lang="en-US" altLang="ko-KR" sz="1200" dirty="0">
                <a:solidFill>
                  <a:schemeClr val="accent2"/>
                </a:solidFill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AutoNum type="arabicPeriod"/>
              <a:defRPr/>
            </a:pPr>
            <a:r>
              <a:rPr lang="ko-KR" altLang="en-US" sz="1200" dirty="0">
                <a:solidFill>
                  <a:schemeClr val="accent2"/>
                </a:solidFill>
              </a:rPr>
              <a:t>대부분의 방법론이 비슷한 수준의 성능이 나타났으며</a:t>
            </a:r>
            <a:r>
              <a:rPr lang="en-US" altLang="ko-KR" sz="1200" dirty="0">
                <a:solidFill>
                  <a:schemeClr val="accent2"/>
                </a:solidFill>
              </a:rPr>
              <a:t>, </a:t>
            </a:r>
            <a:r>
              <a:rPr lang="ko-KR" altLang="en-US" sz="1200" dirty="0">
                <a:solidFill>
                  <a:schemeClr val="accent2"/>
                </a:solidFill>
              </a:rPr>
              <a:t>적용 전 </a:t>
            </a:r>
            <a:r>
              <a:rPr lang="en-US" altLang="ko-KR" sz="1200" dirty="0">
                <a:solidFill>
                  <a:schemeClr val="accent2"/>
                </a:solidFill>
              </a:rPr>
              <a:t>SINDY</a:t>
            </a:r>
            <a:r>
              <a:rPr lang="ko-KR" altLang="en-US" sz="1200" dirty="0">
                <a:solidFill>
                  <a:schemeClr val="accent2"/>
                </a:solidFill>
              </a:rPr>
              <a:t>의 노이즈 한계인 시그마 </a:t>
            </a:r>
            <a:r>
              <a:rPr lang="en-US" altLang="ko-KR" sz="1200" dirty="0">
                <a:solidFill>
                  <a:schemeClr val="accent2"/>
                </a:solidFill>
              </a:rPr>
              <a:t>0.02 </a:t>
            </a:r>
            <a:r>
              <a:rPr lang="ko-KR" altLang="en-US" sz="1200" dirty="0">
                <a:solidFill>
                  <a:schemeClr val="accent2"/>
                </a:solidFill>
              </a:rPr>
              <a:t>수준에서 </a:t>
            </a:r>
            <a:r>
              <a:rPr lang="en-US" altLang="ko-KR" sz="1200" dirty="0">
                <a:solidFill>
                  <a:schemeClr val="accent2"/>
                </a:solidFill>
              </a:rPr>
              <a:t>0.1 </a:t>
            </a:r>
            <a:r>
              <a:rPr lang="ko-KR" altLang="en-US" sz="1200" dirty="0">
                <a:solidFill>
                  <a:schemeClr val="accent2"/>
                </a:solidFill>
              </a:rPr>
              <a:t>수준까지 </a:t>
            </a:r>
            <a:r>
              <a:rPr lang="en-US" altLang="ko-KR" sz="1200" dirty="0">
                <a:solidFill>
                  <a:schemeClr val="accent2"/>
                </a:solidFill>
              </a:rPr>
              <a:t>SINDY </a:t>
            </a:r>
            <a:r>
              <a:rPr lang="ko-KR" altLang="en-US" sz="1200" dirty="0">
                <a:solidFill>
                  <a:schemeClr val="accent2"/>
                </a:solidFill>
              </a:rPr>
              <a:t>알고리즘을 노이즈에 강건하도록 개선 가능하다는 것을 확인했다</a:t>
            </a:r>
            <a:r>
              <a:rPr lang="en-US" altLang="ko-KR" sz="1200" dirty="0">
                <a:solidFill>
                  <a:schemeClr val="accent2"/>
                </a:solidFill>
              </a:rPr>
              <a:t>. 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AutoNum type="arabicPeriod"/>
              <a:defRPr/>
            </a:pPr>
            <a:endParaRPr lang="en-US" altLang="ko-KR" sz="1200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112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벨루소프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-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자보틴스키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반응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대문자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delta 2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차 미분 연산자</a:t>
            </a:r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780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벨루소프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-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자보틴스키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반응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대문자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delta 2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차 미분 연산자</a:t>
            </a:r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03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벨루소프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-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자보틴스키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반응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대문자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delta 2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차 미분 연산자</a:t>
            </a:r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103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벨루소프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-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자보틴스키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반응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대문자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delta 2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차 미분 연산자</a:t>
            </a:r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820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벨루소프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-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자보틴스키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반응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대문자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delta 2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차 미분 연산자</a:t>
            </a:r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17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비슷비슷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145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가우시안의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급격한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MSE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증가로 </a:t>
            </a:r>
            <a:r>
              <a:rPr lang="en-US" altLang="ko-KR" b="0" i="0" dirty="0" err="1">
                <a:solidFill>
                  <a:srgbClr val="202124"/>
                </a:solidFill>
                <a:effectLst/>
                <a:latin typeface="Apple SD Gothic Neo"/>
              </a:rPr>
              <a:t>BestMethod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바뀜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1595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특이하게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DAE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MSE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에 큰 변동성이나 증가폭이 크게 나타나 않음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68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186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제거 가능한 노이즈 수준의 </a:t>
            </a:r>
            <a:r>
              <a:rPr lang="ko-KR" altLang="en-US" sz="1200" spc="-88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임계값은</a:t>
            </a:r>
            <a:r>
              <a:rPr lang="ko-KR" altLang="en-US" sz="12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0.1</a:t>
            </a:r>
            <a:r>
              <a:rPr lang="ko-KR" altLang="en-US" sz="12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</a:t>
            </a:r>
            <a:r>
              <a:rPr lang="en-US" altLang="ko-KR" sz="1200" spc="-88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SINDy</a:t>
            </a:r>
            <a:r>
              <a:rPr lang="en-US" altLang="ko-KR" sz="12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변형 알고리즘의 성능에 비해 대체적으로 낮</a:t>
            </a:r>
            <a:endParaRPr lang="en-US" altLang="ko-KR" sz="1200" spc="-88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변수별로 측정한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MSE</a:t>
            </a:r>
            <a:r>
              <a:rPr lang="ko-KR" altLang="en-US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단순 평균치로 방법론의 성능을 일반화하기 어려움</a:t>
            </a:r>
            <a:r>
              <a:rPr lang="en-US" altLang="ko-KR" sz="12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169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1200" dirty="0"/>
              <a:t>주기적으로 화학적 농도 및 색깔이 변화하는 화학적 진동반응</a:t>
            </a:r>
            <a:endParaRPr lang="en-US" altLang="ko-KR" sz="1200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73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1200" dirty="0"/>
              <a:t>주기적으로 화학적 농도 및 색깔이 변화하는 화학적 진동반응</a:t>
            </a:r>
            <a:endParaRPr lang="en-US" altLang="ko-KR" sz="1200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17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1200" dirty="0"/>
              <a:t>주기적으로 화학적 농도 및 색깔이 변화하는 화학적 진동반응</a:t>
            </a:r>
            <a:endParaRPr lang="en-US" altLang="ko-KR" sz="1200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97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벨루소프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-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자보틴스키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반응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대문자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delta 2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차 미분 연산자</a:t>
            </a:r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21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벨루소프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-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자보틴스키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반응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대문자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delta 2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차 미분 연산자</a:t>
            </a:r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957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벨루소프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-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자보틴스키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반응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대문자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delta 2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차 미분 연산자</a:t>
            </a:r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86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벨루소프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-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자보틴스키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반응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대문자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delta 2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차 미분 연산자</a:t>
            </a:r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53DF-44F9-48C8-8CCF-8BACAB4D58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1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0D26F-79F2-DB29-AD53-ED8E07015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79D2CA-FD2D-8C5B-517F-C0CFAB413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CF0AE-8EF8-5070-F7A1-139F1716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AA242-A201-1092-872A-F0E3720E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7698E-C96A-9EDE-C6E8-8A6230C9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6B3-4825-47BB-AD8D-B36D36734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41162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33734-D8B4-6E71-5216-6DED4313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FC608A-1072-6786-25F4-3775CE71C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B7972-B8B9-BE10-4D1A-95E67435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71255-E75B-943B-AA0B-48549273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5CF67-B173-FCD7-A809-8044BD1B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6B3-4825-47BB-AD8D-B36D36734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1682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499521-9D76-7F2F-9C25-4D7D23C52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FE6D07-5294-A25F-C4C3-B633A921D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CCCCB-6929-855D-67A6-C2DC0608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4AE3A-9FEB-1436-5649-57A85B97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9BA53-A08C-9540-8491-7B7043A3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6B3-4825-47BB-AD8D-B36D36734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3058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8B0949C-07F6-4DD0-BE4B-C888C0474EF4}"/>
              </a:ext>
            </a:extLst>
          </p:cNvPr>
          <p:cNvSpPr/>
          <p:nvPr userDrawn="1"/>
        </p:nvSpPr>
        <p:spPr>
          <a:xfrm>
            <a:off x="0" y="1271846"/>
            <a:ext cx="9906000" cy="2884518"/>
          </a:xfrm>
          <a:prstGeom prst="rect">
            <a:avLst/>
          </a:prstGeom>
          <a:solidFill>
            <a:srgbClr val="0D3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E5A7B6-8337-E66E-840A-00954E16D892}"/>
              </a:ext>
            </a:extLst>
          </p:cNvPr>
          <p:cNvSpPr/>
          <p:nvPr userDrawn="1"/>
        </p:nvSpPr>
        <p:spPr>
          <a:xfrm>
            <a:off x="-1" y="4189613"/>
            <a:ext cx="8512233" cy="74816"/>
          </a:xfrm>
          <a:prstGeom prst="rect">
            <a:avLst/>
          </a:prstGeom>
          <a:solidFill>
            <a:srgbClr val="A40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757EE0-6D97-08C8-DA7B-9A24B235CA20}"/>
              </a:ext>
            </a:extLst>
          </p:cNvPr>
          <p:cNvSpPr/>
          <p:nvPr userDrawn="1"/>
        </p:nvSpPr>
        <p:spPr>
          <a:xfrm>
            <a:off x="8570422" y="4193767"/>
            <a:ext cx="1335578" cy="74816"/>
          </a:xfrm>
          <a:prstGeom prst="rect">
            <a:avLst/>
          </a:prstGeom>
          <a:solidFill>
            <a:srgbClr val="C0A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8FFCDF-CC58-3AD3-1D8A-7AE0F3DCB2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7" y="6315742"/>
            <a:ext cx="1943382" cy="4734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B96A0C8-2981-F008-116A-E320D3DC00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6" t="26452" r="28220" b="31487"/>
          <a:stretch/>
        </p:blipFill>
        <p:spPr>
          <a:xfrm>
            <a:off x="3535680" y="1559620"/>
            <a:ext cx="2834640" cy="230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51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8004" y="6489357"/>
            <a:ext cx="2228850" cy="365125"/>
          </a:xfrm>
        </p:spPr>
        <p:txBody>
          <a:bodyPr/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A7538A-2077-0213-F1E0-226B85A95588}"/>
              </a:ext>
            </a:extLst>
          </p:cNvPr>
          <p:cNvSpPr/>
          <p:nvPr userDrawn="1"/>
        </p:nvSpPr>
        <p:spPr>
          <a:xfrm>
            <a:off x="993000" y="0"/>
            <a:ext cx="7920000" cy="54000"/>
          </a:xfrm>
          <a:prstGeom prst="rect">
            <a:avLst/>
          </a:prstGeom>
          <a:solidFill>
            <a:srgbClr val="0D3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0A14545-8911-1DA0-10C4-AC70B1BA190D}"/>
              </a:ext>
            </a:extLst>
          </p:cNvPr>
          <p:cNvCxnSpPr>
            <a:cxnSpLocks/>
          </p:cNvCxnSpPr>
          <p:nvPr userDrawn="1"/>
        </p:nvCxnSpPr>
        <p:spPr>
          <a:xfrm>
            <a:off x="282633" y="980902"/>
            <a:ext cx="936013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24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8258A-234C-682B-F47B-99D9A8BC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AE480C-FF97-C313-30D1-2E626CA4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43BE9A-B613-1887-3835-0821B591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0F2818-E894-E1EF-D79A-2BD3E78F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6B3-4825-47BB-AD8D-B36D36734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3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DA922-B1A9-B2F9-B48A-D37C2BA5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7589A-D42D-0174-6F66-2F073207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8D3AD-33C0-B068-712F-335CE057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598D7-EC04-F85B-68FD-4943B20A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00E9F-C817-360B-AE2D-2C5271C2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6B3-4825-47BB-AD8D-B36D36734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09660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1FD62-D1BD-1506-C895-85FEED750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09B678-AFE8-D6F3-781B-20258AB87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B3CBA-DB78-034B-EC8A-A253D92A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DEDEA-A2DD-F7CE-030A-A638F5C9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D3794-1BC7-B4EB-E100-3D216978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6B3-4825-47BB-AD8D-B36D36734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424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45EBE-7BC6-1FBB-77E0-10F337DC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270D0-104B-56A2-10C8-247FB2AA3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A33DDF-4323-9691-C950-BD90F2641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885348-A909-DA6E-D74A-94111494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E23D8F-2D16-5439-ABB6-89848227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68A490-2F5E-9697-8BC3-C4786237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6B3-4825-47BB-AD8D-B36D36734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042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987E4-B3E1-7D66-207A-4183E3BD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A3D08E-9A75-9144-88CF-91B79DDD0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A24942-823C-0EBC-8E1E-A6B4FA2C0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3DFFC3-B8F9-8C1C-C620-6F8F0AC52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04DEBA-7ACC-E40A-79EE-F83FD9DED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114CA-54BC-DE21-4A10-65B164EB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C2B9D6-5E09-33A0-2B3B-79A5E06F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3E33BF-2DE1-4AD0-4183-409903C9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6B3-4825-47BB-AD8D-B36D36734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28602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F8B97-78E6-6131-BF39-4A494F05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5B336D-ABA1-721C-BE1B-5C8714E2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FF86B8-27AE-1D76-AD44-BDA99FB1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752749-0038-BA31-929C-2D13E747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6B3-4825-47BB-AD8D-B36D36734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89459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911145-F389-1AE2-5069-35A7784A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05A60C-23D5-C896-311B-D8AE5774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B4A4EF-A36D-3440-AAFE-F16FCB5F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6B3-4825-47BB-AD8D-B36D36734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5081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A88F2-8C67-77F8-E2DF-E1CCA825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D3725-8C4D-E5CA-3004-E0D5D5933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E47FE3-6BBC-70E1-5503-33F865FF2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13E014-66D5-76A3-6D02-BEA466BF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D33F84-A31E-F7A6-135E-BDE50A9F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F276CE-E513-AE9F-AA94-1BEFDB84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6B3-4825-47BB-AD8D-B36D36734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7504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EC1C1-1F22-E2C6-CD19-AAB4F7D8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D12D15-8506-F2A2-38BD-D7C0A7E28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ECADE7-389A-5CC9-A0E5-87C9D2E63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2DC23-BD72-480D-1096-90C1C863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86CF61-D763-F4B0-6BD8-299C1A56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BD94E1-9032-6620-8B9A-306920B7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6B3-4825-47BB-AD8D-B36D36734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7116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6ACCDB-35FF-0A3C-C5E6-8EFE08AA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D45089-F179-13FA-4356-4CAF9AA71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2DE12-B681-4595-3183-E01C6F635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33D61-6519-D926-728A-03359A73A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D8905-7CD2-FDDA-94F1-727F27B6C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626B3-4825-47BB-AD8D-B36D36734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85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63" r:id="rId14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5" Type="http://schemas.openxmlformats.org/officeDocument/2006/relationships/image" Target="../media/image90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8.png"/><Relationship Id="rId5" Type="http://schemas.openxmlformats.org/officeDocument/2006/relationships/image" Target="../media/image61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.png"/><Relationship Id="rId5" Type="http://schemas.openxmlformats.org/officeDocument/2006/relationships/image" Target="../media/image67.png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oi.org/10.1098/rspa.2020.0279" TargetMode="External"/><Relationship Id="rId5" Type="http://schemas.openxmlformats.org/officeDocument/2006/relationships/hyperlink" Target="https://royalsocietypublishing.org/author/Kaheman%2C+Kadierdan" TargetMode="Externa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i.org/10.1098/rspa.2021.0904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2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74A64-BEB0-4A7A-40DA-0051C6F28107}"/>
              </a:ext>
            </a:extLst>
          </p:cNvPr>
          <p:cNvSpPr txBox="1"/>
          <p:nvPr/>
        </p:nvSpPr>
        <p:spPr>
          <a:xfrm>
            <a:off x="641058" y="1982450"/>
            <a:ext cx="8623883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Noise-Robust SINDY-PI</a:t>
            </a:r>
          </a:p>
          <a:p>
            <a:pPr algn="ctr"/>
            <a:endParaRPr lang="en-US" altLang="ko-K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Denoising Train 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01B4F-7BBF-036C-3F45-DCAD84DFAA75}"/>
              </a:ext>
            </a:extLst>
          </p:cNvPr>
          <p:cNvSpPr txBox="1"/>
          <p:nvPr/>
        </p:nvSpPr>
        <p:spPr>
          <a:xfrm>
            <a:off x="3332921" y="4522304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이상재      임수영</a:t>
            </a:r>
          </a:p>
        </p:txBody>
      </p:sp>
    </p:spTree>
    <p:extLst>
      <p:ext uri="{BB962C8B-B14F-4D97-AF65-F5344CB8AC3E}">
        <p14:creationId xmlns:p14="http://schemas.microsoft.com/office/powerpoint/2010/main" val="3781670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59360" y="1058919"/>
            <a:ext cx="9387279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SINDY-PI : Parallel implicit sparse identification of nonlinear dynamics 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/>
              <a:t>Implicit Dynamics</a:t>
            </a:r>
            <a:r>
              <a:rPr lang="ko-KR" altLang="en-US" sz="1600" dirty="0"/>
              <a:t>도 적용 가능하도록 하면서 </a:t>
            </a:r>
            <a:r>
              <a:rPr lang="en-US" altLang="ko-KR" sz="1600" dirty="0" err="1"/>
              <a:t>SINDy</a:t>
            </a:r>
            <a:r>
              <a:rPr lang="en-US" altLang="ko-KR" sz="1600" dirty="0"/>
              <a:t> </a:t>
            </a:r>
            <a:r>
              <a:rPr lang="ko-KR" altLang="en-US" sz="1600" dirty="0"/>
              <a:t>문제를 </a:t>
            </a:r>
            <a:r>
              <a:rPr lang="en-US" altLang="ko-KR" sz="1600" dirty="0"/>
              <a:t>Explicit</a:t>
            </a:r>
            <a:r>
              <a:rPr lang="ko-KR" altLang="en-US" sz="1600" dirty="0"/>
              <a:t>하게 표현한 방법론</a:t>
            </a:r>
            <a:r>
              <a:rPr lang="en-US" altLang="ko-KR" sz="1600" dirty="0"/>
              <a:t>.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dirty="0">
              <a:solidFill>
                <a:schemeClr val="accent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59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Related Works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CAC831-4B1D-0AE7-A7C6-0415095F6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407" y="2084507"/>
            <a:ext cx="6575186" cy="10387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BA2FA-A7DA-C3D9-01FD-A8256E0E2410}"/>
              </a:ext>
            </a:extLst>
          </p:cNvPr>
          <p:cNvSpPr txBox="1"/>
          <p:nvPr/>
        </p:nvSpPr>
        <p:spPr>
          <a:xfrm>
            <a:off x="6469256" y="3146850"/>
            <a:ext cx="144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Non-Implicit form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EAE61-7CDB-27DE-328A-683BEB210255}"/>
              </a:ext>
            </a:extLst>
          </p:cNvPr>
          <p:cNvSpPr txBox="1"/>
          <p:nvPr/>
        </p:nvSpPr>
        <p:spPr>
          <a:xfrm>
            <a:off x="4347734" y="3140977"/>
            <a:ext cx="1033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Implicit form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9888C9-46FA-0891-26E2-B830B8C48584}"/>
              </a:ext>
            </a:extLst>
          </p:cNvPr>
          <p:cNvSpPr txBox="1"/>
          <p:nvPr/>
        </p:nvSpPr>
        <p:spPr>
          <a:xfrm>
            <a:off x="1859203" y="3146849"/>
            <a:ext cx="1446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Rational function</a:t>
            </a:r>
            <a:endParaRPr lang="ko-KR" altLang="en-US" sz="1200" dirty="0"/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6AA963CD-978B-C4D6-5326-F441EB7B216B}"/>
              </a:ext>
            </a:extLst>
          </p:cNvPr>
          <p:cNvSpPr/>
          <p:nvPr/>
        </p:nvSpPr>
        <p:spPr>
          <a:xfrm>
            <a:off x="1121426" y="4178297"/>
            <a:ext cx="157942" cy="2007867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대괄호 11">
            <a:extLst>
              <a:ext uri="{FF2B5EF4-FFF2-40B4-BE49-F238E27FC236}">
                <a16:creationId xmlns:a16="http://schemas.microsoft.com/office/drawing/2014/main" id="{C6B55E97-E4A2-7517-0DAC-9032AC99A54C}"/>
              </a:ext>
            </a:extLst>
          </p:cNvPr>
          <p:cNvSpPr/>
          <p:nvPr/>
        </p:nvSpPr>
        <p:spPr>
          <a:xfrm flipH="1">
            <a:off x="3348348" y="4167153"/>
            <a:ext cx="157942" cy="2007867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16C348-0E87-3DE6-843E-B9CA141F244A}"/>
              </a:ext>
            </a:extLst>
          </p:cNvPr>
          <p:cNvSpPr/>
          <p:nvPr/>
        </p:nvSpPr>
        <p:spPr>
          <a:xfrm>
            <a:off x="1451983" y="4299828"/>
            <a:ext cx="66502" cy="179554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6533B1D-CFBD-6AA5-38EC-5EE3F3AD6E8D}"/>
              </a:ext>
            </a:extLst>
          </p:cNvPr>
          <p:cNvSpPr/>
          <p:nvPr/>
        </p:nvSpPr>
        <p:spPr>
          <a:xfrm>
            <a:off x="2015937" y="4284455"/>
            <a:ext cx="66502" cy="179554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1804C32-3C0F-6098-2A62-5A2878F384E7}"/>
              </a:ext>
            </a:extLst>
          </p:cNvPr>
          <p:cNvSpPr/>
          <p:nvPr/>
        </p:nvSpPr>
        <p:spPr>
          <a:xfrm>
            <a:off x="2283310" y="4284455"/>
            <a:ext cx="66502" cy="179554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7A5D3CD-A13A-93D1-6FFC-3E4F66E28D5A}"/>
              </a:ext>
            </a:extLst>
          </p:cNvPr>
          <p:cNvSpPr/>
          <p:nvPr/>
        </p:nvSpPr>
        <p:spPr>
          <a:xfrm>
            <a:off x="2934705" y="4289357"/>
            <a:ext cx="66502" cy="179554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AF374-DA93-BBC2-81E2-2F885630473A}"/>
              </a:ext>
            </a:extLst>
          </p:cNvPr>
          <p:cNvSpPr txBox="1"/>
          <p:nvPr/>
        </p:nvSpPr>
        <p:spPr>
          <a:xfrm>
            <a:off x="2404613" y="4911025"/>
            <a:ext cx="35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C2626-887A-C992-8D56-551BAACB29F4}"/>
              </a:ext>
            </a:extLst>
          </p:cNvPr>
          <p:cNvSpPr txBox="1"/>
          <p:nvPr/>
        </p:nvSpPr>
        <p:spPr>
          <a:xfrm>
            <a:off x="657120" y="4858662"/>
            <a:ext cx="35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=</a:t>
            </a:r>
            <a:endParaRPr lang="ko-KR" altLang="en-US" sz="2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F7ABBBA-A16F-35FA-7562-E79DD02AAF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3497" b="-9303"/>
          <a:stretch/>
        </p:blipFill>
        <p:spPr>
          <a:xfrm>
            <a:off x="1370091" y="3863732"/>
            <a:ext cx="208565" cy="31971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863EE64D-BB00-84D3-C95A-05513C754744}"/>
              </a:ext>
            </a:extLst>
          </p:cNvPr>
          <p:cNvGrpSpPr/>
          <p:nvPr/>
        </p:nvGrpSpPr>
        <p:grpSpPr>
          <a:xfrm>
            <a:off x="1659912" y="3863732"/>
            <a:ext cx="207729" cy="2231645"/>
            <a:chOff x="6231861" y="4253212"/>
            <a:chExt cx="207729" cy="2231645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922838D-968A-82E9-498A-252FD771FB1F}"/>
                </a:ext>
              </a:extLst>
            </p:cNvPr>
            <p:cNvSpPr/>
            <p:nvPr/>
          </p:nvSpPr>
          <p:spPr>
            <a:xfrm>
              <a:off x="6301532" y="4689308"/>
              <a:ext cx="66502" cy="179554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A30D479-6B3D-24D3-905E-9E5E6433E5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689" t="1" r="77834" b="-9303"/>
            <a:stretch/>
          </p:blipFill>
          <p:spPr>
            <a:xfrm>
              <a:off x="6231861" y="4253212"/>
              <a:ext cx="207729" cy="319717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3FC6A4D3-F6BE-7C95-2D5F-A132C3863D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241" t="3012" r="36487" b="-12314"/>
          <a:stretch/>
        </p:blipFill>
        <p:spPr>
          <a:xfrm>
            <a:off x="2214471" y="3866711"/>
            <a:ext cx="233240" cy="31971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EECCEF8-0583-ED09-9A2F-579043FF7C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21" t="-9202" r="62307" b="-101"/>
          <a:stretch/>
        </p:blipFill>
        <p:spPr>
          <a:xfrm>
            <a:off x="1967090" y="3829576"/>
            <a:ext cx="233240" cy="31971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93461CE-1A33-6365-73DF-FD25D779C8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555" t="3878" r="18821" b="14684"/>
          <a:stretch/>
        </p:blipFill>
        <p:spPr>
          <a:xfrm>
            <a:off x="2701362" y="3871613"/>
            <a:ext cx="533187" cy="23821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9E767FA2-4679-85E5-C472-1D66D43A236E}"/>
              </a:ext>
            </a:extLst>
          </p:cNvPr>
          <p:cNvGrpSpPr/>
          <p:nvPr/>
        </p:nvGrpSpPr>
        <p:grpSpPr>
          <a:xfrm>
            <a:off x="431300" y="3863732"/>
            <a:ext cx="207729" cy="2231645"/>
            <a:chOff x="6231861" y="4253212"/>
            <a:chExt cx="207729" cy="2231645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C5237E1-F0E5-135E-904D-180F4E2DC147}"/>
                </a:ext>
              </a:extLst>
            </p:cNvPr>
            <p:cNvSpPr/>
            <p:nvPr/>
          </p:nvSpPr>
          <p:spPr>
            <a:xfrm>
              <a:off x="6301532" y="4689308"/>
              <a:ext cx="66502" cy="179554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BDDF116-A0C5-EC79-FA34-80C0771665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689" t="1" r="77834" b="-9303"/>
            <a:stretch/>
          </p:blipFill>
          <p:spPr>
            <a:xfrm>
              <a:off x="6231861" y="4253212"/>
              <a:ext cx="207729" cy="319717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A4A9DC3-1D97-29C4-3041-BD935FE64A93}"/>
              </a:ext>
            </a:extLst>
          </p:cNvPr>
          <p:cNvGrpSpPr/>
          <p:nvPr/>
        </p:nvGrpSpPr>
        <p:grpSpPr>
          <a:xfrm>
            <a:off x="3713620" y="3790292"/>
            <a:ext cx="709528" cy="2384728"/>
            <a:chOff x="6678684" y="4170466"/>
            <a:chExt cx="709528" cy="2384728"/>
          </a:xfrm>
        </p:grpSpPr>
        <p:sp>
          <p:nvSpPr>
            <p:cNvPr id="31" name="왼쪽 대괄호 30">
              <a:extLst>
                <a:ext uri="{FF2B5EF4-FFF2-40B4-BE49-F238E27FC236}">
                  <a16:creationId xmlns:a16="http://schemas.microsoft.com/office/drawing/2014/main" id="{D56FB91C-8414-F926-8D3E-AE9F41FB4169}"/>
                </a:ext>
              </a:extLst>
            </p:cNvPr>
            <p:cNvSpPr/>
            <p:nvPr/>
          </p:nvSpPr>
          <p:spPr>
            <a:xfrm>
              <a:off x="6678684" y="4547327"/>
              <a:ext cx="157942" cy="2007867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왼쪽 대괄호 31">
              <a:extLst>
                <a:ext uri="{FF2B5EF4-FFF2-40B4-BE49-F238E27FC236}">
                  <a16:creationId xmlns:a16="http://schemas.microsoft.com/office/drawing/2014/main" id="{CED9CEFE-1C48-D99C-E49E-CEF1F5172C3A}"/>
                </a:ext>
              </a:extLst>
            </p:cNvPr>
            <p:cNvSpPr/>
            <p:nvPr/>
          </p:nvSpPr>
          <p:spPr>
            <a:xfrm flipH="1">
              <a:off x="7230270" y="4541391"/>
              <a:ext cx="157942" cy="2007867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F9FCEBB-4355-C8BC-F67A-83C3051F1053}"/>
                </a:ext>
              </a:extLst>
            </p:cNvPr>
            <p:cNvSpPr/>
            <p:nvPr/>
          </p:nvSpPr>
          <p:spPr>
            <a:xfrm>
              <a:off x="6957328" y="4647549"/>
              <a:ext cx="175043" cy="17955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650FAC63-3FA0-B787-6E62-C6986ABF452C}"/>
                </a:ext>
              </a:extLst>
            </p:cNvPr>
            <p:cNvSpPr/>
            <p:nvPr/>
          </p:nvSpPr>
          <p:spPr>
            <a:xfrm>
              <a:off x="6987413" y="6303760"/>
              <a:ext cx="108987" cy="1078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A787E57-5FE7-3096-4174-A5C7C123E44A}"/>
                </a:ext>
              </a:extLst>
            </p:cNvPr>
            <p:cNvSpPr/>
            <p:nvPr/>
          </p:nvSpPr>
          <p:spPr>
            <a:xfrm>
              <a:off x="6987414" y="4692826"/>
              <a:ext cx="108987" cy="1078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4AEF35B-35C2-7234-0702-71715AE3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7831" y="4170466"/>
              <a:ext cx="379163" cy="337034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0058C10-58F3-E0BC-0186-8FBD4FFD287C}"/>
              </a:ext>
            </a:extLst>
          </p:cNvPr>
          <p:cNvSpPr txBox="1"/>
          <p:nvPr/>
        </p:nvSpPr>
        <p:spPr>
          <a:xfrm>
            <a:off x="5602061" y="4820149"/>
            <a:ext cx="35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=</a:t>
            </a:r>
            <a:endParaRPr lang="ko-KR" altLang="en-US" sz="24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A82A202-1E05-81F7-9C85-086026BB31FA}"/>
              </a:ext>
            </a:extLst>
          </p:cNvPr>
          <p:cNvGrpSpPr/>
          <p:nvPr/>
        </p:nvGrpSpPr>
        <p:grpSpPr>
          <a:xfrm>
            <a:off x="5372934" y="3870563"/>
            <a:ext cx="233240" cy="2250428"/>
            <a:chOff x="2781413" y="4278342"/>
            <a:chExt cx="233240" cy="225042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E2C8443-10F3-1D0E-DE56-439B17D01D20}"/>
                </a:ext>
              </a:extLst>
            </p:cNvPr>
            <p:cNvSpPr/>
            <p:nvPr/>
          </p:nvSpPr>
          <p:spPr>
            <a:xfrm>
              <a:off x="2830260" y="4733221"/>
              <a:ext cx="66502" cy="179554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7BB26E56-BAAD-3D5C-3174-B258639D6C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21" t="-9202" r="62307" b="-101"/>
            <a:stretch/>
          </p:blipFill>
          <p:spPr>
            <a:xfrm>
              <a:off x="2781413" y="4278342"/>
              <a:ext cx="233240" cy="319717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4CF9DFE-77AC-293C-9C83-B3DE20877A8C}"/>
              </a:ext>
            </a:extLst>
          </p:cNvPr>
          <p:cNvGrpSpPr/>
          <p:nvPr/>
        </p:nvGrpSpPr>
        <p:grpSpPr>
          <a:xfrm>
            <a:off x="8613346" y="3876387"/>
            <a:ext cx="709528" cy="2270493"/>
            <a:chOff x="6678684" y="4284701"/>
            <a:chExt cx="709528" cy="227049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FE0E1018-3AA6-C750-BF18-CE00A7B3EDD7}"/>
                </a:ext>
              </a:extLst>
            </p:cNvPr>
            <p:cNvGrpSpPr/>
            <p:nvPr/>
          </p:nvGrpSpPr>
          <p:grpSpPr>
            <a:xfrm>
              <a:off x="6678684" y="4541391"/>
              <a:ext cx="709528" cy="2013803"/>
              <a:chOff x="6678684" y="4541391"/>
              <a:chExt cx="709528" cy="2013803"/>
            </a:xfrm>
          </p:grpSpPr>
          <p:sp>
            <p:nvSpPr>
              <p:cNvPr id="1025" name="왼쪽 대괄호 1024">
                <a:extLst>
                  <a:ext uri="{FF2B5EF4-FFF2-40B4-BE49-F238E27FC236}">
                    <a16:creationId xmlns:a16="http://schemas.microsoft.com/office/drawing/2014/main" id="{12E024A7-99EC-18B3-A49B-5DBDF9F650AE}"/>
                  </a:ext>
                </a:extLst>
              </p:cNvPr>
              <p:cNvSpPr/>
              <p:nvPr/>
            </p:nvSpPr>
            <p:spPr>
              <a:xfrm>
                <a:off x="6678684" y="4547327"/>
                <a:ext cx="157942" cy="2007867"/>
              </a:xfrm>
              <a:prstGeom prst="leftBracket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6" name="왼쪽 대괄호 1025">
                <a:extLst>
                  <a:ext uri="{FF2B5EF4-FFF2-40B4-BE49-F238E27FC236}">
                    <a16:creationId xmlns:a16="http://schemas.microsoft.com/office/drawing/2014/main" id="{8A77A864-749C-A891-BFEA-97B939F50093}"/>
                  </a:ext>
                </a:extLst>
              </p:cNvPr>
              <p:cNvSpPr/>
              <p:nvPr/>
            </p:nvSpPr>
            <p:spPr>
              <a:xfrm flipH="1">
                <a:off x="7230270" y="4541391"/>
                <a:ext cx="157942" cy="2007867"/>
              </a:xfrm>
              <a:prstGeom prst="leftBracket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7" name="사각형: 둥근 모서리 1026">
                <a:extLst>
                  <a:ext uri="{FF2B5EF4-FFF2-40B4-BE49-F238E27FC236}">
                    <a16:creationId xmlns:a16="http://schemas.microsoft.com/office/drawing/2014/main" id="{139ABEDF-53AF-9CF5-18DB-A37ECA9ACE5B}"/>
                  </a:ext>
                </a:extLst>
              </p:cNvPr>
              <p:cNvSpPr/>
              <p:nvPr/>
            </p:nvSpPr>
            <p:spPr>
              <a:xfrm>
                <a:off x="6957328" y="4647549"/>
                <a:ext cx="175043" cy="179554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9" name="사각형: 둥근 모서리 1028">
                <a:extLst>
                  <a:ext uri="{FF2B5EF4-FFF2-40B4-BE49-F238E27FC236}">
                    <a16:creationId xmlns:a16="http://schemas.microsoft.com/office/drawing/2014/main" id="{E004D960-3DFC-EF4E-EF4D-F95BA9BBBDE5}"/>
                  </a:ext>
                </a:extLst>
              </p:cNvPr>
              <p:cNvSpPr/>
              <p:nvPr/>
            </p:nvSpPr>
            <p:spPr>
              <a:xfrm>
                <a:off x="6987413" y="6303760"/>
                <a:ext cx="108987" cy="10789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0" name="사각형: 둥근 모서리 1029">
                <a:extLst>
                  <a:ext uri="{FF2B5EF4-FFF2-40B4-BE49-F238E27FC236}">
                    <a16:creationId xmlns:a16="http://schemas.microsoft.com/office/drawing/2014/main" id="{8EA3E163-5F52-D6AB-8181-2E726ECE1338}"/>
                  </a:ext>
                </a:extLst>
              </p:cNvPr>
              <p:cNvSpPr/>
              <p:nvPr/>
            </p:nvSpPr>
            <p:spPr>
              <a:xfrm>
                <a:off x="6987414" y="4692826"/>
                <a:ext cx="108987" cy="10789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2446273-1239-B4E9-E6FA-1D1F2A61CF1F}"/>
                </a:ext>
              </a:extLst>
            </p:cNvPr>
            <p:cNvSpPr/>
            <p:nvPr/>
          </p:nvSpPr>
          <p:spPr>
            <a:xfrm>
              <a:off x="6987413" y="4886821"/>
              <a:ext cx="108987" cy="10789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DA8D8095-7B9E-8B24-16FD-311C086CE380}"/>
                </a:ext>
              </a:extLst>
            </p:cNvPr>
            <p:cNvSpPr/>
            <p:nvPr/>
          </p:nvSpPr>
          <p:spPr>
            <a:xfrm>
              <a:off x="6987413" y="5072743"/>
              <a:ext cx="108987" cy="10789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366A3F18-7AD5-0118-E25F-5D0F1634BA06}"/>
                </a:ext>
              </a:extLst>
            </p:cNvPr>
            <p:cNvSpPr/>
            <p:nvPr/>
          </p:nvSpPr>
          <p:spPr>
            <a:xfrm>
              <a:off x="6987412" y="5254388"/>
              <a:ext cx="108987" cy="10789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FE4B2A0-C41B-27E8-9600-B1FA0A61F192}"/>
                </a:ext>
              </a:extLst>
            </p:cNvPr>
            <p:cNvSpPr/>
            <p:nvPr/>
          </p:nvSpPr>
          <p:spPr>
            <a:xfrm>
              <a:off x="6987412" y="5543483"/>
              <a:ext cx="108987" cy="10789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A051CD79-46EA-4852-CC78-A58D4B3C1715}"/>
                </a:ext>
              </a:extLst>
            </p:cNvPr>
            <p:cNvSpPr/>
            <p:nvPr/>
          </p:nvSpPr>
          <p:spPr>
            <a:xfrm>
              <a:off x="6987411" y="5724686"/>
              <a:ext cx="108987" cy="10789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171CFBD1-6C02-5793-C5E1-146C6A396343}"/>
                </a:ext>
              </a:extLst>
            </p:cNvPr>
            <p:cNvSpPr/>
            <p:nvPr/>
          </p:nvSpPr>
          <p:spPr>
            <a:xfrm>
              <a:off x="6987410" y="5996711"/>
              <a:ext cx="108987" cy="10789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4" name="그림 1023">
              <a:extLst>
                <a:ext uri="{FF2B5EF4-FFF2-40B4-BE49-F238E27FC236}">
                  <a16:creationId xmlns:a16="http://schemas.microsoft.com/office/drawing/2014/main" id="{3D047238-7FAB-3108-4483-09CFDB677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1774" y="4284701"/>
              <a:ext cx="214389" cy="238210"/>
            </a:xfrm>
            <a:prstGeom prst="rect">
              <a:avLst/>
            </a:prstGeom>
          </p:spPr>
        </p:pic>
      </p:grpSp>
      <p:sp>
        <p:nvSpPr>
          <p:cNvPr id="1031" name="왼쪽 대괄호 1030">
            <a:extLst>
              <a:ext uri="{FF2B5EF4-FFF2-40B4-BE49-F238E27FC236}">
                <a16:creationId xmlns:a16="http://schemas.microsoft.com/office/drawing/2014/main" id="{1584D215-B636-3980-EBDE-4B39840303D8}"/>
              </a:ext>
            </a:extLst>
          </p:cNvPr>
          <p:cNvSpPr/>
          <p:nvPr/>
        </p:nvSpPr>
        <p:spPr>
          <a:xfrm>
            <a:off x="6029425" y="4139013"/>
            <a:ext cx="157942" cy="2007867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왼쪽 대괄호 1031">
            <a:extLst>
              <a:ext uri="{FF2B5EF4-FFF2-40B4-BE49-F238E27FC236}">
                <a16:creationId xmlns:a16="http://schemas.microsoft.com/office/drawing/2014/main" id="{172D6680-2CB6-4145-9B32-B03EEEF7771A}"/>
              </a:ext>
            </a:extLst>
          </p:cNvPr>
          <p:cNvSpPr/>
          <p:nvPr/>
        </p:nvSpPr>
        <p:spPr>
          <a:xfrm flipH="1">
            <a:off x="8256347" y="4127869"/>
            <a:ext cx="157942" cy="2007867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사각형: 둥근 모서리 1032">
            <a:extLst>
              <a:ext uri="{FF2B5EF4-FFF2-40B4-BE49-F238E27FC236}">
                <a16:creationId xmlns:a16="http://schemas.microsoft.com/office/drawing/2014/main" id="{77A77A91-9F96-C8F5-4F78-6E77980C8974}"/>
              </a:ext>
            </a:extLst>
          </p:cNvPr>
          <p:cNvSpPr/>
          <p:nvPr/>
        </p:nvSpPr>
        <p:spPr>
          <a:xfrm>
            <a:off x="6359982" y="4260544"/>
            <a:ext cx="66502" cy="179554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F8B77672-E873-EF38-6F58-73B749B81F8B}"/>
              </a:ext>
            </a:extLst>
          </p:cNvPr>
          <p:cNvSpPr/>
          <p:nvPr/>
        </p:nvSpPr>
        <p:spPr>
          <a:xfrm>
            <a:off x="6923936" y="4245171"/>
            <a:ext cx="66502" cy="179554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9188A935-B1F0-5093-4F71-F9ADCFAE83CE}"/>
              </a:ext>
            </a:extLst>
          </p:cNvPr>
          <p:cNvSpPr/>
          <p:nvPr/>
        </p:nvSpPr>
        <p:spPr>
          <a:xfrm>
            <a:off x="7191309" y="4245171"/>
            <a:ext cx="66502" cy="179554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95ED9E7A-6F7B-3E71-136D-31179F8A5290}"/>
              </a:ext>
            </a:extLst>
          </p:cNvPr>
          <p:cNvSpPr/>
          <p:nvPr/>
        </p:nvSpPr>
        <p:spPr>
          <a:xfrm>
            <a:off x="7842704" y="4250073"/>
            <a:ext cx="66502" cy="179554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C3C91AB8-FFDC-B9B7-3F99-1FC43D8E6825}"/>
              </a:ext>
            </a:extLst>
          </p:cNvPr>
          <p:cNvSpPr txBox="1"/>
          <p:nvPr/>
        </p:nvSpPr>
        <p:spPr>
          <a:xfrm>
            <a:off x="7312612" y="4871741"/>
            <a:ext cx="35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1038" name="그림 1037">
            <a:extLst>
              <a:ext uri="{FF2B5EF4-FFF2-40B4-BE49-F238E27FC236}">
                <a16:creationId xmlns:a16="http://schemas.microsoft.com/office/drawing/2014/main" id="{A8EFF764-604D-0FD3-95B0-A63475822D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3497" b="-9303"/>
          <a:stretch/>
        </p:blipFill>
        <p:spPr>
          <a:xfrm>
            <a:off x="6278090" y="3824448"/>
            <a:ext cx="208565" cy="319717"/>
          </a:xfrm>
          <a:prstGeom prst="rect">
            <a:avLst/>
          </a:prstGeom>
        </p:spPr>
      </p:pic>
      <p:grpSp>
        <p:nvGrpSpPr>
          <p:cNvPr id="1039" name="그룹 1038">
            <a:extLst>
              <a:ext uri="{FF2B5EF4-FFF2-40B4-BE49-F238E27FC236}">
                <a16:creationId xmlns:a16="http://schemas.microsoft.com/office/drawing/2014/main" id="{95C2BC56-0FD9-4112-995E-F8993C2A998D}"/>
              </a:ext>
            </a:extLst>
          </p:cNvPr>
          <p:cNvGrpSpPr/>
          <p:nvPr/>
        </p:nvGrpSpPr>
        <p:grpSpPr>
          <a:xfrm>
            <a:off x="6567911" y="3824448"/>
            <a:ext cx="207729" cy="2231645"/>
            <a:chOff x="6231861" y="4253212"/>
            <a:chExt cx="207729" cy="2231645"/>
          </a:xfrm>
        </p:grpSpPr>
        <p:sp>
          <p:nvSpPr>
            <p:cNvPr id="1040" name="사각형: 둥근 모서리 1039">
              <a:extLst>
                <a:ext uri="{FF2B5EF4-FFF2-40B4-BE49-F238E27FC236}">
                  <a16:creationId xmlns:a16="http://schemas.microsoft.com/office/drawing/2014/main" id="{7B3D143A-A5CD-86D4-B5D8-F1CAAE479E61}"/>
                </a:ext>
              </a:extLst>
            </p:cNvPr>
            <p:cNvSpPr/>
            <p:nvPr/>
          </p:nvSpPr>
          <p:spPr>
            <a:xfrm>
              <a:off x="6301532" y="4689308"/>
              <a:ext cx="66502" cy="179554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1" name="그림 1040">
              <a:extLst>
                <a:ext uri="{FF2B5EF4-FFF2-40B4-BE49-F238E27FC236}">
                  <a16:creationId xmlns:a16="http://schemas.microsoft.com/office/drawing/2014/main" id="{8A439B4C-C96B-757B-7600-F3B60F4DB3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689" t="1" r="77834" b="-9303"/>
            <a:stretch/>
          </p:blipFill>
          <p:spPr>
            <a:xfrm>
              <a:off x="6231861" y="4253212"/>
              <a:ext cx="207729" cy="319717"/>
            </a:xfrm>
            <a:prstGeom prst="rect">
              <a:avLst/>
            </a:prstGeom>
          </p:spPr>
        </p:pic>
      </p:grpSp>
      <p:pic>
        <p:nvPicPr>
          <p:cNvPr id="1042" name="그림 1041">
            <a:extLst>
              <a:ext uri="{FF2B5EF4-FFF2-40B4-BE49-F238E27FC236}">
                <a16:creationId xmlns:a16="http://schemas.microsoft.com/office/drawing/2014/main" id="{3A9F9ACD-64B3-98CC-34A3-7E9756650C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241" t="3012" r="36487" b="-12314"/>
          <a:stretch/>
        </p:blipFill>
        <p:spPr>
          <a:xfrm>
            <a:off x="7122470" y="3827427"/>
            <a:ext cx="233240" cy="319717"/>
          </a:xfrm>
          <a:prstGeom prst="rect">
            <a:avLst/>
          </a:prstGeom>
        </p:spPr>
      </p:pic>
      <p:pic>
        <p:nvPicPr>
          <p:cNvPr id="1043" name="그림 1042">
            <a:extLst>
              <a:ext uri="{FF2B5EF4-FFF2-40B4-BE49-F238E27FC236}">
                <a16:creationId xmlns:a16="http://schemas.microsoft.com/office/drawing/2014/main" id="{580755DA-957F-4352-05C1-58A2EEDB37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21" t="-9202" r="62307" b="-101"/>
          <a:stretch/>
        </p:blipFill>
        <p:spPr>
          <a:xfrm>
            <a:off x="6875089" y="3790292"/>
            <a:ext cx="233240" cy="319717"/>
          </a:xfrm>
          <a:prstGeom prst="rect">
            <a:avLst/>
          </a:prstGeom>
        </p:spPr>
      </p:pic>
      <p:pic>
        <p:nvPicPr>
          <p:cNvPr id="1044" name="그림 1043">
            <a:extLst>
              <a:ext uri="{FF2B5EF4-FFF2-40B4-BE49-F238E27FC236}">
                <a16:creationId xmlns:a16="http://schemas.microsoft.com/office/drawing/2014/main" id="{6677E1C4-58C8-F089-1225-6B618E9F19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555" t="3878" r="18821" b="14684"/>
          <a:stretch/>
        </p:blipFill>
        <p:spPr>
          <a:xfrm>
            <a:off x="7609361" y="3832329"/>
            <a:ext cx="533187" cy="238210"/>
          </a:xfrm>
          <a:prstGeom prst="rect">
            <a:avLst/>
          </a:prstGeom>
        </p:spPr>
      </p:pic>
      <p:cxnSp>
        <p:nvCxnSpPr>
          <p:cNvPr id="1046" name="직선 연결선 1045">
            <a:extLst>
              <a:ext uri="{FF2B5EF4-FFF2-40B4-BE49-F238E27FC236}">
                <a16:creationId xmlns:a16="http://schemas.microsoft.com/office/drawing/2014/main" id="{49314C17-F889-6FE6-FE3E-2D074F7DA158}"/>
              </a:ext>
            </a:extLst>
          </p:cNvPr>
          <p:cNvCxnSpPr>
            <a:cxnSpLocks/>
          </p:cNvCxnSpPr>
          <p:nvPr/>
        </p:nvCxnSpPr>
        <p:spPr>
          <a:xfrm>
            <a:off x="4864509" y="3790292"/>
            <a:ext cx="0" cy="2699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13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59360" y="1058919"/>
            <a:ext cx="9387279" cy="267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Moving Average Filter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연속된 데이터에서 인접한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 데이터의 평균을 구하여 순차적으로 데이터를 </a:t>
            </a:r>
            <a:r>
              <a:rPr lang="ko-KR" altLang="en-US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평활화하는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방법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Parameters</a:t>
            </a:r>
          </a:p>
          <a:p>
            <a:pPr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Window Size (n) =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평균을 구할 때 고려할 인접 데이터의 수 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59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Methods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AutoShape 4" descr="Pandas &amp; Numpy Moving Average &amp; Exponential Moving Average Tutorial |  DataCamp">
            <a:extLst>
              <a:ext uri="{FF2B5EF4-FFF2-40B4-BE49-F238E27FC236}">
                <a16:creationId xmlns:a16="http://schemas.microsoft.com/office/drawing/2014/main" id="{B3187AB2-4478-50CB-FE8C-BF77B5049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Pandas &amp; Numpy Moving Average &amp; Exponential Moving Average Tutorial |  DataCamp">
            <a:extLst>
              <a:ext uri="{FF2B5EF4-FFF2-40B4-BE49-F238E27FC236}">
                <a16:creationId xmlns:a16="http://schemas.microsoft.com/office/drawing/2014/main" id="{3B93E333-957C-E4C0-0972-2CD62FE321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53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Pandas &amp; Numpy Moving Average &amp; Exponential Moving Average Tutorial |  DataCamp">
            <a:extLst>
              <a:ext uri="{FF2B5EF4-FFF2-40B4-BE49-F238E27FC236}">
                <a16:creationId xmlns:a16="http://schemas.microsoft.com/office/drawing/2014/main" id="{85359E36-DB0D-AF34-1248-9067AC19DA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5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Pandas &amp; Numpy Moving Average &amp; Exponential Moving Average Tutorial |  DataCamp">
            <a:extLst>
              <a:ext uri="{FF2B5EF4-FFF2-40B4-BE49-F238E27FC236}">
                <a16:creationId xmlns:a16="http://schemas.microsoft.com/office/drawing/2014/main" id="{C9410A23-3E98-B2AA-A893-AD19D8DAD4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57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75040D-FAD1-B89C-EBD7-3F7A725816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3181942" y="2014366"/>
            <a:ext cx="3237316" cy="80212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875D33-A533-88FB-F8A8-1A9D71BFA60D}"/>
              </a:ext>
            </a:extLst>
          </p:cNvPr>
          <p:cNvSpPr/>
          <p:nvPr/>
        </p:nvSpPr>
        <p:spPr>
          <a:xfrm>
            <a:off x="4019550" y="2362200"/>
            <a:ext cx="257175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ADA0CA-EB3C-6A6F-E06B-B80C0F84E982}"/>
                  </a:ext>
                </a:extLst>
              </p:cNvPr>
              <p:cNvSpPr txBox="1"/>
              <p:nvPr/>
            </p:nvSpPr>
            <p:spPr>
              <a:xfrm>
                <a:off x="3989375" y="2335440"/>
                <a:ext cx="3318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𝑴𝑨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ADA0CA-EB3C-6A6F-E06B-B80C0F84E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375" y="2335440"/>
                <a:ext cx="331822" cy="215444"/>
              </a:xfrm>
              <a:prstGeom prst="rect">
                <a:avLst/>
              </a:prstGeom>
              <a:blipFill>
                <a:blip r:embed="rId4"/>
                <a:stretch>
                  <a:fillRect l="-10909" r="-7273" b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75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C21833-5FFE-5463-5995-D961FBEDE199}"/>
                  </a:ext>
                </a:extLst>
              </p:cNvPr>
              <p:cNvSpPr txBox="1"/>
              <p:nvPr/>
            </p:nvSpPr>
            <p:spPr>
              <a:xfrm>
                <a:off x="259360" y="1058919"/>
                <a:ext cx="9387279" cy="6040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b="1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Gaussian Filter</a:t>
                </a:r>
              </a:p>
              <a:p>
                <a:pPr marL="857250" marR="0" lvl="1" indent="-4000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ko-KR" altLang="en-US" sz="1600" spc="-88" dirty="0" err="1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가우시안</a:t>
                </a:r>
                <a:r>
                  <a:rPr lang="ko-KR" altLang="en-US" sz="1600" spc="-88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함수를 사용하여 인접한 픽셀</a:t>
                </a:r>
                <a:r>
                  <a:rPr lang="en-US" altLang="ko-KR" sz="1600" spc="-88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(</a:t>
                </a:r>
                <a:r>
                  <a:rPr lang="ko-KR" altLang="en-US" sz="1600" spc="-88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혹은 데이터 포인트</a:t>
                </a:r>
                <a:r>
                  <a:rPr lang="en-US" altLang="ko-KR" sz="1600" spc="-88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)</a:t>
                </a:r>
                <a:r>
                  <a:rPr lang="ko-KR" altLang="en-US" sz="1600" spc="-88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에 가중치를 부여하는 방법론</a:t>
                </a:r>
                <a:endParaRPr lang="en-US" altLang="ko-KR" sz="1600" spc="-88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857250" marR="0" lvl="1" indent="-4000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ko-KR" altLang="en-US" sz="1600" spc="-88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고주파의 잡음이 제거되고 저주파의 성분이 강조된다</a:t>
                </a:r>
                <a:r>
                  <a:rPr lang="en-US" altLang="ko-KR" sz="1600" spc="-88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.</a:t>
                </a:r>
              </a:p>
              <a:p>
                <a:pPr marL="857250" marR="0" lvl="1" indent="-4000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1600" b="0" i="0" u="none" strike="noStrike" kern="1200" cap="none" spc="-88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857250" marR="0" lvl="1" indent="-4000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ko-KR" sz="1600" spc="-88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857250" marR="0" lvl="1" indent="-4000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1600" b="0" i="0" u="none" strike="noStrike" kern="1200" cap="none" spc="-88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857250" marR="0" lvl="1" indent="-4000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ko-KR" sz="1600" spc="-88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857250" marR="0" lvl="1" indent="-4000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-88" normalizeH="0" baseline="0" noProof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G(m) = m </a:t>
                </a:r>
                <a:r>
                  <a:rPr kumimoji="0" lang="ko-KR" altLang="en-US" sz="1600" b="0" i="0" u="none" strike="noStrike" kern="1200" cap="none" spc="-88" normalizeH="0" baseline="0" noProof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위치 데이터의 </a:t>
                </a:r>
                <a:r>
                  <a:rPr kumimoji="0" lang="ko-KR" altLang="en-US" sz="1600" b="0" i="0" u="none" strike="noStrike" kern="1200" cap="none" spc="-88" normalizeH="0" baseline="0" noProof="0" dirty="0" err="1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가우시안</a:t>
                </a:r>
                <a:r>
                  <a:rPr kumimoji="0" lang="ko-KR" altLang="en-US" sz="1600" b="0" i="0" u="none" strike="noStrike" kern="1200" cap="none" spc="-88" normalizeH="0" baseline="0" noProof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kumimoji="0" lang="ko-KR" altLang="en-US" sz="1600" b="0" i="0" u="none" strike="noStrike" kern="1200" cap="none" spc="-88" normalizeH="0" baseline="0" noProof="0" dirty="0" err="1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함수값</a:t>
                </a:r>
                <a:endParaRPr kumimoji="0" lang="en-US" altLang="ko-KR" sz="1600" b="0" i="0" u="none" strike="noStrike" kern="1200" cap="none" spc="-88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/>
                  <a:t>y(n)</a:t>
                </a:r>
                <a:r>
                  <a:rPr lang="ko-KR" altLang="en-US" sz="1600" dirty="0"/>
                  <a:t>은 </a:t>
                </a:r>
                <a:r>
                  <a:rPr lang="en-US" altLang="ko-KR" sz="1600" dirty="0"/>
                  <a:t>x(n)</a:t>
                </a:r>
                <a:r>
                  <a:rPr lang="ko-KR" altLang="en-US" sz="1600" dirty="0"/>
                  <a:t>의 인접 값들의 </a:t>
                </a:r>
                <a:r>
                  <a:rPr lang="ko-KR" altLang="en-US" sz="1600" dirty="0" err="1"/>
                  <a:t>가우시안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함수값을</a:t>
                </a:r>
                <a:r>
                  <a:rPr lang="ko-KR" altLang="en-US" sz="1600" dirty="0"/>
                  <a:t> 고려하여 부드럽게 조정된다</a:t>
                </a:r>
                <a:r>
                  <a:rPr lang="en-US" altLang="ko-KR" sz="1600" dirty="0"/>
                  <a:t>.</a:t>
                </a:r>
                <a:endParaRPr kumimoji="0" lang="en-US" altLang="ko-KR" sz="1600" b="0" i="0" u="none" strike="noStrike" kern="1200" cap="none" spc="-88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857250" marR="0" lvl="1" indent="-4000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ko-KR" sz="1600" spc="-88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857250" marR="0" lvl="1" indent="-4000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-88" normalizeH="0" baseline="0" noProof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Parameters</a:t>
                </a:r>
              </a:p>
              <a:p>
                <a:pPr marL="857250" marR="0" lvl="1" indent="-4000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-88" normalizeH="0" baseline="0" noProof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k = </a:t>
                </a:r>
                <a:r>
                  <a:rPr kumimoji="0" lang="ko-KR" altLang="en-US" sz="1600" b="0" i="0" u="none" strike="noStrike" kern="1200" cap="none" spc="-88" normalizeH="0" baseline="0" noProof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필터의 반경</a:t>
                </a:r>
                <a:endParaRPr kumimoji="0" lang="en-US" altLang="ko-KR" sz="1600" b="0" i="0" u="none" strike="noStrike" kern="1200" cap="none" spc="-88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857250" marR="0" lvl="1" indent="-4000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ko-KR" altLang="en-US" sz="1600" b="0" i="1" u="none" strike="noStrike" kern="1200" cap="none" spc="-88" normalizeH="0" baseline="0" noProof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𝜎</m:t>
                    </m:r>
                  </m:oMath>
                </a14:m>
                <a:r>
                  <a:rPr kumimoji="0" lang="en-US" altLang="ko-KR" sz="1600" b="0" i="0" u="none" strike="noStrike" kern="1200" cap="none" spc="-88" normalizeH="0" baseline="0" noProof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= </a:t>
                </a:r>
                <a:r>
                  <a:rPr kumimoji="0" lang="ko-KR" altLang="en-US" sz="1600" b="0" i="0" u="none" strike="noStrike" kern="1200" cap="none" spc="-88" normalizeH="0" baseline="0" noProof="0" dirty="0" err="1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가우시안</a:t>
                </a:r>
                <a:r>
                  <a:rPr kumimoji="0" lang="ko-KR" altLang="en-US" sz="1600" b="0" i="0" u="none" strike="noStrike" kern="1200" cap="none" spc="-88" normalizeH="0" baseline="0" noProof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함수 분포의 표준편차</a:t>
                </a:r>
                <a:endParaRPr kumimoji="0" lang="en-US" altLang="ko-KR" sz="1600" b="0" i="0" u="none" strike="noStrike" kern="1200" cap="none" spc="-88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857250" marR="0" lvl="1" indent="-4000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1600" b="0" i="0" u="none" strike="noStrike" kern="1200" cap="none" spc="-88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R="0" lvl="1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altLang="ko-KR" sz="1600" b="0" i="0" u="none" strike="noStrike" kern="1200" cap="none" spc="-88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endParaRPr lang="en-US" altLang="ko-KR" b="1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C21833-5FFE-5463-5995-D961FBEDE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60" y="1058919"/>
                <a:ext cx="9387279" cy="60404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59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Methods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144625-22FF-2733-1D11-6C2F741753A5}"/>
                  </a:ext>
                </a:extLst>
              </p:cNvPr>
              <p:cNvSpPr txBox="1"/>
              <p:nvPr/>
            </p:nvSpPr>
            <p:spPr>
              <a:xfrm>
                <a:off x="5392316" y="2431046"/>
                <a:ext cx="2354683" cy="728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𝝅𝝈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b="1" i="1" smtClean="0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144625-22FF-2733-1D11-6C2F74175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316" y="2431046"/>
                <a:ext cx="2354683" cy="728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DF16ED-61A1-3F69-D6BB-9F696BECDFE1}"/>
                  </a:ext>
                </a:extLst>
              </p:cNvPr>
              <p:cNvSpPr txBox="1"/>
              <p:nvPr/>
            </p:nvSpPr>
            <p:spPr>
              <a:xfrm>
                <a:off x="1259840" y="2385703"/>
                <a:ext cx="3535681" cy="882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DF16ED-61A1-3F69-D6BB-9F696BECD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40" y="2385703"/>
                <a:ext cx="3535681" cy="8827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578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59359" y="1092806"/>
            <a:ext cx="9387279" cy="526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Discrete Wavelet Transform 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Wavelet Transform : </a:t>
            </a:r>
            <a:r>
              <a:rPr kumimoji="0" lang="ko-KR" altLang="en-US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임의의 신호를 </a:t>
            </a:r>
            <a:r>
              <a:rPr kumimoji="0" lang="ko-KR" altLang="en-US" sz="1600" b="0" i="0" u="none" strike="noStrike" kern="1200" cap="none" spc="-88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웨이블릿</a:t>
            </a:r>
            <a:r>
              <a:rPr kumimoji="0" lang="ko-KR" altLang="en-US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함수들의 조합으로 분리하는 방법</a:t>
            </a:r>
            <a:r>
              <a:rPr kumimoji="0" lang="en-US" altLang="ko-KR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Discrete Wavelet Transform : Filter Bank </a:t>
            </a:r>
            <a:r>
              <a:rPr lang="ko-KR" altLang="en-US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시스템을 통해 고주파 </a:t>
            </a:r>
            <a:r>
              <a:rPr lang="ko-KR" altLang="en-US" sz="1600" spc="-88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웨이블릿</a:t>
            </a:r>
            <a:r>
              <a:rPr lang="ko-KR" altLang="en-US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함수를 </a:t>
            </a:r>
            <a:r>
              <a:rPr lang="ko-KR" altLang="en-US" sz="1600" spc="-88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분리해나가는</a:t>
            </a:r>
            <a:r>
              <a:rPr lang="ko-KR" altLang="en-US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방법</a:t>
            </a:r>
            <a:r>
              <a:rPr lang="en-US" altLang="ko-KR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식별된 고주파의 </a:t>
            </a:r>
            <a:r>
              <a:rPr kumimoji="0" lang="ko-KR" altLang="en-US" sz="1600" b="0" i="0" u="none" strike="noStrike" kern="1200" cap="none" spc="-88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웨이블릿</a:t>
            </a:r>
            <a:r>
              <a:rPr kumimoji="0" lang="ko-KR" altLang="en-US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함수들 중 </a:t>
            </a:r>
            <a:r>
              <a:rPr kumimoji="0" lang="ko-KR" altLang="en-US" sz="1600" b="0" i="0" u="none" strike="noStrike" kern="1200" cap="none" spc="-88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임계값</a:t>
            </a:r>
            <a:r>
              <a:rPr kumimoji="0" lang="ko-KR" altLang="en-US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이하의 계수를 가진 함수를 제거한다</a:t>
            </a:r>
            <a:r>
              <a:rPr kumimoji="0" lang="en-US" altLang="ko-KR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(</a:t>
            </a:r>
            <a:r>
              <a:rPr kumimoji="0" lang="ko-KR" altLang="en-US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임계화</a:t>
            </a:r>
            <a:r>
              <a:rPr kumimoji="0" lang="en-US" altLang="ko-KR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spc="-88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spc="-88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spc="-88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spc="-88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spc="-88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spc="-88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spc="-88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Parameters</a:t>
            </a:r>
          </a:p>
          <a:p>
            <a:pPr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Level = Filter Bank</a:t>
            </a:r>
            <a:r>
              <a:rPr lang="ko-KR" altLang="en-US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임계화를 수행할 최대 단계</a:t>
            </a:r>
            <a:endParaRPr kumimoji="0" lang="en-US" altLang="ko-KR" sz="1600" b="0" i="0" u="none" strike="noStrike" kern="1200" cap="none" spc="-88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zeitung"/>
                <a:ea typeface="맑은 고딕" panose="020B0503020000020004" pitchFamily="50" charset="-127"/>
                <a:cs typeface="Arial" pitchFamily="34" charset="0"/>
              </a:rPr>
              <a:t>Level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zeitung"/>
                <a:ea typeface="맑은 고딕" panose="020B0503020000020004" pitchFamily="50" charset="-127"/>
                <a:cs typeface="Arial" pitchFamily="34" charset="0"/>
              </a:rPr>
              <a:t>이 높을 수록 분해된 함수 조합이 희소해지고 신호가 </a:t>
            </a:r>
            <a:r>
              <a:rPr lang="ko-KR" altLang="en-US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zeitung"/>
                <a:ea typeface="맑은 고딕" panose="020B0503020000020004" pitchFamily="50" charset="-127"/>
                <a:cs typeface="Arial" pitchFamily="34" charset="0"/>
              </a:rPr>
              <a:t>단순해진다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zeitung"/>
                <a:ea typeface="맑은 고딕" panose="020B0503020000020004" pitchFamily="50" charset="-127"/>
                <a:cs typeface="Arial" pitchFamily="34" charset="0"/>
              </a:rPr>
              <a:t>. (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zeitung"/>
                <a:ea typeface="맑은 고딕" panose="020B0503020000020004" pitchFamily="50" charset="-127"/>
                <a:cs typeface="Arial" pitchFamily="34" charset="0"/>
              </a:rPr>
              <a:t>최대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zeitung"/>
                <a:ea typeface="맑은 고딕" panose="020B0503020000020004" pitchFamily="50" charset="-127"/>
                <a:cs typeface="Arial" pitchFamily="34" charset="0"/>
              </a:rPr>
              <a:t>log_2_N,  N = # of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zeitung"/>
                <a:ea typeface="맑은 고딕" panose="020B0503020000020004" pitchFamily="50" charset="-127"/>
                <a:cs typeface="Arial" pitchFamily="34" charset="0"/>
              </a:rPr>
              <a:t> 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zeitung"/>
                <a:ea typeface="맑은 고딕" panose="020B0503020000020004" pitchFamily="50" charset="-127"/>
                <a:cs typeface="Arial" pitchFamily="34" charset="0"/>
              </a:rPr>
              <a:t>Data)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59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Methods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C1CBC68-10B6-FEF4-5094-6A00BFE5AF21}"/>
              </a:ext>
            </a:extLst>
          </p:cNvPr>
          <p:cNvSpPr txBox="1">
            <a:spLocks/>
          </p:cNvSpPr>
          <p:nvPr/>
        </p:nvSpPr>
        <p:spPr>
          <a:xfrm>
            <a:off x="7578004" y="6489357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7161F3-8E32-3AF1-5B63-5149970060FF}"/>
              </a:ext>
            </a:extLst>
          </p:cNvPr>
          <p:cNvSpPr txBox="1"/>
          <p:nvPr/>
        </p:nvSpPr>
        <p:spPr>
          <a:xfrm>
            <a:off x="5063005" y="4620352"/>
            <a:ext cx="4953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spc="-88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zeitung"/>
                <a:ea typeface="맑은 고딕" panose="020B0503020000020004" pitchFamily="50" charset="-127"/>
                <a:cs typeface="Arial" pitchFamily="34" charset="0"/>
              </a:rPr>
              <a:t>Morlet</a:t>
            </a:r>
            <a:r>
              <a:rPr lang="en-US" altLang="ko-KR" sz="14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zeitung"/>
                <a:ea typeface="맑은 고딕" panose="020B0503020000020004" pitchFamily="50" charset="-127"/>
                <a:cs typeface="Arial" pitchFamily="34" charset="0"/>
              </a:rPr>
              <a:t> Wavelet Function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6EB9A1-F015-428C-FA7B-40943EFE97DF}"/>
              </a:ext>
            </a:extLst>
          </p:cNvPr>
          <p:cNvSpPr txBox="1"/>
          <p:nvPr/>
        </p:nvSpPr>
        <p:spPr>
          <a:xfrm>
            <a:off x="921738" y="4689303"/>
            <a:ext cx="3771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zeitung"/>
                <a:ea typeface="맑은 고딕" panose="020B0503020000020004" pitchFamily="50" charset="-127"/>
                <a:cs typeface="Arial" pitchFamily="34" charset="0"/>
              </a:rPr>
              <a:t>Filter Bank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7E33ED-2F55-1D7C-E00F-153297ABBF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64" b="16223"/>
          <a:stretch/>
        </p:blipFill>
        <p:spPr>
          <a:xfrm>
            <a:off x="452401" y="3044499"/>
            <a:ext cx="4831787" cy="14928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F54A5B-0FFA-8B61-8EBB-2293719A5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889" y="3059124"/>
            <a:ext cx="3870229" cy="103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4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59360" y="1058919"/>
            <a:ext cx="9387279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L1 Trend filter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L1 </a:t>
            </a:r>
            <a:r>
              <a:rPr kumimoji="0" lang="en-US" altLang="ko-KR" sz="1600" b="0" i="0" u="none" strike="noStrike" kern="1200" cap="none" spc="-88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Regulization</a:t>
            </a:r>
            <a:r>
              <a:rPr kumimoji="0" lang="en-US" altLang="ko-KR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: </a:t>
            </a:r>
            <a:r>
              <a:rPr kumimoji="0" lang="ko-KR" altLang="en-US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모델의 복잡성을 줄이고 과적합을 방지하기 위해 사용되는 기법 중 하나</a:t>
            </a:r>
            <a:r>
              <a:rPr kumimoji="0" lang="en-US" altLang="ko-KR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데이터의 중요한 변화점은 보존되면서</a:t>
            </a:r>
            <a:r>
              <a:rPr kumimoji="0" lang="en-US" altLang="ko-KR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불필요한 변동성을 제거한다</a:t>
            </a:r>
            <a:r>
              <a:rPr kumimoji="0" lang="en-US" altLang="ko-KR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spc="-88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Parameters</a:t>
            </a:r>
          </a:p>
          <a:p>
            <a:pPr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Lambda</a:t>
            </a:r>
            <a:r>
              <a:rPr kumimoji="0" lang="ko-KR" altLang="en-US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= [ 1, 15, 10, 15 ]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en-US" altLang="ko-KR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Solver = [ </a:t>
            </a:r>
            <a:r>
              <a:rPr kumimoji="0" lang="en-US" altLang="ko-KR" sz="1600" b="0" i="0" u="none" strike="noStrike" kern="1200" cap="none" spc="-88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cp.SCS</a:t>
            </a:r>
            <a:r>
              <a:rPr kumimoji="0" lang="en-US" altLang="ko-KR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en-US" altLang="ko-KR" sz="1600" b="0" i="0" u="none" strike="noStrike" kern="1200" cap="none" spc="-88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cp.ECOS</a:t>
            </a:r>
            <a:r>
              <a:rPr kumimoji="0" lang="en-US" altLang="ko-KR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]</a:t>
            </a:r>
            <a:endParaRPr kumimoji="0" lang="ko-KR" altLang="en-US" sz="1600" b="0" i="0" u="none" strike="noStrike" kern="1200" cap="none" spc="-88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kumimoji="0" lang="en-US" altLang="ko-KR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Iterations = [ 1000,2500, 5000 ]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59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Methods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C83FD1-04A5-341F-7889-C89936B3E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601" y="2631312"/>
            <a:ext cx="5389598" cy="341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fld id="{553FB9FB-B6CC-43D7-BDEA-106C6ECD8EAD}" type="slidenum">
              <a:rPr lang="ko-KR" altLang="en-US" smtClean="0"/>
              <a:pPr/>
              <a:t>15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327660" y="1058919"/>
            <a:ext cx="9318979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Denoising Auto Encoder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노이즈를 추가한 데이터를 입력 받아 원본과 유사하게 복원하는 자기 지도학습 딥러닝 기법</a:t>
            </a:r>
            <a:endParaRPr lang="en-US" altLang="ko-KR" sz="1600" spc="-88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-88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spc="-88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-88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spc="-88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-88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spc="-88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-88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-88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Parameters</a:t>
            </a:r>
          </a:p>
          <a:p>
            <a:pPr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Model : Stacked Auto Encoder</a:t>
            </a:r>
          </a:p>
          <a:p>
            <a:pPr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Window Size :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모델의 입력으로 넣을 시계열의 단위 길이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 복잡도를 낮추기 위해 시계열을 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Window Size</a:t>
            </a:r>
            <a:r>
              <a:rPr lang="ko-KR" altLang="en-US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길이의 부분 시계열 집합으로 분리하여 모델의 입력으로 사용한다</a:t>
            </a:r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59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Methods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3DD5EDD-D479-01F0-B558-7FF75BA844D6}"/>
              </a:ext>
            </a:extLst>
          </p:cNvPr>
          <p:cNvSpPr/>
          <p:nvPr/>
        </p:nvSpPr>
        <p:spPr>
          <a:xfrm>
            <a:off x="4738492" y="2680627"/>
            <a:ext cx="327660" cy="1172312"/>
          </a:xfrm>
          <a:prstGeom prst="roundRect">
            <a:avLst>
              <a:gd name="adj" fmla="val 4349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06EB0C1-AE71-EA99-614D-456B93A70EEF}"/>
              </a:ext>
            </a:extLst>
          </p:cNvPr>
          <p:cNvSpPr/>
          <p:nvPr/>
        </p:nvSpPr>
        <p:spPr>
          <a:xfrm>
            <a:off x="4852382" y="2789052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FE15F7D-6BF8-8F1C-8D5B-F005BE57EB39}"/>
              </a:ext>
            </a:extLst>
          </p:cNvPr>
          <p:cNvSpPr/>
          <p:nvPr/>
        </p:nvSpPr>
        <p:spPr>
          <a:xfrm>
            <a:off x="4852382" y="2956525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EA9DAA7-2A31-DDE7-F116-E135024776CA}"/>
              </a:ext>
            </a:extLst>
          </p:cNvPr>
          <p:cNvSpPr/>
          <p:nvPr/>
        </p:nvSpPr>
        <p:spPr>
          <a:xfrm>
            <a:off x="4852381" y="3123998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584DF61-4378-DF53-56A7-D413D5494C22}"/>
              </a:ext>
            </a:extLst>
          </p:cNvPr>
          <p:cNvSpPr/>
          <p:nvPr/>
        </p:nvSpPr>
        <p:spPr>
          <a:xfrm>
            <a:off x="4852382" y="3291471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7DD4E5C-05D4-A988-6A29-FD69BB62A952}"/>
              </a:ext>
            </a:extLst>
          </p:cNvPr>
          <p:cNvSpPr/>
          <p:nvPr/>
        </p:nvSpPr>
        <p:spPr>
          <a:xfrm>
            <a:off x="4852382" y="3458944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B2C9567-DF48-5B50-5CA1-1E9CDBB00400}"/>
              </a:ext>
            </a:extLst>
          </p:cNvPr>
          <p:cNvSpPr/>
          <p:nvPr/>
        </p:nvSpPr>
        <p:spPr>
          <a:xfrm>
            <a:off x="4852381" y="3626417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1951A-2587-32D2-FBB9-71DD67B5B4BD}"/>
              </a:ext>
            </a:extLst>
          </p:cNvPr>
          <p:cNvSpPr/>
          <p:nvPr/>
        </p:nvSpPr>
        <p:spPr>
          <a:xfrm>
            <a:off x="3052948" y="2355577"/>
            <a:ext cx="327660" cy="1850422"/>
          </a:xfrm>
          <a:prstGeom prst="roundRect">
            <a:avLst>
              <a:gd name="adj" fmla="val 4349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CA4B5B7-2641-9D6A-2616-327BD19EA241}"/>
              </a:ext>
            </a:extLst>
          </p:cNvPr>
          <p:cNvSpPr/>
          <p:nvPr/>
        </p:nvSpPr>
        <p:spPr>
          <a:xfrm>
            <a:off x="3166838" y="2789052"/>
            <a:ext cx="108155" cy="11809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32DE512-A4F6-9CCA-4BAB-F774FE491159}"/>
              </a:ext>
            </a:extLst>
          </p:cNvPr>
          <p:cNvSpPr/>
          <p:nvPr/>
        </p:nvSpPr>
        <p:spPr>
          <a:xfrm>
            <a:off x="3166838" y="2956525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0A496BA-803E-23D2-E38C-636BECB556B6}"/>
              </a:ext>
            </a:extLst>
          </p:cNvPr>
          <p:cNvSpPr/>
          <p:nvPr/>
        </p:nvSpPr>
        <p:spPr>
          <a:xfrm>
            <a:off x="3166837" y="3123998"/>
            <a:ext cx="108155" cy="11809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EB5E302-459F-2052-F51D-F9D9BAA5F42E}"/>
              </a:ext>
            </a:extLst>
          </p:cNvPr>
          <p:cNvSpPr/>
          <p:nvPr/>
        </p:nvSpPr>
        <p:spPr>
          <a:xfrm>
            <a:off x="3166838" y="3291471"/>
            <a:ext cx="108155" cy="11809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B4C2FB-3006-77CB-B549-6C5BF5D07FBA}"/>
              </a:ext>
            </a:extLst>
          </p:cNvPr>
          <p:cNvSpPr/>
          <p:nvPr/>
        </p:nvSpPr>
        <p:spPr>
          <a:xfrm>
            <a:off x="3166838" y="3458944"/>
            <a:ext cx="108155" cy="11809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6B7A759-989A-AC2F-556C-06FAD802A7D9}"/>
              </a:ext>
            </a:extLst>
          </p:cNvPr>
          <p:cNvSpPr/>
          <p:nvPr/>
        </p:nvSpPr>
        <p:spPr>
          <a:xfrm>
            <a:off x="3166837" y="3626417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E746723-0A9C-0C48-9FDA-0EF78F11D754}"/>
              </a:ext>
            </a:extLst>
          </p:cNvPr>
          <p:cNvSpPr/>
          <p:nvPr/>
        </p:nvSpPr>
        <p:spPr>
          <a:xfrm>
            <a:off x="3164584" y="3798111"/>
            <a:ext cx="108155" cy="11809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6DFCDBE-8C3F-40B2-91E7-84E48686B4D9}"/>
              </a:ext>
            </a:extLst>
          </p:cNvPr>
          <p:cNvSpPr/>
          <p:nvPr/>
        </p:nvSpPr>
        <p:spPr>
          <a:xfrm>
            <a:off x="3162700" y="3971804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67CEFDA-8B8A-5518-45A2-2C84257F0B18}"/>
              </a:ext>
            </a:extLst>
          </p:cNvPr>
          <p:cNvSpPr/>
          <p:nvPr/>
        </p:nvSpPr>
        <p:spPr>
          <a:xfrm>
            <a:off x="3171336" y="2450803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1C2F3A9-2C45-060B-5985-37530E8D8C0B}"/>
              </a:ext>
            </a:extLst>
          </p:cNvPr>
          <p:cNvSpPr/>
          <p:nvPr/>
        </p:nvSpPr>
        <p:spPr>
          <a:xfrm>
            <a:off x="3171336" y="2621579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E716C35-4704-05D0-9546-AF02BFA94614}"/>
              </a:ext>
            </a:extLst>
          </p:cNvPr>
          <p:cNvSpPr/>
          <p:nvPr/>
        </p:nvSpPr>
        <p:spPr>
          <a:xfrm>
            <a:off x="3895719" y="2534199"/>
            <a:ext cx="327660" cy="1485110"/>
          </a:xfrm>
          <a:prstGeom prst="roundRect">
            <a:avLst>
              <a:gd name="adj" fmla="val 4698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66411AA-40B9-768B-15C1-4FABDD7B2CCC}"/>
              </a:ext>
            </a:extLst>
          </p:cNvPr>
          <p:cNvSpPr/>
          <p:nvPr/>
        </p:nvSpPr>
        <p:spPr>
          <a:xfrm>
            <a:off x="4009610" y="2777903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9B59694-3A1B-670D-B200-AFCC1A240FB9}"/>
              </a:ext>
            </a:extLst>
          </p:cNvPr>
          <p:cNvSpPr/>
          <p:nvPr/>
        </p:nvSpPr>
        <p:spPr>
          <a:xfrm>
            <a:off x="4009610" y="2945376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5FAE2AB-BBB8-0CEC-EE9C-6A96650DC0B1}"/>
              </a:ext>
            </a:extLst>
          </p:cNvPr>
          <p:cNvSpPr/>
          <p:nvPr/>
        </p:nvSpPr>
        <p:spPr>
          <a:xfrm>
            <a:off x="4009609" y="3112849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2ADBCBD-7CB8-4C6D-5AE0-A577CC29BB0E}"/>
              </a:ext>
            </a:extLst>
          </p:cNvPr>
          <p:cNvSpPr/>
          <p:nvPr/>
        </p:nvSpPr>
        <p:spPr>
          <a:xfrm>
            <a:off x="4009610" y="3280322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22B65D5-5F47-27B8-A977-8D5AAD4BA349}"/>
              </a:ext>
            </a:extLst>
          </p:cNvPr>
          <p:cNvSpPr/>
          <p:nvPr/>
        </p:nvSpPr>
        <p:spPr>
          <a:xfrm>
            <a:off x="4009610" y="3447795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991ED5A-3E8A-266D-5F6A-D0A3F15DA6C8}"/>
              </a:ext>
            </a:extLst>
          </p:cNvPr>
          <p:cNvSpPr/>
          <p:nvPr/>
        </p:nvSpPr>
        <p:spPr>
          <a:xfrm>
            <a:off x="4009609" y="3615268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D16768D-7733-C168-A8A8-4A832DCE3777}"/>
              </a:ext>
            </a:extLst>
          </p:cNvPr>
          <p:cNvSpPr/>
          <p:nvPr/>
        </p:nvSpPr>
        <p:spPr>
          <a:xfrm>
            <a:off x="4009609" y="3771057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D023E8E-3921-4A2E-F761-98492D22F49B}"/>
              </a:ext>
            </a:extLst>
          </p:cNvPr>
          <p:cNvSpPr/>
          <p:nvPr/>
        </p:nvSpPr>
        <p:spPr>
          <a:xfrm>
            <a:off x="4009609" y="3782741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8A7A7DB-7D40-3429-5930-BCB8DEFD9C37}"/>
              </a:ext>
            </a:extLst>
          </p:cNvPr>
          <p:cNvSpPr/>
          <p:nvPr/>
        </p:nvSpPr>
        <p:spPr>
          <a:xfrm>
            <a:off x="4014108" y="2610430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D3527B5-CDCF-143F-B7F1-8E67E416CBD2}"/>
              </a:ext>
            </a:extLst>
          </p:cNvPr>
          <p:cNvSpPr/>
          <p:nvPr/>
        </p:nvSpPr>
        <p:spPr>
          <a:xfrm>
            <a:off x="5581265" y="2534199"/>
            <a:ext cx="327660" cy="1485110"/>
          </a:xfrm>
          <a:prstGeom prst="roundRect">
            <a:avLst>
              <a:gd name="adj" fmla="val 4698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AD01FC6-CE1C-67C6-79B3-75E6B6CB6185}"/>
              </a:ext>
            </a:extLst>
          </p:cNvPr>
          <p:cNvSpPr/>
          <p:nvPr/>
        </p:nvSpPr>
        <p:spPr>
          <a:xfrm>
            <a:off x="5695156" y="2777903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F11F073-5E7E-C7AA-4743-166BD2FDEB08}"/>
              </a:ext>
            </a:extLst>
          </p:cNvPr>
          <p:cNvSpPr/>
          <p:nvPr/>
        </p:nvSpPr>
        <p:spPr>
          <a:xfrm>
            <a:off x="5695156" y="2945376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8125D6D-F071-A367-B740-9EDE8AB3C16C}"/>
              </a:ext>
            </a:extLst>
          </p:cNvPr>
          <p:cNvSpPr/>
          <p:nvPr/>
        </p:nvSpPr>
        <p:spPr>
          <a:xfrm>
            <a:off x="5695155" y="3112849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C96B2B9-A729-DDA2-1BE0-7FBDF6F56E39}"/>
              </a:ext>
            </a:extLst>
          </p:cNvPr>
          <p:cNvSpPr/>
          <p:nvPr/>
        </p:nvSpPr>
        <p:spPr>
          <a:xfrm>
            <a:off x="5695156" y="3280322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626569F-9642-BDC8-1BCB-E6184DF9E430}"/>
              </a:ext>
            </a:extLst>
          </p:cNvPr>
          <p:cNvSpPr/>
          <p:nvPr/>
        </p:nvSpPr>
        <p:spPr>
          <a:xfrm>
            <a:off x="5695156" y="3447795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3C3BCB3-9113-07D0-5092-A1C532301126}"/>
              </a:ext>
            </a:extLst>
          </p:cNvPr>
          <p:cNvSpPr/>
          <p:nvPr/>
        </p:nvSpPr>
        <p:spPr>
          <a:xfrm>
            <a:off x="5695155" y="3615268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1AD4632-D105-6F44-2F60-186E6BFC99DB}"/>
              </a:ext>
            </a:extLst>
          </p:cNvPr>
          <p:cNvSpPr/>
          <p:nvPr/>
        </p:nvSpPr>
        <p:spPr>
          <a:xfrm>
            <a:off x="5695155" y="3771057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2C6B5BC-3837-F516-C044-CE9FECD11A9E}"/>
              </a:ext>
            </a:extLst>
          </p:cNvPr>
          <p:cNvSpPr/>
          <p:nvPr/>
        </p:nvSpPr>
        <p:spPr>
          <a:xfrm>
            <a:off x="5695155" y="3782741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ED31602-CD5B-CC2E-EE25-E31B3219C30E}"/>
              </a:ext>
            </a:extLst>
          </p:cNvPr>
          <p:cNvSpPr/>
          <p:nvPr/>
        </p:nvSpPr>
        <p:spPr>
          <a:xfrm>
            <a:off x="5699654" y="2610430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1424C74-A47A-80EB-DF3C-C5FB5D9059B2}"/>
              </a:ext>
            </a:extLst>
          </p:cNvPr>
          <p:cNvSpPr/>
          <p:nvPr/>
        </p:nvSpPr>
        <p:spPr>
          <a:xfrm>
            <a:off x="6424038" y="2335369"/>
            <a:ext cx="327660" cy="1850422"/>
          </a:xfrm>
          <a:prstGeom prst="roundRect">
            <a:avLst>
              <a:gd name="adj" fmla="val 4349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6DD9CE5-3986-1D85-2ECD-8A76A2EF4285}"/>
              </a:ext>
            </a:extLst>
          </p:cNvPr>
          <p:cNvSpPr/>
          <p:nvPr/>
        </p:nvSpPr>
        <p:spPr>
          <a:xfrm>
            <a:off x="6537928" y="2768844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0785DEA-D3A3-C2BB-4CC5-5D8386294FB6}"/>
              </a:ext>
            </a:extLst>
          </p:cNvPr>
          <p:cNvSpPr/>
          <p:nvPr/>
        </p:nvSpPr>
        <p:spPr>
          <a:xfrm>
            <a:off x="6537928" y="2936317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C82E60B-2D2A-4C82-F31D-C31838136FA6}"/>
              </a:ext>
            </a:extLst>
          </p:cNvPr>
          <p:cNvSpPr/>
          <p:nvPr/>
        </p:nvSpPr>
        <p:spPr>
          <a:xfrm>
            <a:off x="6537927" y="3103790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269A0EC-98E9-BFEB-642C-C97822BB9C6D}"/>
              </a:ext>
            </a:extLst>
          </p:cNvPr>
          <p:cNvSpPr/>
          <p:nvPr/>
        </p:nvSpPr>
        <p:spPr>
          <a:xfrm>
            <a:off x="6537928" y="3271263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F9B78EA-6E8E-0517-DF22-7A96F995B1C9}"/>
              </a:ext>
            </a:extLst>
          </p:cNvPr>
          <p:cNvSpPr/>
          <p:nvPr/>
        </p:nvSpPr>
        <p:spPr>
          <a:xfrm>
            <a:off x="6537928" y="3438736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08EF951-E99B-E36E-B6C3-5C7D693ED366}"/>
              </a:ext>
            </a:extLst>
          </p:cNvPr>
          <p:cNvSpPr/>
          <p:nvPr/>
        </p:nvSpPr>
        <p:spPr>
          <a:xfrm>
            <a:off x="6537927" y="3606209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8E2F50D-01AE-F518-4683-5D7E8A59F720}"/>
              </a:ext>
            </a:extLst>
          </p:cNvPr>
          <p:cNvSpPr/>
          <p:nvPr/>
        </p:nvSpPr>
        <p:spPr>
          <a:xfrm>
            <a:off x="6537927" y="3761998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0717438-4A18-59C7-675C-238A92A3121E}"/>
              </a:ext>
            </a:extLst>
          </p:cNvPr>
          <p:cNvSpPr/>
          <p:nvPr/>
        </p:nvSpPr>
        <p:spPr>
          <a:xfrm>
            <a:off x="6537927" y="3773682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889D563-86B2-DE58-2A2F-2131EF29A65E}"/>
              </a:ext>
            </a:extLst>
          </p:cNvPr>
          <p:cNvSpPr/>
          <p:nvPr/>
        </p:nvSpPr>
        <p:spPr>
          <a:xfrm>
            <a:off x="6533790" y="3951596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5925E99-147A-0F9B-7DEC-B1AC9D6702A6}"/>
              </a:ext>
            </a:extLst>
          </p:cNvPr>
          <p:cNvSpPr/>
          <p:nvPr/>
        </p:nvSpPr>
        <p:spPr>
          <a:xfrm>
            <a:off x="6542426" y="2430595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327AA58-0740-B825-D0F2-E7C5CEEA9A4B}"/>
              </a:ext>
            </a:extLst>
          </p:cNvPr>
          <p:cNvSpPr/>
          <p:nvPr/>
        </p:nvSpPr>
        <p:spPr>
          <a:xfrm>
            <a:off x="6542426" y="2601371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B2B9BA9-397B-BA38-581A-066428768378}"/>
              </a:ext>
            </a:extLst>
          </p:cNvPr>
          <p:cNvCxnSpPr/>
          <p:nvPr/>
        </p:nvCxnSpPr>
        <p:spPr>
          <a:xfrm>
            <a:off x="3380608" y="2534199"/>
            <a:ext cx="515111" cy="146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FB24FDA-B9F5-A692-77AF-BDA43BA7CCFF}"/>
              </a:ext>
            </a:extLst>
          </p:cNvPr>
          <p:cNvCxnSpPr/>
          <p:nvPr/>
        </p:nvCxnSpPr>
        <p:spPr>
          <a:xfrm>
            <a:off x="4223379" y="2734212"/>
            <a:ext cx="515111" cy="146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174A300-B6AA-45BE-DBF5-56546BFB3227}"/>
              </a:ext>
            </a:extLst>
          </p:cNvPr>
          <p:cNvCxnSpPr>
            <a:cxnSpLocks/>
          </p:cNvCxnSpPr>
          <p:nvPr/>
        </p:nvCxnSpPr>
        <p:spPr>
          <a:xfrm flipH="1">
            <a:off x="3374001" y="3890817"/>
            <a:ext cx="515111" cy="146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1D5C1EC-D821-843E-5EB6-208FB1BB8B98}"/>
              </a:ext>
            </a:extLst>
          </p:cNvPr>
          <p:cNvCxnSpPr>
            <a:cxnSpLocks/>
          </p:cNvCxnSpPr>
          <p:nvPr/>
        </p:nvCxnSpPr>
        <p:spPr>
          <a:xfrm flipH="1">
            <a:off x="5066150" y="2704689"/>
            <a:ext cx="515111" cy="146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FDFAF48-A554-7A9C-5D98-73947C356003}"/>
              </a:ext>
            </a:extLst>
          </p:cNvPr>
          <p:cNvCxnSpPr>
            <a:cxnSpLocks/>
          </p:cNvCxnSpPr>
          <p:nvPr/>
        </p:nvCxnSpPr>
        <p:spPr>
          <a:xfrm flipH="1">
            <a:off x="5908925" y="2509851"/>
            <a:ext cx="515111" cy="146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502A135-4B39-E61C-A078-DAD004C2942C}"/>
              </a:ext>
            </a:extLst>
          </p:cNvPr>
          <p:cNvCxnSpPr>
            <a:cxnSpLocks/>
          </p:cNvCxnSpPr>
          <p:nvPr/>
        </p:nvCxnSpPr>
        <p:spPr>
          <a:xfrm flipH="1">
            <a:off x="4223378" y="3708992"/>
            <a:ext cx="515111" cy="146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E76E910-A15F-6094-FE5D-3201ECA0B7DF}"/>
              </a:ext>
            </a:extLst>
          </p:cNvPr>
          <p:cNvCxnSpPr>
            <a:cxnSpLocks/>
          </p:cNvCxnSpPr>
          <p:nvPr/>
        </p:nvCxnSpPr>
        <p:spPr>
          <a:xfrm flipH="1" flipV="1">
            <a:off x="5074425" y="3704136"/>
            <a:ext cx="515111" cy="146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E6FC59A-732E-6E1A-C18C-15C178EC2855}"/>
              </a:ext>
            </a:extLst>
          </p:cNvPr>
          <p:cNvCxnSpPr>
            <a:cxnSpLocks/>
          </p:cNvCxnSpPr>
          <p:nvPr/>
        </p:nvCxnSpPr>
        <p:spPr>
          <a:xfrm flipH="1" flipV="1">
            <a:off x="5908925" y="3880095"/>
            <a:ext cx="515111" cy="146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58358E8-5B26-2FD6-EF7C-087729E5D715}"/>
              </a:ext>
            </a:extLst>
          </p:cNvPr>
          <p:cNvSpPr txBox="1"/>
          <p:nvPr/>
        </p:nvSpPr>
        <p:spPr>
          <a:xfrm>
            <a:off x="4093583" y="3929143"/>
            <a:ext cx="16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Latent vector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8BF3986-5D58-E14D-8FF1-0D59297FAE60}"/>
                  </a:ext>
                </a:extLst>
              </p:cNvPr>
              <p:cNvSpPr txBox="1"/>
              <p:nvPr/>
            </p:nvSpPr>
            <p:spPr>
              <a:xfrm>
                <a:off x="5803310" y="4253813"/>
                <a:ext cx="1630680" cy="435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11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</m:oMath>
                  </m:oMathPara>
                </a14:m>
                <a:endParaRPr lang="en-US" altLang="ko-KR" sz="1100" dirty="0">
                  <a:latin typeface="Arial (본문)"/>
                </a:endParaRPr>
              </a:p>
              <a:p>
                <a:pPr algn="ctr"/>
                <a:r>
                  <a:rPr lang="en-US" altLang="ko-KR" sz="1100" dirty="0">
                    <a:latin typeface="Arial (본문)"/>
                  </a:rPr>
                  <a:t>Reconstruction</a:t>
                </a:r>
                <a:endParaRPr lang="ko-KR" altLang="en-US" sz="1100" dirty="0">
                  <a:latin typeface="Arial (본문)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8BF3986-5D58-E14D-8FF1-0D59297FA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310" y="4253813"/>
                <a:ext cx="1630680" cy="435440"/>
              </a:xfrm>
              <a:prstGeom prst="rect">
                <a:avLst/>
              </a:prstGeom>
              <a:blipFill>
                <a:blip r:embed="rId3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F8A8FCD-0D36-614B-4CFB-3B342FDA06EB}"/>
                  </a:ext>
                </a:extLst>
              </p:cNvPr>
              <p:cNvSpPr txBox="1"/>
              <p:nvPr/>
            </p:nvSpPr>
            <p:spPr>
              <a:xfrm>
                <a:off x="2401437" y="4219618"/>
                <a:ext cx="1630680" cy="604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11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</m:oMath>
                  </m:oMathPara>
                </a14:m>
                <a:endParaRPr lang="en-US" altLang="ko-KR" sz="1100" dirty="0"/>
              </a:p>
              <a:p>
                <a:pPr algn="ctr"/>
                <a:r>
                  <a:rPr lang="en-US" altLang="ko-KR" sz="1100" dirty="0"/>
                  <a:t>Corrupted </a:t>
                </a:r>
              </a:p>
              <a:p>
                <a:pPr algn="ctr"/>
                <a:r>
                  <a:rPr lang="en-US" altLang="ko-KR" sz="1100" dirty="0"/>
                  <a:t>Input 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F8A8FCD-0D36-614B-4CFB-3B342FDA0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37" y="4219618"/>
                <a:ext cx="1630680" cy="604396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27F262A-4A18-E7F9-9BF7-F31C114D1B44}"/>
              </a:ext>
            </a:extLst>
          </p:cNvPr>
          <p:cNvCxnSpPr>
            <a:cxnSpLocks/>
          </p:cNvCxnSpPr>
          <p:nvPr/>
        </p:nvCxnSpPr>
        <p:spPr>
          <a:xfrm flipV="1">
            <a:off x="2490995" y="2141889"/>
            <a:ext cx="0" cy="1269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F601ABD-6366-5A8D-72A7-ECC76E68B5BD}"/>
              </a:ext>
            </a:extLst>
          </p:cNvPr>
          <p:cNvCxnSpPr>
            <a:cxnSpLocks/>
          </p:cNvCxnSpPr>
          <p:nvPr/>
        </p:nvCxnSpPr>
        <p:spPr>
          <a:xfrm flipV="1">
            <a:off x="6652786" y="2151882"/>
            <a:ext cx="0" cy="1169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40DBFE4-35BB-349D-5F16-6A2F51E0D91C}"/>
              </a:ext>
            </a:extLst>
          </p:cNvPr>
          <p:cNvCxnSpPr>
            <a:cxnSpLocks/>
          </p:cNvCxnSpPr>
          <p:nvPr/>
        </p:nvCxnSpPr>
        <p:spPr>
          <a:xfrm>
            <a:off x="2490995" y="2145028"/>
            <a:ext cx="4170477" cy="9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591D7CB-484C-B48D-DE09-DBF2938E8DCD}"/>
              </a:ext>
            </a:extLst>
          </p:cNvPr>
          <p:cNvSpPr/>
          <p:nvPr/>
        </p:nvSpPr>
        <p:spPr>
          <a:xfrm>
            <a:off x="7139854" y="3059847"/>
            <a:ext cx="859729" cy="374159"/>
          </a:xfrm>
          <a:prstGeom prst="roundRect">
            <a:avLst>
              <a:gd name="adj" fmla="val 46984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ECD7C6-C4DB-7B49-09F2-AFB221631F98}"/>
              </a:ext>
            </a:extLst>
          </p:cNvPr>
          <p:cNvSpPr txBox="1"/>
          <p:nvPr/>
        </p:nvSpPr>
        <p:spPr>
          <a:xfrm>
            <a:off x="7239519" y="2796257"/>
            <a:ext cx="593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Loss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A1902D6-95CF-5554-77AA-D7B2A72637AD}"/>
                  </a:ext>
                </a:extLst>
              </p:cNvPr>
              <p:cNvSpPr txBox="1"/>
              <p:nvPr/>
            </p:nvSpPr>
            <p:spPr>
              <a:xfrm>
                <a:off x="7131731" y="3107360"/>
                <a:ext cx="939064" cy="282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ko-KR" sz="1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 </m:t>
                      </m:r>
                      <m:acc>
                        <m:accPr>
                          <m:chr m:val="̃"/>
                          <m:ctrlPr>
                            <a:rPr kumimoji="0" lang="en-US" altLang="ko-KR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kumimoji="0" lang="en-US" altLang="ko-KR" sz="1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kumimoji="0" lang="en-US" altLang="ko-KR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kumimoji="0" lang="en-US" altLang="ko-KR" sz="1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0" lang="en-US" altLang="ko-KR" sz="1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b="1" i="1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A1902D6-95CF-5554-77AA-D7B2A7263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731" y="3107360"/>
                <a:ext cx="939064" cy="282000"/>
              </a:xfrm>
              <a:prstGeom prst="rect">
                <a:avLst/>
              </a:prstGeom>
              <a:blipFill>
                <a:blip r:embed="rId5"/>
                <a:stretch>
                  <a:fillRect t="-2174" r="-1299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809F4F4-2AAF-CB62-3AE2-868800877824}"/>
              </a:ext>
            </a:extLst>
          </p:cNvPr>
          <p:cNvCxnSpPr>
            <a:cxnSpLocks/>
          </p:cNvCxnSpPr>
          <p:nvPr/>
        </p:nvCxnSpPr>
        <p:spPr>
          <a:xfrm flipV="1">
            <a:off x="4960536" y="2022001"/>
            <a:ext cx="0" cy="1269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7300BFB-E774-5AF8-5EBC-B46ED9C51CC0}"/>
              </a:ext>
            </a:extLst>
          </p:cNvPr>
          <p:cNvCxnSpPr>
            <a:cxnSpLocks/>
          </p:cNvCxnSpPr>
          <p:nvPr/>
        </p:nvCxnSpPr>
        <p:spPr>
          <a:xfrm>
            <a:off x="4960535" y="2032547"/>
            <a:ext cx="25736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01D74F49-EF63-3E8A-64DD-38975203D7CB}"/>
              </a:ext>
            </a:extLst>
          </p:cNvPr>
          <p:cNvCxnSpPr>
            <a:cxnSpLocks/>
          </p:cNvCxnSpPr>
          <p:nvPr/>
        </p:nvCxnSpPr>
        <p:spPr>
          <a:xfrm flipH="1" flipV="1">
            <a:off x="6788874" y="3230946"/>
            <a:ext cx="270285" cy="626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74FDD0DC-82E4-7231-248F-74F22AAAAF3E}"/>
              </a:ext>
            </a:extLst>
          </p:cNvPr>
          <p:cNvCxnSpPr>
            <a:cxnSpLocks/>
          </p:cNvCxnSpPr>
          <p:nvPr/>
        </p:nvCxnSpPr>
        <p:spPr>
          <a:xfrm flipH="1" flipV="1">
            <a:off x="6034602" y="3230946"/>
            <a:ext cx="270285" cy="626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ADD3721-197C-FCD9-C866-137871FD72AB}"/>
              </a:ext>
            </a:extLst>
          </p:cNvPr>
          <p:cNvSpPr txBox="1"/>
          <p:nvPr/>
        </p:nvSpPr>
        <p:spPr>
          <a:xfrm>
            <a:off x="5040708" y="3051836"/>
            <a:ext cx="593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…</a:t>
            </a:r>
            <a:endParaRPr lang="ko-KR" alt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DCC7BB9-4D3E-39D8-7D75-2004592E2BD8}"/>
              </a:ext>
            </a:extLst>
          </p:cNvPr>
          <p:cNvSpPr txBox="1"/>
          <p:nvPr/>
        </p:nvSpPr>
        <p:spPr>
          <a:xfrm>
            <a:off x="6587867" y="3455896"/>
            <a:ext cx="1340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Backpropagation</a:t>
            </a:r>
            <a:endParaRPr lang="ko-KR" altLang="en-US" sz="9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C12AF8CE-8623-01B6-5648-3D636C1D8FCF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7534205" y="2022001"/>
            <a:ext cx="1961" cy="7742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1D37EA80-A7A7-4811-7115-CB1D0F18F1EB}"/>
              </a:ext>
            </a:extLst>
          </p:cNvPr>
          <p:cNvSpPr/>
          <p:nvPr/>
        </p:nvSpPr>
        <p:spPr>
          <a:xfrm>
            <a:off x="2327165" y="2355577"/>
            <a:ext cx="327660" cy="1850422"/>
          </a:xfrm>
          <a:prstGeom prst="roundRect">
            <a:avLst>
              <a:gd name="adj" fmla="val 4349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799E029-A72A-C239-8756-0600CB723781}"/>
              </a:ext>
            </a:extLst>
          </p:cNvPr>
          <p:cNvSpPr/>
          <p:nvPr/>
        </p:nvSpPr>
        <p:spPr>
          <a:xfrm>
            <a:off x="2441055" y="2789052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59BED159-8423-DE2F-49FE-B7C8AAD16876}"/>
              </a:ext>
            </a:extLst>
          </p:cNvPr>
          <p:cNvSpPr/>
          <p:nvPr/>
        </p:nvSpPr>
        <p:spPr>
          <a:xfrm>
            <a:off x="2441055" y="2956525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F732DDDC-4FDF-BB55-3C52-96717D19B49E}"/>
              </a:ext>
            </a:extLst>
          </p:cNvPr>
          <p:cNvSpPr/>
          <p:nvPr/>
        </p:nvSpPr>
        <p:spPr>
          <a:xfrm>
            <a:off x="2441054" y="3123998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331E533C-C0BA-FC41-C10F-A15E7778D88B}"/>
              </a:ext>
            </a:extLst>
          </p:cNvPr>
          <p:cNvSpPr/>
          <p:nvPr/>
        </p:nvSpPr>
        <p:spPr>
          <a:xfrm>
            <a:off x="2441055" y="3291471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284399D4-3B98-1DDC-AB00-6F09A0EDB90E}"/>
              </a:ext>
            </a:extLst>
          </p:cNvPr>
          <p:cNvSpPr/>
          <p:nvPr/>
        </p:nvSpPr>
        <p:spPr>
          <a:xfrm>
            <a:off x="2441055" y="3458944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4F196DCB-B599-91FD-E175-948C77C3CE50}"/>
              </a:ext>
            </a:extLst>
          </p:cNvPr>
          <p:cNvSpPr/>
          <p:nvPr/>
        </p:nvSpPr>
        <p:spPr>
          <a:xfrm>
            <a:off x="2441054" y="3626417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E535D896-8BDB-02FD-A9F3-2AF192EA78F6}"/>
              </a:ext>
            </a:extLst>
          </p:cNvPr>
          <p:cNvSpPr/>
          <p:nvPr/>
        </p:nvSpPr>
        <p:spPr>
          <a:xfrm>
            <a:off x="2438801" y="3798111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A8BFCF77-9C67-AE1F-A8A3-2F43FEB3BEDD}"/>
              </a:ext>
            </a:extLst>
          </p:cNvPr>
          <p:cNvSpPr/>
          <p:nvPr/>
        </p:nvSpPr>
        <p:spPr>
          <a:xfrm>
            <a:off x="2436917" y="3971804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4828F014-5895-76EB-13BA-276EB6732C44}"/>
              </a:ext>
            </a:extLst>
          </p:cNvPr>
          <p:cNvSpPr/>
          <p:nvPr/>
        </p:nvSpPr>
        <p:spPr>
          <a:xfrm>
            <a:off x="2445553" y="2450803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72563AE9-5AF5-36EB-C9DC-C316B7E4DD84}"/>
              </a:ext>
            </a:extLst>
          </p:cNvPr>
          <p:cNvSpPr/>
          <p:nvPr/>
        </p:nvSpPr>
        <p:spPr>
          <a:xfrm>
            <a:off x="2445553" y="2621579"/>
            <a:ext cx="108155" cy="11809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F118E065-51F8-EB72-29A5-A7F08CD3EAF1}"/>
              </a:ext>
            </a:extLst>
          </p:cNvPr>
          <p:cNvCxnSpPr>
            <a:cxnSpLocks/>
          </p:cNvCxnSpPr>
          <p:nvPr/>
        </p:nvCxnSpPr>
        <p:spPr>
          <a:xfrm flipV="1">
            <a:off x="2730833" y="3239184"/>
            <a:ext cx="270285" cy="626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26BB736-CE22-D605-3597-64A57B99E4CF}"/>
                  </a:ext>
                </a:extLst>
              </p:cNvPr>
              <p:cNvSpPr txBox="1"/>
              <p:nvPr/>
            </p:nvSpPr>
            <p:spPr>
              <a:xfrm>
                <a:off x="1655564" y="4220581"/>
                <a:ext cx="163068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ko-KR" sz="1100" dirty="0">
                  <a:latin typeface="Arial (본문)"/>
                </a:endParaRPr>
              </a:p>
              <a:p>
                <a:pPr algn="ctr"/>
                <a:r>
                  <a:rPr lang="en-US" altLang="ko-KR" sz="1100" dirty="0">
                    <a:latin typeface="Arial (본문)"/>
                  </a:rPr>
                  <a:t>Raw</a:t>
                </a:r>
              </a:p>
              <a:p>
                <a:pPr algn="ctr"/>
                <a:r>
                  <a:rPr lang="en-US" altLang="ko-KR" sz="1100" dirty="0">
                    <a:latin typeface="Arial (본문)"/>
                  </a:rPr>
                  <a:t>Input</a:t>
                </a: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26BB736-CE22-D605-3597-64A57B99E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564" y="4220581"/>
                <a:ext cx="1630680" cy="600164"/>
              </a:xfrm>
              <a:prstGeom prst="rect">
                <a:avLst/>
              </a:prstGeom>
              <a:blipFill>
                <a:blip r:embed="rId6"/>
                <a:stretch>
                  <a:fillRect b="-5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TextBox 153">
            <a:extLst>
              <a:ext uri="{FF2B5EF4-FFF2-40B4-BE49-F238E27FC236}">
                <a16:creationId xmlns:a16="http://schemas.microsoft.com/office/drawing/2014/main" id="{91F1336B-FD8D-E360-DA06-D93E583C3891}"/>
              </a:ext>
            </a:extLst>
          </p:cNvPr>
          <p:cNvSpPr txBox="1"/>
          <p:nvPr/>
        </p:nvSpPr>
        <p:spPr>
          <a:xfrm>
            <a:off x="2032516" y="3262192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Add</a:t>
            </a:r>
          </a:p>
          <a:p>
            <a:pPr algn="ctr"/>
            <a:r>
              <a:rPr lang="en-US" altLang="ko-KR" sz="900" dirty="0"/>
              <a:t>noise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51310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fld id="{553FB9FB-B6CC-43D7-BDEA-106C6ECD8EAD}" type="slidenum">
              <a:rPr lang="ko-KR" altLang="en-US" smtClean="0"/>
              <a:pPr/>
              <a:t>16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327660" y="1058919"/>
            <a:ext cx="9318979" cy="341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Denoising Auto Encoder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MSE </a:t>
            </a:r>
            <a:r>
              <a:rPr lang="ko-KR" altLang="en-US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및 시각화를 통해 </a:t>
            </a:r>
            <a:r>
              <a:rPr lang="ko-KR" altLang="en-US" sz="1600" spc="-88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디노이징</a:t>
            </a:r>
            <a:r>
              <a:rPr lang="ko-KR" altLang="en-US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수행 여부를 확인</a:t>
            </a:r>
            <a:endParaRPr lang="en-US" altLang="ko-KR" sz="1600" spc="-88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-88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spc="-88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-88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spc="-88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-88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spc="-88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-88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59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Methods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AFAA2D1E-BCD2-BADE-5588-F398FE9EE344}"/>
              </a:ext>
            </a:extLst>
          </p:cNvPr>
          <p:cNvSpPr txBox="1"/>
          <p:nvPr/>
        </p:nvSpPr>
        <p:spPr>
          <a:xfrm>
            <a:off x="259360" y="4196832"/>
            <a:ext cx="9208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1C572E-34E6-25B3-8BAD-F21505CEF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24" y="1989871"/>
            <a:ext cx="4842089" cy="208851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B318BDF-1396-277A-96DD-970C03A13A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1" b="7776"/>
          <a:stretch/>
        </p:blipFill>
        <p:spPr>
          <a:xfrm>
            <a:off x="643520" y="4196832"/>
            <a:ext cx="2717985" cy="193115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A25130D-88B2-9075-3D1D-5CB3CD7424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5" t="88697" r="51644" b="262"/>
          <a:stretch/>
        </p:blipFill>
        <p:spPr>
          <a:xfrm>
            <a:off x="1061863" y="6091599"/>
            <a:ext cx="2299642" cy="429733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3D6BEDA2-B187-BB5E-3A84-EFAF7B960C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85" b="10485"/>
          <a:stretch/>
        </p:blipFill>
        <p:spPr>
          <a:xfrm>
            <a:off x="3696965" y="4196832"/>
            <a:ext cx="2616047" cy="1872547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50D59A6E-F5DA-1D10-12E8-76E5D0602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4471" y="6136866"/>
            <a:ext cx="2358249" cy="466085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6983901-C18A-005B-C6B9-38CC09D421C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037" b="9187"/>
          <a:stretch/>
        </p:blipFill>
        <p:spPr>
          <a:xfrm>
            <a:off x="6648472" y="4168222"/>
            <a:ext cx="2543930" cy="1931151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6ED5DD1-C074-0860-10B8-F4B4B9BCC6B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43" t="89646" r="48295" b="-829"/>
          <a:stretch/>
        </p:blipFill>
        <p:spPr>
          <a:xfrm>
            <a:off x="6865989" y="6137882"/>
            <a:ext cx="2358249" cy="45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77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직사각형 12296">
            <a:extLst>
              <a:ext uri="{FF2B5EF4-FFF2-40B4-BE49-F238E27FC236}">
                <a16:creationId xmlns:a16="http://schemas.microsoft.com/office/drawing/2014/main" id="{9DA30DD6-BCB1-3301-9E79-20131F0B7AC7}"/>
              </a:ext>
            </a:extLst>
          </p:cNvPr>
          <p:cNvSpPr/>
          <p:nvPr/>
        </p:nvSpPr>
        <p:spPr>
          <a:xfrm>
            <a:off x="8194030" y="4905988"/>
            <a:ext cx="1103243" cy="10563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6" name="직사각형 12295">
            <a:extLst>
              <a:ext uri="{FF2B5EF4-FFF2-40B4-BE49-F238E27FC236}">
                <a16:creationId xmlns:a16="http://schemas.microsoft.com/office/drawing/2014/main" id="{EBB0873B-4F7F-6EF7-DD32-5E2FFDA25159}"/>
              </a:ext>
            </a:extLst>
          </p:cNvPr>
          <p:cNvSpPr/>
          <p:nvPr/>
        </p:nvSpPr>
        <p:spPr>
          <a:xfrm>
            <a:off x="8194031" y="3585264"/>
            <a:ext cx="1103243" cy="10563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92" name="직선 화살표 연결선 12291">
            <a:extLst>
              <a:ext uri="{FF2B5EF4-FFF2-40B4-BE49-F238E27FC236}">
                <a16:creationId xmlns:a16="http://schemas.microsoft.com/office/drawing/2014/main" id="{4FD77998-0985-2CA9-A105-C7206DA33FAF}"/>
              </a:ext>
            </a:extLst>
          </p:cNvPr>
          <p:cNvCxnSpPr>
            <a:cxnSpLocks/>
          </p:cNvCxnSpPr>
          <p:nvPr/>
        </p:nvCxnSpPr>
        <p:spPr>
          <a:xfrm>
            <a:off x="6932106" y="2602316"/>
            <a:ext cx="0" cy="70758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1" name="직사각형 12290">
            <a:extLst>
              <a:ext uri="{FF2B5EF4-FFF2-40B4-BE49-F238E27FC236}">
                <a16:creationId xmlns:a16="http://schemas.microsoft.com/office/drawing/2014/main" id="{D2C3D080-3DF3-E355-0FF2-2736C9E3F621}"/>
              </a:ext>
            </a:extLst>
          </p:cNvPr>
          <p:cNvSpPr/>
          <p:nvPr/>
        </p:nvSpPr>
        <p:spPr>
          <a:xfrm>
            <a:off x="6312301" y="3316440"/>
            <a:ext cx="1103243" cy="28028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764" y="6411723"/>
            <a:ext cx="2228850" cy="365125"/>
          </a:xfrm>
        </p:spPr>
        <p:txBody>
          <a:bodyPr/>
          <a:lstStyle/>
          <a:p>
            <a:r>
              <a:rPr lang="en-US" altLang="ko-KR" dirty="0"/>
              <a:t>- </a:t>
            </a:r>
            <a:fld id="{553FB9FB-B6CC-43D7-BDEA-106C6ECD8EAD}" type="slidenum">
              <a:rPr lang="ko-KR" altLang="en-US" smtClean="0"/>
              <a:pPr/>
              <a:t>17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59360" y="1058919"/>
            <a:ext cx="9387279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Example : Single Pendulum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수직축과의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각도와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원점과의 거리에 대한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Data,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dData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생성한다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60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Methods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E5E4C12-73E8-96CC-E4D7-0C6B4B762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016" r="79490" b="1886"/>
          <a:stretch/>
        </p:blipFill>
        <p:spPr bwMode="auto">
          <a:xfrm>
            <a:off x="362896" y="2523740"/>
            <a:ext cx="1863937" cy="361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8CB13A2-B828-8A0D-3E47-82D5DF9DE6FD}"/>
              </a:ext>
            </a:extLst>
          </p:cNvPr>
          <p:cNvSpPr txBox="1"/>
          <p:nvPr/>
        </p:nvSpPr>
        <p:spPr>
          <a:xfrm>
            <a:off x="2456567" y="2626985"/>
            <a:ext cx="19734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1100" b="0" i="1" dirty="0">
                <a:solidFill>
                  <a:srgbClr val="333132"/>
                </a:solidFill>
                <a:effectLst/>
                <a:latin typeface="Proxima Nova Subset"/>
              </a:rPr>
              <a:t>F </a:t>
            </a:r>
            <a:r>
              <a:rPr lang="fr-FR" altLang="ko-KR" sz="1100" b="0" i="0" baseline="-25000" dirty="0">
                <a:solidFill>
                  <a:srgbClr val="333132"/>
                </a:solidFill>
                <a:effectLst/>
                <a:latin typeface="Proxima Nova Subset"/>
              </a:rPr>
              <a:t>train</a:t>
            </a:r>
            <a:r>
              <a:rPr lang="fr-FR" altLang="ko-KR" sz="1100" b="0" i="0" dirty="0">
                <a:solidFill>
                  <a:srgbClr val="333132"/>
                </a:solidFill>
                <a:effectLst/>
                <a:latin typeface="Proxima Nova Subset"/>
              </a:rPr>
              <a:t> =−0.2 + 0.5sin(6</a:t>
            </a:r>
            <a:r>
              <a:rPr lang="fr-FR" altLang="ko-KR" sz="1100" b="0" i="1" dirty="0">
                <a:solidFill>
                  <a:srgbClr val="333132"/>
                </a:solidFill>
                <a:effectLst/>
                <a:latin typeface="Proxima Nova Subset"/>
              </a:rPr>
              <a:t>t</a:t>
            </a:r>
            <a:r>
              <a:rPr lang="fr-FR" altLang="ko-KR" sz="1100" b="0" i="0" dirty="0">
                <a:solidFill>
                  <a:srgbClr val="333132"/>
                </a:solidFill>
                <a:effectLst/>
                <a:latin typeface="Proxima Nova Subset"/>
              </a:rPr>
              <a:t>)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4E5B1C-1CE5-6AF2-FE25-260559927049}"/>
              </a:ext>
            </a:extLst>
          </p:cNvPr>
          <p:cNvSpPr txBox="1"/>
          <p:nvPr/>
        </p:nvSpPr>
        <p:spPr>
          <a:xfrm>
            <a:off x="2456567" y="4015503"/>
            <a:ext cx="23405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1" dirty="0">
                <a:solidFill>
                  <a:srgbClr val="333132"/>
                </a:solidFill>
                <a:effectLst/>
                <a:latin typeface="Proxima Nova Subset"/>
              </a:rPr>
              <a:t>F </a:t>
            </a:r>
            <a:r>
              <a:rPr lang="en-US" altLang="ko-KR" sz="1100" b="0" i="0" baseline="-25000" dirty="0" err="1">
                <a:solidFill>
                  <a:srgbClr val="333132"/>
                </a:solidFill>
                <a:effectLst/>
                <a:latin typeface="Proxima Nova Subset"/>
              </a:rPr>
              <a:t>val</a:t>
            </a:r>
            <a:r>
              <a:rPr lang="en-US" altLang="ko-KR" sz="1100" b="0" i="0" dirty="0">
                <a:solidFill>
                  <a:srgbClr val="333132"/>
                </a:solidFill>
                <a:effectLst/>
                <a:latin typeface="Proxima Nova Subset"/>
              </a:rPr>
              <a:t> =−1 + sin(</a:t>
            </a:r>
            <a:r>
              <a:rPr lang="en-US" altLang="ko-KR" sz="1100" b="0" i="1" dirty="0">
                <a:solidFill>
                  <a:srgbClr val="333132"/>
                </a:solidFill>
                <a:effectLst/>
                <a:latin typeface="Proxima Nova Subset"/>
              </a:rPr>
              <a:t>t</a:t>
            </a:r>
            <a:r>
              <a:rPr lang="en-US" altLang="ko-KR" sz="1100" b="0" i="0" dirty="0">
                <a:solidFill>
                  <a:srgbClr val="333132"/>
                </a:solidFill>
                <a:effectLst/>
                <a:latin typeface="Proxima Nova Subset"/>
              </a:rPr>
              <a:t>) + 3sin(2</a:t>
            </a:r>
            <a:r>
              <a:rPr lang="en-US" altLang="ko-KR" sz="1100" b="0" i="1" dirty="0">
                <a:solidFill>
                  <a:srgbClr val="333132"/>
                </a:solidFill>
                <a:effectLst/>
                <a:latin typeface="Proxima Nova Subset"/>
              </a:rPr>
              <a:t>t</a:t>
            </a:r>
            <a:r>
              <a:rPr lang="en-US" altLang="ko-KR" sz="1100" b="0" i="0" dirty="0">
                <a:solidFill>
                  <a:srgbClr val="333132"/>
                </a:solidFill>
                <a:effectLst/>
                <a:latin typeface="Proxima Nova Subset"/>
              </a:rPr>
              <a:t> )</a:t>
            </a:r>
            <a:endParaRPr lang="ko-KR" altLang="en-US" sz="11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BCCA651-AC55-FED5-1E6F-4065C3C132ED}"/>
              </a:ext>
            </a:extLst>
          </p:cNvPr>
          <p:cNvGrpSpPr/>
          <p:nvPr/>
        </p:nvGrpSpPr>
        <p:grpSpPr>
          <a:xfrm>
            <a:off x="5522589" y="2759131"/>
            <a:ext cx="3802451" cy="3559182"/>
            <a:chOff x="3760313" y="1818944"/>
            <a:chExt cx="3802451" cy="355918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E50AA98-3E0F-ACDA-883E-F4B77B448B85}"/>
                </a:ext>
              </a:extLst>
            </p:cNvPr>
            <p:cNvSpPr/>
            <p:nvPr/>
          </p:nvSpPr>
          <p:spPr>
            <a:xfrm>
              <a:off x="4142789" y="1818944"/>
              <a:ext cx="1699255" cy="438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FBABA0C-7F7A-60B1-B2E3-488DC959E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3580" y="1861167"/>
              <a:ext cx="1581979" cy="3389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3E43AC-DF03-9EC6-C251-8CEA8604C6B7}"/>
                </a:ext>
              </a:extLst>
            </p:cNvPr>
            <p:cNvSpPr/>
            <p:nvPr/>
          </p:nvSpPr>
          <p:spPr>
            <a:xfrm>
              <a:off x="4442948" y="2575291"/>
              <a:ext cx="1103243" cy="280283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8E8284D-F3CA-46C8-10F5-545E9FD3D36A}"/>
                </a:ext>
              </a:extLst>
            </p:cNvPr>
            <p:cNvSpPr/>
            <p:nvPr/>
          </p:nvSpPr>
          <p:spPr>
            <a:xfrm>
              <a:off x="4442948" y="2575291"/>
              <a:ext cx="1103243" cy="24847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18A0FB-CD23-75C3-4BD7-B85CF395E7FF}"/>
                </a:ext>
              </a:extLst>
            </p:cNvPr>
            <p:cNvSpPr txBox="1"/>
            <p:nvPr/>
          </p:nvSpPr>
          <p:spPr>
            <a:xfrm>
              <a:off x="3931978" y="2569416"/>
              <a:ext cx="498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/>
                <a:t>t=0</a:t>
              </a:r>
              <a:endParaRPr lang="ko-KR" altLang="en-US" sz="1100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EDC5B4D-35CC-92E4-280D-C8A321A8E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570" y="2259416"/>
              <a:ext cx="1" cy="3158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BF2B1C-0701-BDDD-7767-E708E0AA238B}"/>
                </a:ext>
              </a:extLst>
            </p:cNvPr>
            <p:cNvSpPr txBox="1"/>
            <p:nvPr/>
          </p:nvSpPr>
          <p:spPr>
            <a:xfrm>
              <a:off x="3760313" y="5105878"/>
              <a:ext cx="8244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t=16.000</a:t>
              </a:r>
              <a:endParaRPr lang="ko-KR" altLang="en-US" sz="11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D34648-2CA1-2515-EF28-1CF31E10DBEF}"/>
                </a:ext>
              </a:extLst>
            </p:cNvPr>
            <p:cNvSpPr txBox="1"/>
            <p:nvPr/>
          </p:nvSpPr>
          <p:spPr>
            <a:xfrm>
              <a:off x="3760313" y="2866293"/>
              <a:ext cx="686349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/>
                <a:t>t=0.001</a:t>
              </a:r>
            </a:p>
            <a:p>
              <a:pPr algn="r"/>
              <a:r>
                <a:rPr lang="en-US" altLang="ko-KR" sz="1100" dirty="0"/>
                <a:t>t=0.002</a:t>
              </a:r>
            </a:p>
            <a:p>
              <a:pPr algn="r"/>
              <a:endParaRPr lang="en-US" altLang="ko-KR" sz="1100" dirty="0"/>
            </a:p>
            <a:p>
              <a:pPr algn="r"/>
              <a:endParaRPr lang="en-US" altLang="ko-KR" sz="1100" dirty="0"/>
            </a:p>
            <a:p>
              <a:pPr algn="r"/>
              <a:endParaRPr lang="en-US" altLang="ko-KR" sz="1100" dirty="0"/>
            </a:p>
            <a:p>
              <a:pPr algn="r"/>
              <a:endParaRPr lang="en-US" altLang="ko-KR" sz="1100" dirty="0"/>
            </a:p>
            <a:p>
              <a:pPr algn="r"/>
              <a:r>
                <a:rPr lang="en-US" altLang="ko-KR" sz="1100" b="1" dirty="0"/>
                <a:t>…</a:t>
              </a:r>
              <a:endParaRPr lang="ko-KR" altLang="en-US" sz="11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9F4290-2CC3-555B-C678-C421B4801914}"/>
                </a:ext>
              </a:extLst>
            </p:cNvPr>
            <p:cNvSpPr txBox="1"/>
            <p:nvPr/>
          </p:nvSpPr>
          <p:spPr>
            <a:xfrm>
              <a:off x="4457841" y="2555714"/>
              <a:ext cx="114366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altLang="ko-KR" sz="1200" b="0" i="0" dirty="0">
                  <a:solidFill>
                    <a:srgbClr val="333132"/>
                  </a:solidFill>
                  <a:effectLst/>
                  <a:latin typeface="Proxima Nova Subset"/>
                </a:rPr>
                <a:t>0.3,  0,  1,  0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752BE4-D202-4B2B-6FA5-1AF98C3D3FA4}"/>
                </a:ext>
              </a:extLst>
            </p:cNvPr>
            <p:cNvSpPr txBox="1"/>
            <p:nvPr/>
          </p:nvSpPr>
          <p:spPr>
            <a:xfrm>
              <a:off x="4584208" y="3786082"/>
              <a:ext cx="8244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Train Set</a:t>
              </a:r>
              <a:endParaRPr lang="ko-KR" altLang="en-US" sz="11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502BB83-3E53-864B-B39A-B495CB9547C4}"/>
                </a:ext>
              </a:extLst>
            </p:cNvPr>
            <p:cNvSpPr/>
            <p:nvPr/>
          </p:nvSpPr>
          <p:spPr>
            <a:xfrm>
              <a:off x="6292352" y="2798312"/>
              <a:ext cx="1103243" cy="1076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24310F8-6A93-3C0D-4FC5-351D34FBAE36}"/>
                </a:ext>
              </a:extLst>
            </p:cNvPr>
            <p:cNvSpPr/>
            <p:nvPr/>
          </p:nvSpPr>
          <p:spPr>
            <a:xfrm>
              <a:off x="6292352" y="2798312"/>
              <a:ext cx="1103243" cy="24847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4DA0D48-AC22-A92A-0396-BFEEC55BABE2}"/>
                </a:ext>
              </a:extLst>
            </p:cNvPr>
            <p:cNvSpPr txBox="1"/>
            <p:nvPr/>
          </p:nvSpPr>
          <p:spPr>
            <a:xfrm>
              <a:off x="5781382" y="2792437"/>
              <a:ext cx="498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/>
                <a:t>t=0</a:t>
              </a:r>
              <a:endParaRPr lang="ko-KR" altLang="en-US" sz="11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0FB74D9-052A-1C1D-2268-B02F99574FDA}"/>
                </a:ext>
              </a:extLst>
            </p:cNvPr>
            <p:cNvSpPr txBox="1"/>
            <p:nvPr/>
          </p:nvSpPr>
          <p:spPr>
            <a:xfrm>
              <a:off x="5640605" y="3613366"/>
              <a:ext cx="8244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t=2.000</a:t>
              </a:r>
              <a:endParaRPr lang="ko-KR" altLang="en-US" sz="11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B6C264B-65A4-16F7-D370-FA3A94E0C068}"/>
                </a:ext>
              </a:extLst>
            </p:cNvPr>
            <p:cNvSpPr txBox="1"/>
            <p:nvPr/>
          </p:nvSpPr>
          <p:spPr>
            <a:xfrm>
              <a:off x="5609717" y="3089314"/>
              <a:ext cx="68634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/>
                <a:t>t=0.001</a:t>
              </a:r>
            </a:p>
            <a:p>
              <a:pPr algn="r"/>
              <a:r>
                <a:rPr lang="en-US" altLang="ko-KR" sz="1100" dirty="0"/>
                <a:t>t=0.002</a:t>
              </a:r>
            </a:p>
            <a:p>
              <a:pPr algn="r"/>
              <a:r>
                <a:rPr lang="en-US" altLang="ko-KR" sz="1100" dirty="0"/>
                <a:t>…</a:t>
              </a:r>
              <a:endParaRPr lang="ko-KR" altLang="en-US" sz="11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3DEA1F-6D90-0146-E514-246372E02ABB}"/>
                </a:ext>
              </a:extLst>
            </p:cNvPr>
            <p:cNvSpPr txBox="1"/>
            <p:nvPr/>
          </p:nvSpPr>
          <p:spPr>
            <a:xfrm>
              <a:off x="6431755" y="3292896"/>
              <a:ext cx="8244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Validation Set</a:t>
              </a:r>
              <a:endParaRPr lang="ko-KR" altLang="en-US" sz="11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87A22A1-F3CF-2551-9394-F0B1CC247992}"/>
                </a:ext>
              </a:extLst>
            </p:cNvPr>
            <p:cNvSpPr/>
            <p:nvPr/>
          </p:nvSpPr>
          <p:spPr>
            <a:xfrm>
              <a:off x="6295334" y="4086522"/>
              <a:ext cx="1103243" cy="1076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F242ADC-8062-C75E-72FF-45D605F982A9}"/>
                </a:ext>
              </a:extLst>
            </p:cNvPr>
            <p:cNvSpPr/>
            <p:nvPr/>
          </p:nvSpPr>
          <p:spPr>
            <a:xfrm>
              <a:off x="6295334" y="4086522"/>
              <a:ext cx="1103243" cy="24847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0105E3-7328-ACEF-93EE-86636E6448A4}"/>
                </a:ext>
              </a:extLst>
            </p:cNvPr>
            <p:cNvSpPr txBox="1"/>
            <p:nvPr/>
          </p:nvSpPr>
          <p:spPr>
            <a:xfrm>
              <a:off x="5784364" y="4080647"/>
              <a:ext cx="498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/>
                <a:t>t=0</a:t>
              </a:r>
              <a:endParaRPr lang="ko-KR" altLang="en-US" sz="11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2DF89CD-15A8-BAF1-D44A-8DBFAD294392}"/>
                </a:ext>
              </a:extLst>
            </p:cNvPr>
            <p:cNvSpPr txBox="1"/>
            <p:nvPr/>
          </p:nvSpPr>
          <p:spPr>
            <a:xfrm>
              <a:off x="5643587" y="4901576"/>
              <a:ext cx="8244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t=2.000</a:t>
              </a:r>
              <a:endParaRPr lang="ko-KR" altLang="en-US" sz="1100" b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F06E260-19EC-FA86-909A-30E64072DA48}"/>
                </a:ext>
              </a:extLst>
            </p:cNvPr>
            <p:cNvSpPr txBox="1"/>
            <p:nvPr/>
          </p:nvSpPr>
          <p:spPr>
            <a:xfrm>
              <a:off x="6434737" y="4581106"/>
              <a:ext cx="8244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Test Set</a:t>
              </a:r>
              <a:endParaRPr lang="ko-KR" altLang="en-US" sz="11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B149794-80C4-91FA-FC09-3F9ABD8E96DE}"/>
                </a:ext>
              </a:extLst>
            </p:cNvPr>
            <p:cNvSpPr txBox="1"/>
            <p:nvPr/>
          </p:nvSpPr>
          <p:spPr>
            <a:xfrm>
              <a:off x="6308573" y="2781067"/>
              <a:ext cx="12541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altLang="ko-KR" sz="1200" b="0" i="0" dirty="0">
                  <a:solidFill>
                    <a:srgbClr val="333132"/>
                  </a:solidFill>
                  <a:effectLst/>
                  <a:latin typeface="Proxima Nova Subset"/>
                </a:rPr>
                <a:t>0.1, 0, 0.1, 0</a:t>
              </a:r>
              <a:endParaRPr lang="ko-KR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4DF9CF5-BD02-74F0-3092-C5E9AEC9568F}"/>
                    </a:ext>
                  </a:extLst>
                </p:cNvPr>
                <p:cNvSpPr txBox="1"/>
                <p:nvPr/>
              </p:nvSpPr>
              <p:spPr>
                <a:xfrm>
                  <a:off x="6358791" y="4067534"/>
                  <a:ext cx="115186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200" b="0" i="1" dirty="0" smtClean="0">
                          <a:solidFill>
                            <a:srgbClr val="333132"/>
                          </a:solidFill>
                          <a:effectLst/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US" altLang="ko-KR" sz="1200" b="0" i="0" dirty="0">
                      <a:solidFill>
                        <a:srgbClr val="333132"/>
                      </a:solidFill>
                      <a:effectLst/>
                      <a:latin typeface="Proxima Nova Subset"/>
                    </a:rPr>
                    <a:t>,  0,  0,  0</a:t>
                  </a:r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4DF9CF5-BD02-74F0-3092-C5E9AEC95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791" y="4067534"/>
                  <a:ext cx="1151862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4444" b="-1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9C5DB5-D6D1-3032-D016-B1D11F82804F}"/>
                </a:ext>
              </a:extLst>
            </p:cNvPr>
            <p:cNvSpPr txBox="1"/>
            <p:nvPr/>
          </p:nvSpPr>
          <p:spPr>
            <a:xfrm>
              <a:off x="5640605" y="4271982"/>
              <a:ext cx="68634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/>
                <a:t>t=0.001</a:t>
              </a:r>
            </a:p>
            <a:p>
              <a:pPr algn="r"/>
              <a:r>
                <a:rPr lang="en-US" altLang="ko-KR" sz="1100" dirty="0"/>
                <a:t>t=0.002</a:t>
              </a:r>
            </a:p>
            <a:p>
              <a:pPr algn="r"/>
              <a:r>
                <a:rPr lang="en-US" altLang="ko-KR" sz="1100" dirty="0"/>
                <a:t>…</a:t>
              </a:r>
              <a:endParaRPr lang="ko-KR" altLang="en-US" sz="1100" dirty="0"/>
            </a:p>
          </p:txBody>
        </p:sp>
      </p:grp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EA7CE7BB-8333-907A-9B00-686C1ACDDB29}"/>
              </a:ext>
            </a:extLst>
          </p:cNvPr>
          <p:cNvSpPr/>
          <p:nvPr/>
        </p:nvSpPr>
        <p:spPr>
          <a:xfrm flipV="1">
            <a:off x="2456567" y="2277868"/>
            <a:ext cx="2527456" cy="1239121"/>
          </a:xfrm>
          <a:prstGeom prst="rightArrow">
            <a:avLst>
              <a:gd name="adj1" fmla="val 50000"/>
              <a:gd name="adj2" fmla="val 373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2289" name="TextBox 12288">
            <a:extLst>
              <a:ext uri="{FF2B5EF4-FFF2-40B4-BE49-F238E27FC236}">
                <a16:creationId xmlns:a16="http://schemas.microsoft.com/office/drawing/2014/main" id="{777A0A81-7551-3323-483F-AD0EEA5A24BF}"/>
              </a:ext>
            </a:extLst>
          </p:cNvPr>
          <p:cNvSpPr txBox="1"/>
          <p:nvPr/>
        </p:nvSpPr>
        <p:spPr>
          <a:xfrm>
            <a:off x="2446998" y="5405577"/>
            <a:ext cx="24103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sz="1100" b="0" i="1" dirty="0">
                <a:solidFill>
                  <a:srgbClr val="333132"/>
                </a:solidFill>
                <a:effectLst/>
                <a:latin typeface="Proxima Nova Subset"/>
              </a:rPr>
              <a:t>F </a:t>
            </a:r>
            <a:r>
              <a:rPr lang="de-DE" altLang="ko-KR" sz="1100" b="0" i="0" baseline="-25000" dirty="0">
                <a:solidFill>
                  <a:srgbClr val="333132"/>
                </a:solidFill>
                <a:effectLst/>
                <a:latin typeface="Proxima Nova Subset"/>
              </a:rPr>
              <a:t>test</a:t>
            </a:r>
            <a:r>
              <a:rPr lang="de-DE" altLang="ko-KR" sz="1100" b="0" i="0" dirty="0">
                <a:solidFill>
                  <a:srgbClr val="333132"/>
                </a:solidFill>
                <a:effectLst/>
                <a:latin typeface="Proxima Nova Subset"/>
              </a:rPr>
              <a:t> =−0.5 + 0.2sin(</a:t>
            </a:r>
            <a:r>
              <a:rPr lang="de-DE" altLang="ko-KR" sz="1100" b="0" i="1" dirty="0">
                <a:solidFill>
                  <a:srgbClr val="333132"/>
                </a:solidFill>
                <a:effectLst/>
                <a:latin typeface="Proxima Nova Subset"/>
              </a:rPr>
              <a:t>t</a:t>
            </a:r>
            <a:r>
              <a:rPr lang="de-DE" altLang="ko-KR" sz="1100" b="0" i="0" dirty="0">
                <a:solidFill>
                  <a:srgbClr val="333132"/>
                </a:solidFill>
                <a:effectLst/>
                <a:latin typeface="Proxima Nova Subset"/>
              </a:rPr>
              <a:t>) + 0.3sin</a:t>
            </a:r>
            <a:r>
              <a:rPr lang="de-DE" altLang="ko-KR" sz="1100" dirty="0">
                <a:solidFill>
                  <a:srgbClr val="333132"/>
                </a:solidFill>
                <a:latin typeface="Proxima Nova Subset"/>
              </a:rPr>
              <a:t>(</a:t>
            </a:r>
            <a:r>
              <a:rPr lang="de-DE" altLang="ko-KR" sz="1100" b="0" i="0" dirty="0">
                <a:solidFill>
                  <a:srgbClr val="333132"/>
                </a:solidFill>
                <a:effectLst/>
                <a:latin typeface="Proxima Nova Subset"/>
              </a:rPr>
              <a:t>2</a:t>
            </a:r>
            <a:r>
              <a:rPr lang="de-DE" altLang="ko-KR" sz="1100" b="0" i="1" dirty="0">
                <a:solidFill>
                  <a:srgbClr val="333132"/>
                </a:solidFill>
                <a:effectLst/>
                <a:latin typeface="Proxima Nova Subset"/>
              </a:rPr>
              <a:t>t)</a:t>
            </a:r>
            <a:endParaRPr lang="ko-KR" altLang="en-US" sz="1100" dirty="0"/>
          </a:p>
        </p:txBody>
      </p:sp>
      <p:sp>
        <p:nvSpPr>
          <p:cNvPr id="12294" name="직사각형 12293">
            <a:extLst>
              <a:ext uri="{FF2B5EF4-FFF2-40B4-BE49-F238E27FC236}">
                <a16:creationId xmlns:a16="http://schemas.microsoft.com/office/drawing/2014/main" id="{A259CFDA-9244-7BAE-6E22-709AFE3E463F}"/>
              </a:ext>
            </a:extLst>
          </p:cNvPr>
          <p:cNvSpPr/>
          <p:nvPr/>
        </p:nvSpPr>
        <p:spPr>
          <a:xfrm>
            <a:off x="6192865" y="2197168"/>
            <a:ext cx="1699255" cy="438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00" name="TextBox 12299">
                <a:extLst>
                  <a:ext uri="{FF2B5EF4-FFF2-40B4-BE49-F238E27FC236}">
                    <a16:creationId xmlns:a16="http://schemas.microsoft.com/office/drawing/2014/main" id="{4888F69F-7521-A70A-6843-64A0BCFE95EE}"/>
                  </a:ext>
                </a:extLst>
              </p:cNvPr>
              <p:cNvSpPr txBox="1"/>
              <p:nvPr/>
            </p:nvSpPr>
            <p:spPr>
              <a:xfrm>
                <a:off x="6253210" y="2206577"/>
                <a:ext cx="1638910" cy="37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2300" name="TextBox 12299">
                <a:extLst>
                  <a:ext uri="{FF2B5EF4-FFF2-40B4-BE49-F238E27FC236}">
                    <a16:creationId xmlns:a16="http://schemas.microsoft.com/office/drawing/2014/main" id="{4888F69F-7521-A70A-6843-64A0BCFE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210" y="2206577"/>
                <a:ext cx="1638910" cy="376898"/>
              </a:xfrm>
              <a:prstGeom prst="rect">
                <a:avLst/>
              </a:prstGeom>
              <a:blipFill>
                <a:blip r:embed="rId6"/>
                <a:stretch>
                  <a:fillRect l="-1859" t="-8065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01" name="TextBox 12300">
            <a:extLst>
              <a:ext uri="{FF2B5EF4-FFF2-40B4-BE49-F238E27FC236}">
                <a16:creationId xmlns:a16="http://schemas.microsoft.com/office/drawing/2014/main" id="{BFFB32A4-7C3B-329F-822F-60C5C0FBAF32}"/>
              </a:ext>
            </a:extLst>
          </p:cNvPr>
          <p:cNvSpPr txBox="1"/>
          <p:nvPr/>
        </p:nvSpPr>
        <p:spPr>
          <a:xfrm>
            <a:off x="5213757" y="2827889"/>
            <a:ext cx="51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Data</a:t>
            </a:r>
            <a:endParaRPr lang="ko-KR" altLang="en-US" sz="1100" dirty="0"/>
          </a:p>
        </p:txBody>
      </p:sp>
      <p:sp>
        <p:nvSpPr>
          <p:cNvPr id="12302" name="TextBox 12301">
            <a:extLst>
              <a:ext uri="{FF2B5EF4-FFF2-40B4-BE49-F238E27FC236}">
                <a16:creationId xmlns:a16="http://schemas.microsoft.com/office/drawing/2014/main" id="{727E7CFA-CDBB-73B4-5826-CDB8A4E034B0}"/>
              </a:ext>
            </a:extLst>
          </p:cNvPr>
          <p:cNvSpPr txBox="1"/>
          <p:nvPr/>
        </p:nvSpPr>
        <p:spPr>
          <a:xfrm>
            <a:off x="5580997" y="2291379"/>
            <a:ext cx="639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dData</a:t>
            </a:r>
            <a:endParaRPr lang="ko-KR" altLang="en-US" sz="1100" dirty="0"/>
          </a:p>
        </p:txBody>
      </p:sp>
      <p:sp>
        <p:nvSpPr>
          <p:cNvPr id="12304" name="TextBox 12303">
            <a:extLst>
              <a:ext uri="{FF2B5EF4-FFF2-40B4-BE49-F238E27FC236}">
                <a16:creationId xmlns:a16="http://schemas.microsoft.com/office/drawing/2014/main" id="{D1B0B639-BF54-D267-61B9-C9CB1D6A8C7B}"/>
              </a:ext>
            </a:extLst>
          </p:cNvPr>
          <p:cNvSpPr txBox="1"/>
          <p:nvPr/>
        </p:nvSpPr>
        <p:spPr>
          <a:xfrm>
            <a:off x="2457321" y="2887038"/>
            <a:ext cx="16219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1100" b="0" i="1" dirty="0">
                <a:solidFill>
                  <a:srgbClr val="333132"/>
                </a:solidFill>
                <a:effectLst/>
                <a:latin typeface="Proxima Nova Subset"/>
              </a:rPr>
              <a:t>X </a:t>
            </a:r>
            <a:r>
              <a:rPr lang="fr-FR" altLang="ko-KR" sz="1100" b="0" i="0" baseline="-25000" dirty="0">
                <a:solidFill>
                  <a:srgbClr val="333132"/>
                </a:solidFill>
                <a:effectLst/>
                <a:latin typeface="Proxima Nova Subset"/>
              </a:rPr>
              <a:t>train</a:t>
            </a:r>
            <a:r>
              <a:rPr lang="fr-FR" altLang="ko-KR" sz="1100" b="0" i="0" dirty="0">
                <a:solidFill>
                  <a:srgbClr val="333132"/>
                </a:solidFill>
                <a:effectLst/>
                <a:latin typeface="Proxima Nova Subset"/>
              </a:rPr>
              <a:t> = [0.3, 0, 1, 0]</a:t>
            </a:r>
            <a:r>
              <a:rPr lang="fr-FR" altLang="ko-KR" sz="1100" b="0" i="1" baseline="30000" dirty="0">
                <a:solidFill>
                  <a:srgbClr val="333132"/>
                </a:solidFill>
                <a:effectLst/>
                <a:latin typeface="Proxima Nova Subset"/>
              </a:rPr>
              <a:t>T</a:t>
            </a:r>
            <a:endParaRPr lang="ko-KR" altLang="en-US" sz="1100" dirty="0"/>
          </a:p>
        </p:txBody>
      </p:sp>
      <p:sp>
        <p:nvSpPr>
          <p:cNvPr id="12305" name="화살표: 오른쪽 12304">
            <a:extLst>
              <a:ext uri="{FF2B5EF4-FFF2-40B4-BE49-F238E27FC236}">
                <a16:creationId xmlns:a16="http://schemas.microsoft.com/office/drawing/2014/main" id="{F421B9D4-7223-1AC0-B925-B6C6CEA03401}"/>
              </a:ext>
            </a:extLst>
          </p:cNvPr>
          <p:cNvSpPr/>
          <p:nvPr/>
        </p:nvSpPr>
        <p:spPr>
          <a:xfrm flipV="1">
            <a:off x="2460971" y="3664352"/>
            <a:ext cx="2527457" cy="1239121"/>
          </a:xfrm>
          <a:prstGeom prst="rightArrow">
            <a:avLst>
              <a:gd name="adj1" fmla="val 50000"/>
              <a:gd name="adj2" fmla="val 373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2306" name="화살표: 오른쪽 12305">
            <a:extLst>
              <a:ext uri="{FF2B5EF4-FFF2-40B4-BE49-F238E27FC236}">
                <a16:creationId xmlns:a16="http://schemas.microsoft.com/office/drawing/2014/main" id="{0090434E-D917-D8D5-2103-C5875FB18149}"/>
              </a:ext>
            </a:extLst>
          </p:cNvPr>
          <p:cNvSpPr/>
          <p:nvPr/>
        </p:nvSpPr>
        <p:spPr>
          <a:xfrm flipV="1">
            <a:off x="2460972" y="5050835"/>
            <a:ext cx="2527458" cy="1239121"/>
          </a:xfrm>
          <a:prstGeom prst="rightArrow">
            <a:avLst>
              <a:gd name="adj1" fmla="val 50000"/>
              <a:gd name="adj2" fmla="val 373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09" name="TextBox 12308">
                <a:extLst>
                  <a:ext uri="{FF2B5EF4-FFF2-40B4-BE49-F238E27FC236}">
                    <a16:creationId xmlns:a16="http://schemas.microsoft.com/office/drawing/2014/main" id="{0EC54B12-7D55-BBF9-8280-89FBA480C66C}"/>
                  </a:ext>
                </a:extLst>
              </p:cNvPr>
              <p:cNvSpPr txBox="1"/>
              <p:nvPr/>
            </p:nvSpPr>
            <p:spPr>
              <a:xfrm>
                <a:off x="2457321" y="5670395"/>
                <a:ext cx="148202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altLang="ko-KR" sz="1100" i="1" dirty="0">
                    <a:solidFill>
                      <a:srgbClr val="333132"/>
                    </a:solidFill>
                    <a:latin typeface="Proxima Nova Subset"/>
                  </a:rPr>
                  <a:t>X </a:t>
                </a:r>
                <a:r>
                  <a:rPr lang="fr-FR" altLang="ko-KR" sz="1100" b="0" i="0" baseline="-25000" dirty="0">
                    <a:solidFill>
                      <a:srgbClr val="333132"/>
                    </a:solidFill>
                    <a:effectLst/>
                    <a:latin typeface="Proxima Nova Subset"/>
                  </a:rPr>
                  <a:t>test</a:t>
                </a:r>
                <a:r>
                  <a:rPr lang="fr-FR" altLang="ko-KR" sz="1100" b="0" i="0" dirty="0">
                    <a:solidFill>
                      <a:srgbClr val="333132"/>
                    </a:solidFill>
                    <a:effectLst/>
                    <a:latin typeface="Proxima Nova Subset"/>
                  </a:rPr>
                  <a:t> = [</a:t>
                </a:r>
                <a14:m>
                  <m:oMath xmlns:m="http://schemas.openxmlformats.org/officeDocument/2006/math">
                    <m:r>
                      <a:rPr lang="fr-FR" altLang="ko-KR" sz="1100" b="0" i="1" dirty="0" smtClean="0">
                        <a:solidFill>
                          <a:srgbClr val="333132"/>
                        </a:solidFill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altLang="ko-KR" sz="1100" b="0" i="0" dirty="0">
                    <a:solidFill>
                      <a:srgbClr val="333132"/>
                    </a:solidFill>
                    <a:effectLst/>
                    <a:latin typeface="Proxima Nova Subset"/>
                  </a:rPr>
                  <a:t>, 0, 0, 0]</a:t>
                </a:r>
                <a:r>
                  <a:rPr lang="fr-FR" altLang="ko-KR" sz="1100" b="0" i="1" baseline="30000" dirty="0">
                    <a:solidFill>
                      <a:srgbClr val="333132"/>
                    </a:solidFill>
                    <a:effectLst/>
                    <a:latin typeface="Proxima Nova Subset"/>
                  </a:rPr>
                  <a:t>T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12309" name="TextBox 12308">
                <a:extLst>
                  <a:ext uri="{FF2B5EF4-FFF2-40B4-BE49-F238E27FC236}">
                    <a16:creationId xmlns:a16="http://schemas.microsoft.com/office/drawing/2014/main" id="{0EC54B12-7D55-BBF9-8280-89FBA480C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21" y="5670395"/>
                <a:ext cx="1482021" cy="261610"/>
              </a:xfrm>
              <a:prstGeom prst="rect">
                <a:avLst/>
              </a:prstGeom>
              <a:blipFill>
                <a:blip r:embed="rId7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11" name="TextBox 12310">
            <a:extLst>
              <a:ext uri="{FF2B5EF4-FFF2-40B4-BE49-F238E27FC236}">
                <a16:creationId xmlns:a16="http://schemas.microsoft.com/office/drawing/2014/main" id="{9B1F63ED-E8B9-D6ED-C000-F1658B4DE637}"/>
              </a:ext>
            </a:extLst>
          </p:cNvPr>
          <p:cNvSpPr txBox="1"/>
          <p:nvPr/>
        </p:nvSpPr>
        <p:spPr>
          <a:xfrm>
            <a:off x="2465407" y="4277112"/>
            <a:ext cx="16138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1100" b="0" i="1" dirty="0">
                <a:solidFill>
                  <a:srgbClr val="333132"/>
                </a:solidFill>
                <a:effectLst/>
                <a:latin typeface="Proxima Nova Subset"/>
              </a:rPr>
              <a:t>X </a:t>
            </a:r>
            <a:r>
              <a:rPr lang="fr-FR" altLang="ko-KR" sz="1100" b="0" i="0" baseline="-25000" dirty="0">
                <a:solidFill>
                  <a:srgbClr val="333132"/>
                </a:solidFill>
                <a:effectLst/>
                <a:latin typeface="Proxima Nova Subset"/>
              </a:rPr>
              <a:t>val</a:t>
            </a:r>
            <a:r>
              <a:rPr lang="fr-FR" altLang="ko-KR" sz="1100" b="0" i="0" dirty="0">
                <a:solidFill>
                  <a:srgbClr val="333132"/>
                </a:solidFill>
                <a:effectLst/>
                <a:latin typeface="Proxima Nova Subset"/>
              </a:rPr>
              <a:t> = [0.1, 0, 0.1, 0]</a:t>
            </a:r>
            <a:r>
              <a:rPr lang="fr-FR" altLang="ko-KR" sz="1100" b="0" i="1" baseline="30000" dirty="0">
                <a:solidFill>
                  <a:srgbClr val="333132"/>
                </a:solidFill>
                <a:effectLst/>
                <a:latin typeface="Proxima Nova Subset"/>
              </a:rPr>
              <a:t>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83166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59360" y="1058919"/>
            <a:ext cx="9387279" cy="526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Experiment Process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특정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Single Pendulum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예제에 대한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16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초 간의 운동 데이터를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0.001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초 단위로 생성한다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가우시안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분포로부터 랜덤 생성한 노이즈를 데이터에 추가한다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훈련데이터의 노이즈를 제거한다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4.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노이즈를 제거한 훈련데이터로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SINDY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알고리즘을 적용하여 미분방정식을 식별한다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5.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초기 상태를 변화시켜 테스트 데이터를 생성한다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노이즈를 추가하지 않는다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.)</a:t>
            </a:r>
          </a:p>
          <a:p>
            <a:pPr lvl="1">
              <a:lnSpc>
                <a:spcPct val="150000"/>
              </a:lnSpc>
            </a:pP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6.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테스트 데이터와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SINDY-PI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예측 데이터 간의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MSE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측정한다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7. </a:t>
            </a:r>
            <a:r>
              <a:rPr lang="ko-KR" altLang="en-US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가우시안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분포의 표준편차를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[0.001, 0,05, 0.1]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변화시켜가며 실험을 반복한다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59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Methods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87A117D-0F08-797F-5B06-3A092601AE02}"/>
              </a:ext>
            </a:extLst>
          </p:cNvPr>
          <p:cNvGraphicFramePr>
            <a:graphicFrameLocks noGrp="1"/>
          </p:cNvGraphicFramePr>
          <p:nvPr/>
        </p:nvGraphicFramePr>
        <p:xfrm>
          <a:off x="149087" y="1638168"/>
          <a:ext cx="9590974" cy="48022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83974">
                  <a:extLst>
                    <a:ext uri="{9D8B030D-6E8A-4147-A177-3AD203B41FA5}">
                      <a16:colId xmlns:a16="http://schemas.microsoft.com/office/drawing/2014/main" val="1577354978"/>
                    </a:ext>
                  </a:extLst>
                </a:gridCol>
                <a:gridCol w="3894318">
                  <a:extLst>
                    <a:ext uri="{9D8B030D-6E8A-4147-A177-3AD203B41FA5}">
                      <a16:colId xmlns:a16="http://schemas.microsoft.com/office/drawing/2014/main" val="1083676589"/>
                    </a:ext>
                  </a:extLst>
                </a:gridCol>
                <a:gridCol w="955978">
                  <a:extLst>
                    <a:ext uri="{9D8B030D-6E8A-4147-A177-3AD203B41FA5}">
                      <a16:colId xmlns:a16="http://schemas.microsoft.com/office/drawing/2014/main" val="1231089285"/>
                    </a:ext>
                  </a:extLst>
                </a:gridCol>
                <a:gridCol w="3756704">
                  <a:extLst>
                    <a:ext uri="{9D8B030D-6E8A-4147-A177-3AD203B41FA5}">
                      <a16:colId xmlns:a16="http://schemas.microsoft.com/office/drawing/2014/main" val="1798984554"/>
                    </a:ext>
                  </a:extLst>
                </a:gridCol>
              </a:tblGrid>
              <a:tr h="2401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Noised</a:t>
                      </a:r>
                    </a:p>
                    <a:p>
                      <a:pPr algn="ctr" latinLnBrk="1"/>
                      <a:r>
                        <a:rPr lang="en-US" altLang="ko-KR" b="0" dirty="0"/>
                        <a:t>Data</a:t>
                      </a:r>
                      <a:endParaRPr lang="ko-KR" altLang="en-US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Gaussian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63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525291"/>
                  </a:ext>
                </a:extLst>
              </a:tr>
              <a:tr h="2401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Moving</a:t>
                      </a:r>
                    </a:p>
                    <a:p>
                      <a:pPr algn="ctr" latinLnBrk="1"/>
                      <a:r>
                        <a:rPr lang="en-US" altLang="ko-KR" dirty="0"/>
                        <a:t>Average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Wavelet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63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487021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C21833-5FFE-5463-5995-D961FBEDE199}"/>
                  </a:ext>
                </a:extLst>
              </p:cNvPr>
              <p:cNvSpPr txBox="1"/>
              <p:nvPr/>
            </p:nvSpPr>
            <p:spPr>
              <a:xfrm>
                <a:off x="259360" y="1058919"/>
                <a:ext cx="9387279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b="1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Denoised Data Visualizing (</a:t>
                </a:r>
                <a14:m>
                  <m:oMath xmlns:m="http://schemas.openxmlformats.org/officeDocument/2006/math">
                    <m:r>
                      <a:rPr lang="ko-KR" altLang="en-US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𝝈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=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𝟎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.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𝟏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1600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rPr>
                      <m:t>: </m:t>
                    </m:r>
                    <m:r>
                      <m:rPr>
                        <m:nor/>
                      </m:rPr>
                      <a:rPr lang="ko-KR" altLang="en-US" sz="1600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rPr>
                      <m:t>대부분 육안으로는 찾기 힘들 정도로 데이터를 복원</m:t>
                    </m:r>
                    <m:r>
                      <m:rPr>
                        <m:nor/>
                      </m:rPr>
                      <a:rPr lang="en-US" altLang="ko-KR" sz="1600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rPr>
                      <m:t>.</m:t>
                    </m:r>
                  </m:oMath>
                </a14:m>
                <a:endParaRPr lang="en-US" altLang="ko-KR" b="1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C21833-5FFE-5463-5995-D961FBEDE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60" y="1058919"/>
                <a:ext cx="9387279" cy="4611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59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Results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131D93-49B4-E111-9D25-64262A1E591C}"/>
              </a:ext>
            </a:extLst>
          </p:cNvPr>
          <p:cNvSpPr txBox="1"/>
          <p:nvPr/>
        </p:nvSpPr>
        <p:spPr>
          <a:xfrm>
            <a:off x="1968670" y="2770570"/>
            <a:ext cx="153025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Noised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ADD3BAB-248A-872A-4898-E44FC61C4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640" y="1678326"/>
            <a:ext cx="2753359" cy="229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8F3CF53-FE5D-ACB3-CFD9-D151D7767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115" y="4060057"/>
            <a:ext cx="2791938" cy="231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080948-3693-3789-5D90-CF42F8AEA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6115" y="1678326"/>
            <a:ext cx="2765960" cy="2289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BC57CD0-AC70-AB36-B611-FCE845FA2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4640" y="4073454"/>
            <a:ext cx="2765960" cy="22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7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59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Abstract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E045A-3E5B-24E9-9F5F-0BF6FBE87534}"/>
              </a:ext>
            </a:extLst>
          </p:cNvPr>
          <p:cNvSpPr txBox="1"/>
          <p:nvPr/>
        </p:nvSpPr>
        <p:spPr>
          <a:xfrm>
            <a:off x="259360" y="1058919"/>
            <a:ext cx="9387279" cy="503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High noise sensitivity of </a:t>
            </a:r>
            <a:r>
              <a:rPr lang="en-US" altLang="ko-KR" b="1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SINDy</a:t>
            </a: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/>
              <a:t>SINDy</a:t>
            </a:r>
            <a:r>
              <a:rPr lang="en-US" altLang="ko-KR" sz="1600" dirty="0"/>
              <a:t> : </a:t>
            </a:r>
            <a:r>
              <a:rPr lang="ko-KR" altLang="en-US" sz="1600" dirty="0"/>
              <a:t>비선형 동역학 시스템의 미분방정식을 식별하는 알고리즘</a:t>
            </a:r>
            <a:r>
              <a:rPr lang="en-US" altLang="ko-KR" sz="1600" dirty="0"/>
              <a:t>.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훈련 데이터에 아주 작은 노이즈만 포함되어도 미분방정식을 잘 식별하지 못한다</a:t>
            </a:r>
            <a:r>
              <a:rPr lang="en-US" altLang="ko-KR" sz="1600" dirty="0"/>
              <a:t>.</a:t>
            </a: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How to make </a:t>
            </a:r>
            <a:r>
              <a:rPr lang="en-US" altLang="ko-KR" b="1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SINDy</a:t>
            </a: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robust to noise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u="sng" dirty="0"/>
              <a:t>훈련 데이터의 노이즈를 제거하는 </a:t>
            </a:r>
            <a:r>
              <a:rPr lang="ko-KR" altLang="en-US" sz="1600" u="sng" dirty="0" err="1"/>
              <a:t>전처리</a:t>
            </a:r>
            <a:r>
              <a:rPr lang="ko-KR" altLang="en-US" sz="1600" u="sng" dirty="0"/>
              <a:t> 과정을 거치는 방법</a:t>
            </a:r>
            <a:endParaRPr lang="en-US" altLang="ko-KR" sz="1600" u="sng" dirty="0"/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훈련 데이터 속 노이즈의 존재를 고려하여 학습하도록 </a:t>
            </a:r>
            <a:r>
              <a:rPr lang="en-US" altLang="ko-KR" sz="1600" dirty="0" err="1"/>
              <a:t>SINDy</a:t>
            </a:r>
            <a:r>
              <a:rPr lang="en-US" altLang="ko-KR" sz="1600" dirty="0"/>
              <a:t> </a:t>
            </a:r>
            <a:r>
              <a:rPr lang="ko-KR" altLang="en-US" sz="1600" dirty="0"/>
              <a:t>알고리즘을 변형하는 방법</a:t>
            </a:r>
            <a:endParaRPr lang="en-US" altLang="ko-KR" sz="1600" dirty="0"/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Experiments with well-known noise filtering methods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Gaussian Filter , Moving Average Filter , Discrete Wavelet Filter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Gaussian + MA , Gaussian + WV , MA + WV 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L1 Filter , Denoising Auto Encoder</a:t>
            </a: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Measuring Performance with MSE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Best Methods  : Gaussian + MA  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Performance Threshold : 0.02 &gt;&gt; </a:t>
            </a:r>
            <a:r>
              <a:rPr lang="en-US" altLang="ko-KR" sz="1600" b="1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75473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87A117D-0F08-797F-5B06-3A092601AE02}"/>
              </a:ext>
            </a:extLst>
          </p:cNvPr>
          <p:cNvGraphicFramePr>
            <a:graphicFrameLocks noGrp="1"/>
          </p:cNvGraphicFramePr>
          <p:nvPr/>
        </p:nvGraphicFramePr>
        <p:xfrm>
          <a:off x="149087" y="1638168"/>
          <a:ext cx="9590974" cy="48022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74035">
                  <a:extLst>
                    <a:ext uri="{9D8B030D-6E8A-4147-A177-3AD203B41FA5}">
                      <a16:colId xmlns:a16="http://schemas.microsoft.com/office/drawing/2014/main" val="1577354978"/>
                    </a:ext>
                  </a:extLst>
                </a:gridCol>
                <a:gridCol w="3904257">
                  <a:extLst>
                    <a:ext uri="{9D8B030D-6E8A-4147-A177-3AD203B41FA5}">
                      <a16:colId xmlns:a16="http://schemas.microsoft.com/office/drawing/2014/main" val="1083676589"/>
                    </a:ext>
                  </a:extLst>
                </a:gridCol>
                <a:gridCol w="985795">
                  <a:extLst>
                    <a:ext uri="{9D8B030D-6E8A-4147-A177-3AD203B41FA5}">
                      <a16:colId xmlns:a16="http://schemas.microsoft.com/office/drawing/2014/main" val="1231089285"/>
                    </a:ext>
                  </a:extLst>
                </a:gridCol>
                <a:gridCol w="3726887">
                  <a:extLst>
                    <a:ext uri="{9D8B030D-6E8A-4147-A177-3AD203B41FA5}">
                      <a16:colId xmlns:a16="http://schemas.microsoft.com/office/drawing/2014/main" val="1798984554"/>
                    </a:ext>
                  </a:extLst>
                </a:gridCol>
              </a:tblGrid>
              <a:tr h="2401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Noised</a:t>
                      </a:r>
                    </a:p>
                    <a:p>
                      <a:pPr algn="ctr" latinLnBrk="1"/>
                      <a:r>
                        <a:rPr lang="en-US" altLang="ko-KR" sz="1400" b="0" dirty="0"/>
                        <a:t>Data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Gaussian</a:t>
                      </a:r>
                    </a:p>
                    <a:p>
                      <a:pPr algn="ctr" latinLnBrk="1"/>
                      <a:r>
                        <a:rPr lang="en-US" altLang="ko-KR" sz="1400" b="0" dirty="0"/>
                        <a:t>+</a:t>
                      </a:r>
                    </a:p>
                    <a:p>
                      <a:pPr algn="ctr" latinLnBrk="1"/>
                      <a:r>
                        <a:rPr lang="en-US" altLang="ko-KR" sz="1400" b="0" dirty="0"/>
                        <a:t>MA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63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525291"/>
                  </a:ext>
                </a:extLst>
              </a:tr>
              <a:tr h="2401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Gaussian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+WV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MA</a:t>
                      </a:r>
                    </a:p>
                    <a:p>
                      <a:pPr algn="ctr" latinLnBrk="1"/>
                      <a:r>
                        <a:rPr lang="en-US" altLang="ko-KR" sz="1400" b="0" dirty="0"/>
                        <a:t>+WV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63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487021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C21833-5FFE-5463-5995-D961FBEDE199}"/>
                  </a:ext>
                </a:extLst>
              </p:cNvPr>
              <p:cNvSpPr txBox="1"/>
              <p:nvPr/>
            </p:nvSpPr>
            <p:spPr>
              <a:xfrm>
                <a:off x="259360" y="1058919"/>
                <a:ext cx="9387279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b="1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Denoised Data Visualizing (</a:t>
                </a:r>
                <a14:m>
                  <m:oMath xmlns:m="http://schemas.openxmlformats.org/officeDocument/2006/math">
                    <m:r>
                      <a:rPr lang="ko-KR" altLang="en-US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𝝈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=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𝟎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.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𝟏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) </m:t>
                    </m:r>
                  </m:oMath>
                </a14:m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: 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대부분 육안으로는 찾기 힘들 정도로 데이터를 복원</a:t>
                </a: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C21833-5FFE-5463-5995-D961FBEDE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60" y="1058919"/>
                <a:ext cx="9387279" cy="4611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59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Results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131D93-49B4-E111-9D25-64262A1E591C}"/>
              </a:ext>
            </a:extLst>
          </p:cNvPr>
          <p:cNvSpPr txBox="1"/>
          <p:nvPr/>
        </p:nvSpPr>
        <p:spPr>
          <a:xfrm>
            <a:off x="1968670" y="2770570"/>
            <a:ext cx="153025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Noised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ADD3BAB-248A-872A-4898-E44FC61C4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640" y="1678326"/>
            <a:ext cx="2753359" cy="229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EBCE237-B14B-FBFC-18A3-26E37ACE0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350" y="1678326"/>
            <a:ext cx="2765960" cy="22896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C763902-CAA3-85E8-6BF6-E05376B2C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2039" y="4087086"/>
            <a:ext cx="2765960" cy="22896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2849290-94B4-17E1-A8AF-A93DD6739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4350" y="4087086"/>
            <a:ext cx="2765960" cy="22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34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87A117D-0F08-797F-5B06-3A092601AE02}"/>
              </a:ext>
            </a:extLst>
          </p:cNvPr>
          <p:cNvGraphicFramePr>
            <a:graphicFrameLocks noGrp="1"/>
          </p:cNvGraphicFramePr>
          <p:nvPr/>
        </p:nvGraphicFramePr>
        <p:xfrm>
          <a:off x="149087" y="1638168"/>
          <a:ext cx="9590974" cy="48022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83974">
                  <a:extLst>
                    <a:ext uri="{9D8B030D-6E8A-4147-A177-3AD203B41FA5}">
                      <a16:colId xmlns:a16="http://schemas.microsoft.com/office/drawing/2014/main" val="1577354978"/>
                    </a:ext>
                  </a:extLst>
                </a:gridCol>
                <a:gridCol w="3894318">
                  <a:extLst>
                    <a:ext uri="{9D8B030D-6E8A-4147-A177-3AD203B41FA5}">
                      <a16:colId xmlns:a16="http://schemas.microsoft.com/office/drawing/2014/main" val="1083676589"/>
                    </a:ext>
                  </a:extLst>
                </a:gridCol>
                <a:gridCol w="975856">
                  <a:extLst>
                    <a:ext uri="{9D8B030D-6E8A-4147-A177-3AD203B41FA5}">
                      <a16:colId xmlns:a16="http://schemas.microsoft.com/office/drawing/2014/main" val="1231089285"/>
                    </a:ext>
                  </a:extLst>
                </a:gridCol>
                <a:gridCol w="3736826">
                  <a:extLst>
                    <a:ext uri="{9D8B030D-6E8A-4147-A177-3AD203B41FA5}">
                      <a16:colId xmlns:a16="http://schemas.microsoft.com/office/drawing/2014/main" val="1798984554"/>
                    </a:ext>
                  </a:extLst>
                </a:gridCol>
              </a:tblGrid>
              <a:tr h="2401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Noised</a:t>
                      </a:r>
                    </a:p>
                    <a:p>
                      <a:pPr algn="ctr" latinLnBrk="1"/>
                      <a:r>
                        <a:rPr lang="en-US" altLang="ko-KR" sz="1400" b="0" dirty="0"/>
                        <a:t>Data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Gaussian</a:t>
                      </a:r>
                    </a:p>
                    <a:p>
                      <a:pPr algn="ctr" latinLnBrk="1"/>
                      <a:r>
                        <a:rPr lang="en-US" altLang="ko-KR" sz="1400" b="0" dirty="0"/>
                        <a:t>+</a:t>
                      </a:r>
                    </a:p>
                    <a:p>
                      <a:pPr algn="ctr" latinLnBrk="1"/>
                      <a:r>
                        <a:rPr lang="en-US" altLang="ko-KR" sz="1400" b="0" dirty="0"/>
                        <a:t>MA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63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525291"/>
                  </a:ext>
                </a:extLst>
              </a:tr>
              <a:tr h="2401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L1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Filter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Denoising Auto-Encoder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63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487021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C21833-5FFE-5463-5995-D961FBEDE199}"/>
                  </a:ext>
                </a:extLst>
              </p:cNvPr>
              <p:cNvSpPr txBox="1"/>
              <p:nvPr/>
            </p:nvSpPr>
            <p:spPr>
              <a:xfrm>
                <a:off x="259360" y="1058919"/>
                <a:ext cx="9387279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b="1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Denoised Data Visualizing (</a:t>
                </a:r>
                <a14:m>
                  <m:oMath xmlns:m="http://schemas.openxmlformats.org/officeDocument/2006/math">
                    <m:r>
                      <a:rPr lang="ko-KR" altLang="en-US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𝝈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=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𝟎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.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𝟏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) </m:t>
                    </m:r>
                    <m:r>
                      <m:rPr>
                        <m:nor/>
                      </m:rPr>
                      <a:rPr lang="en-US" altLang="ko-KR" b="0" i="0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rPr>
                      <m:t>: </m:t>
                    </m:r>
                    <m:r>
                      <m:rPr>
                        <m:nor/>
                      </m:rPr>
                      <a:rPr lang="ko-KR" altLang="en-US" sz="1600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rPr>
                      <m:t>대부분 육안으로는 찾기 힘들 정도로 데이터를 복원</m:t>
                    </m:r>
                    <m:r>
                      <m:rPr>
                        <m:nor/>
                      </m:rPr>
                      <a:rPr lang="en-US" altLang="ko-KR" sz="1600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rPr>
                      <m:t>.</m:t>
                    </m:r>
                  </m:oMath>
                </a14:m>
                <a:endParaRPr lang="en-US" altLang="ko-KR" b="1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C21833-5FFE-5463-5995-D961FBEDE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60" y="1058919"/>
                <a:ext cx="9387279" cy="4611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59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Results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131D93-49B4-E111-9D25-64262A1E591C}"/>
              </a:ext>
            </a:extLst>
          </p:cNvPr>
          <p:cNvSpPr txBox="1"/>
          <p:nvPr/>
        </p:nvSpPr>
        <p:spPr>
          <a:xfrm>
            <a:off x="1968670" y="2770570"/>
            <a:ext cx="153025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Noised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ADD3BAB-248A-872A-4898-E44FC61C4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640" y="1678326"/>
            <a:ext cx="2753359" cy="229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A6E7C8-FB30-A694-53FC-A599B0CB9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640" y="4039283"/>
            <a:ext cx="2765960" cy="2289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0B2DF1-8255-F4DD-F9E5-33FD03B40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4350" y="1678326"/>
            <a:ext cx="2765960" cy="2289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36B96D8-7D38-84FD-B1A3-037F9E00E0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4350" y="4086023"/>
            <a:ext cx="2765960" cy="22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25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87A117D-0F08-797F-5B06-3A092601AE02}"/>
              </a:ext>
            </a:extLst>
          </p:cNvPr>
          <p:cNvGraphicFramePr>
            <a:graphicFrameLocks noGrp="1"/>
          </p:cNvGraphicFramePr>
          <p:nvPr/>
        </p:nvGraphicFramePr>
        <p:xfrm>
          <a:off x="149087" y="1638168"/>
          <a:ext cx="9590974" cy="48022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83974">
                  <a:extLst>
                    <a:ext uri="{9D8B030D-6E8A-4147-A177-3AD203B41FA5}">
                      <a16:colId xmlns:a16="http://schemas.microsoft.com/office/drawing/2014/main" val="1577354978"/>
                    </a:ext>
                  </a:extLst>
                </a:gridCol>
                <a:gridCol w="3894318">
                  <a:extLst>
                    <a:ext uri="{9D8B030D-6E8A-4147-A177-3AD203B41FA5}">
                      <a16:colId xmlns:a16="http://schemas.microsoft.com/office/drawing/2014/main" val="1083676589"/>
                    </a:ext>
                  </a:extLst>
                </a:gridCol>
                <a:gridCol w="955978">
                  <a:extLst>
                    <a:ext uri="{9D8B030D-6E8A-4147-A177-3AD203B41FA5}">
                      <a16:colId xmlns:a16="http://schemas.microsoft.com/office/drawing/2014/main" val="1231089285"/>
                    </a:ext>
                  </a:extLst>
                </a:gridCol>
                <a:gridCol w="3756704">
                  <a:extLst>
                    <a:ext uri="{9D8B030D-6E8A-4147-A177-3AD203B41FA5}">
                      <a16:colId xmlns:a16="http://schemas.microsoft.com/office/drawing/2014/main" val="1798984554"/>
                    </a:ext>
                  </a:extLst>
                </a:gridCol>
              </a:tblGrid>
              <a:tr h="2401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Noised</a:t>
                      </a:r>
                    </a:p>
                    <a:p>
                      <a:pPr algn="ctr" latinLnBrk="1"/>
                      <a:r>
                        <a:rPr lang="en-US" altLang="ko-KR" b="0" dirty="0"/>
                        <a:t>Data</a:t>
                      </a:r>
                      <a:endParaRPr lang="ko-KR" altLang="en-US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Gaussian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63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525291"/>
                  </a:ext>
                </a:extLst>
              </a:tr>
              <a:tr h="2401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Moving</a:t>
                      </a:r>
                    </a:p>
                    <a:p>
                      <a:pPr algn="ctr" latinLnBrk="1"/>
                      <a:r>
                        <a:rPr lang="en-US" altLang="ko-KR" dirty="0"/>
                        <a:t>Average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Wavelet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63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487021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22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59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Results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7D48DE-BCFE-E642-49FB-29CA4057E1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8"/>
          <a:stretch/>
        </p:blipFill>
        <p:spPr bwMode="auto">
          <a:xfrm>
            <a:off x="1318800" y="1732030"/>
            <a:ext cx="3302896" cy="227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8D4F5061-C11E-1AB4-4578-6029D3E50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2"/>
          <a:stretch/>
        </p:blipFill>
        <p:spPr bwMode="auto">
          <a:xfrm>
            <a:off x="6065148" y="4079976"/>
            <a:ext cx="3381375" cy="227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B8C81E-E99B-A772-8839-11E48CF231B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318800" y="4079976"/>
            <a:ext cx="3304800" cy="2278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84C8BC-9FA1-D629-460B-01A9D26A4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908" y="1683079"/>
            <a:ext cx="3186615" cy="227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E61EEE-EC8D-D832-E491-ED4BCDC2792C}"/>
                  </a:ext>
                </a:extLst>
              </p:cNvPr>
              <p:cNvSpPr txBox="1"/>
              <p:nvPr/>
            </p:nvSpPr>
            <p:spPr>
              <a:xfrm>
                <a:off x="259360" y="1058919"/>
                <a:ext cx="10136970" cy="455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b="1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Visualizing Data predicted by </a:t>
                </a:r>
                <a:r>
                  <a:rPr lang="en-US" altLang="ko-KR" b="1" spc="-88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SINDy</a:t>
                </a:r>
                <a:r>
                  <a:rPr lang="en-US" altLang="ko-KR" b="1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-PI (</a:t>
                </a:r>
                <a14:m>
                  <m:oMath xmlns:m="http://schemas.openxmlformats.org/officeDocument/2006/math">
                    <m:r>
                      <a:rPr lang="ko-KR" altLang="en-US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𝝈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=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𝟎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.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𝟏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) </m:t>
                    </m:r>
                    <m:r>
                      <m:rPr>
                        <m:nor/>
                      </m:rPr>
                      <a:rPr lang="en-US" altLang="ko-KR" b="0" i="0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rPr>
                      <m:t>: </m:t>
                    </m:r>
                    <m:r>
                      <a:rPr lang="ko-KR" altLang="en-US" sz="160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식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별</m:t>
                    </m:r>
                    <m:r>
                      <a:rPr lang="en-US" altLang="ko-KR" sz="1600" b="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 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못</m:t>
                    </m:r>
                    <m:r>
                      <a:rPr lang="ko-KR" altLang="en-US" sz="160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하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는</m:t>
                    </m:r>
                    <m:r>
                      <m:rPr>
                        <m:nor/>
                      </m:rPr>
                      <a:rPr lang="en-US" altLang="ko-KR" sz="1600" b="0" i="0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 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오</m:t>
                    </m:r>
                    <m:r>
                      <a:rPr lang="ko-KR" altLang="en-US" sz="160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차</m:t>
                    </m:r>
                    <m:r>
                      <m:rPr>
                        <m:nor/>
                      </m:rPr>
                      <a:rPr lang="en-US" altLang="ko-KR" sz="1600" b="0" i="0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 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구</m:t>
                    </m:r>
                    <m:r>
                      <a:rPr lang="ko-KR" altLang="en-US" sz="160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간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을</m:t>
                    </m:r>
                    <m:r>
                      <a:rPr lang="en-US" altLang="ko-KR" sz="1600" b="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 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육</m:t>
                    </m:r>
                    <m:r>
                      <a:rPr lang="ko-KR" altLang="en-US" sz="160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안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으</m:t>
                    </m:r>
                    <m:r>
                      <a:rPr lang="ko-KR" altLang="en-US" sz="160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로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도</m:t>
                    </m:r>
                    <m:r>
                      <m:rPr>
                        <m:nor/>
                      </m:rPr>
                      <a:rPr lang="en-US" altLang="ko-KR" sz="1600" b="0" i="0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 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확</m:t>
                    </m:r>
                    <m:r>
                      <a:rPr lang="ko-KR" altLang="en-US" sz="160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인</m:t>
                    </m:r>
                    <m:r>
                      <m:rPr>
                        <m:nor/>
                      </m:rPr>
                      <a:rPr lang="en-US" altLang="ko-KR" sz="1600" b="0" i="0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 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가</m:t>
                    </m:r>
                    <m:r>
                      <a:rPr lang="ko-KR" altLang="en-US" sz="160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능</m:t>
                    </m:r>
                    <m:r>
                      <m:rPr>
                        <m:nor/>
                      </m:rPr>
                      <a:rPr lang="en-US" altLang="ko-KR" sz="1600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rPr>
                      <m:t>.</m:t>
                    </m:r>
                  </m:oMath>
                </a14:m>
                <a:endParaRPr lang="en-US" altLang="ko-KR" b="1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E61EEE-EC8D-D832-E491-ED4BCDC27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60" y="1058919"/>
                <a:ext cx="10136970" cy="4550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598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87A117D-0F08-797F-5B06-3A092601AE02}"/>
              </a:ext>
            </a:extLst>
          </p:cNvPr>
          <p:cNvGraphicFramePr>
            <a:graphicFrameLocks noGrp="1"/>
          </p:cNvGraphicFramePr>
          <p:nvPr/>
        </p:nvGraphicFramePr>
        <p:xfrm>
          <a:off x="149087" y="1638168"/>
          <a:ext cx="9590974" cy="48022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74035">
                  <a:extLst>
                    <a:ext uri="{9D8B030D-6E8A-4147-A177-3AD203B41FA5}">
                      <a16:colId xmlns:a16="http://schemas.microsoft.com/office/drawing/2014/main" val="1577354978"/>
                    </a:ext>
                  </a:extLst>
                </a:gridCol>
                <a:gridCol w="3904257">
                  <a:extLst>
                    <a:ext uri="{9D8B030D-6E8A-4147-A177-3AD203B41FA5}">
                      <a16:colId xmlns:a16="http://schemas.microsoft.com/office/drawing/2014/main" val="1083676589"/>
                    </a:ext>
                  </a:extLst>
                </a:gridCol>
                <a:gridCol w="985795">
                  <a:extLst>
                    <a:ext uri="{9D8B030D-6E8A-4147-A177-3AD203B41FA5}">
                      <a16:colId xmlns:a16="http://schemas.microsoft.com/office/drawing/2014/main" val="1231089285"/>
                    </a:ext>
                  </a:extLst>
                </a:gridCol>
                <a:gridCol w="3726887">
                  <a:extLst>
                    <a:ext uri="{9D8B030D-6E8A-4147-A177-3AD203B41FA5}">
                      <a16:colId xmlns:a16="http://schemas.microsoft.com/office/drawing/2014/main" val="1798984554"/>
                    </a:ext>
                  </a:extLst>
                </a:gridCol>
              </a:tblGrid>
              <a:tr h="2401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Noised</a:t>
                      </a:r>
                    </a:p>
                    <a:p>
                      <a:pPr algn="ctr" latinLnBrk="1"/>
                      <a:r>
                        <a:rPr lang="en-US" altLang="ko-KR" sz="1400" b="0" dirty="0"/>
                        <a:t>Data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Gaussian</a:t>
                      </a:r>
                    </a:p>
                    <a:p>
                      <a:pPr algn="ctr" latinLnBrk="1"/>
                      <a:r>
                        <a:rPr lang="en-US" altLang="ko-KR" sz="1400" b="0" dirty="0"/>
                        <a:t>+</a:t>
                      </a:r>
                    </a:p>
                    <a:p>
                      <a:pPr algn="ctr" latinLnBrk="1"/>
                      <a:r>
                        <a:rPr lang="en-US" altLang="ko-KR" sz="1400" b="0" dirty="0"/>
                        <a:t>MA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63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525291"/>
                  </a:ext>
                </a:extLst>
              </a:tr>
              <a:tr h="2401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Gaussian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+WV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MA</a:t>
                      </a:r>
                    </a:p>
                    <a:p>
                      <a:pPr algn="ctr" latinLnBrk="1"/>
                      <a:r>
                        <a:rPr lang="en-US" altLang="ko-KR" sz="1400" b="0" dirty="0"/>
                        <a:t>+WV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63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487021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23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59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Results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0915D9E-8938-0BEE-2233-7503734ECEB9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8"/>
          <a:stretch/>
        </p:blipFill>
        <p:spPr bwMode="auto">
          <a:xfrm>
            <a:off x="1318800" y="1732029"/>
            <a:ext cx="3240000" cy="22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C3D0CE-12F4-2F45-C159-F12D224BB09D}"/>
              </a:ext>
            </a:extLst>
          </p:cNvPr>
          <p:cNvSpPr txBox="1"/>
          <p:nvPr/>
        </p:nvSpPr>
        <p:spPr>
          <a:xfrm>
            <a:off x="2671668" y="5096721"/>
            <a:ext cx="597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상재님</a:t>
            </a:r>
            <a:endParaRPr lang="ko-KR" altLang="en-US" sz="1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4FE58A8-21DF-0EB1-CE45-E8367DDEEC0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16414" y="1732030"/>
            <a:ext cx="3240000" cy="22788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AFC3468-7BC1-83C8-39D8-C4D827A8214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376939" y="4127562"/>
            <a:ext cx="3240000" cy="22788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2134618-A98B-0F2D-2655-9B5B71935712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216414" y="4086214"/>
            <a:ext cx="3240000" cy="227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302192-ED94-E7FE-9AA9-EAD6F7EC8D95}"/>
                  </a:ext>
                </a:extLst>
              </p:cNvPr>
              <p:cNvSpPr txBox="1"/>
              <p:nvPr/>
            </p:nvSpPr>
            <p:spPr>
              <a:xfrm>
                <a:off x="259360" y="1058919"/>
                <a:ext cx="10136970" cy="455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b="1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Visualizing Data predicted by </a:t>
                </a:r>
                <a:r>
                  <a:rPr lang="en-US" altLang="ko-KR" b="1" spc="-88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SINDy</a:t>
                </a:r>
                <a:r>
                  <a:rPr lang="en-US" altLang="ko-KR" b="1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-PI (</a:t>
                </a:r>
                <a14:m>
                  <m:oMath xmlns:m="http://schemas.openxmlformats.org/officeDocument/2006/math">
                    <m:r>
                      <a:rPr lang="ko-KR" altLang="en-US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𝝈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=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𝟎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.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𝟏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) </m:t>
                    </m:r>
                    <m:r>
                      <m:rPr>
                        <m:nor/>
                      </m:rPr>
                      <a:rPr lang="en-US" altLang="ko-KR" b="0" i="0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rPr>
                      <m:t>: </m:t>
                    </m:r>
                    <m:r>
                      <a:rPr lang="ko-KR" altLang="en-US" sz="160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식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별</m:t>
                    </m:r>
                    <m:r>
                      <a:rPr lang="en-US" altLang="ko-KR" sz="1600" b="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 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못</m:t>
                    </m:r>
                    <m:r>
                      <a:rPr lang="ko-KR" altLang="en-US" sz="160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하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는</m:t>
                    </m:r>
                    <m:r>
                      <m:rPr>
                        <m:nor/>
                      </m:rPr>
                      <a:rPr lang="en-US" altLang="ko-KR" sz="1600" b="0" i="0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 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오</m:t>
                    </m:r>
                    <m:r>
                      <a:rPr lang="ko-KR" altLang="en-US" sz="160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차</m:t>
                    </m:r>
                    <m:r>
                      <m:rPr>
                        <m:nor/>
                      </m:rPr>
                      <a:rPr lang="en-US" altLang="ko-KR" sz="1600" b="0" i="0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 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구</m:t>
                    </m:r>
                    <m:r>
                      <a:rPr lang="ko-KR" altLang="en-US" sz="160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간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을</m:t>
                    </m:r>
                    <m:r>
                      <a:rPr lang="en-US" altLang="ko-KR" sz="1600" b="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 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육</m:t>
                    </m:r>
                    <m:r>
                      <a:rPr lang="ko-KR" altLang="en-US" sz="160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안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으</m:t>
                    </m:r>
                    <m:r>
                      <a:rPr lang="ko-KR" altLang="en-US" sz="160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로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도</m:t>
                    </m:r>
                    <m:r>
                      <m:rPr>
                        <m:nor/>
                      </m:rPr>
                      <a:rPr lang="en-US" altLang="ko-KR" sz="1600" b="0" i="0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 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확</m:t>
                    </m:r>
                    <m:r>
                      <a:rPr lang="ko-KR" altLang="en-US" sz="160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인</m:t>
                    </m:r>
                    <m:r>
                      <m:rPr>
                        <m:nor/>
                      </m:rPr>
                      <a:rPr lang="en-US" altLang="ko-KR" sz="1600" b="0" i="0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 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가</m:t>
                    </m:r>
                    <m:r>
                      <a:rPr lang="ko-KR" altLang="en-US" sz="160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능</m:t>
                    </m:r>
                    <m:r>
                      <m:rPr>
                        <m:nor/>
                      </m:rPr>
                      <a:rPr lang="en-US" altLang="ko-KR" sz="1600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rPr>
                      <m:t>.</m:t>
                    </m:r>
                  </m:oMath>
                </a14:m>
                <a:endParaRPr lang="en-US" altLang="ko-KR" b="1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302192-ED94-E7FE-9AA9-EAD6F7EC8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60" y="1058919"/>
                <a:ext cx="10136970" cy="4550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026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87A117D-0F08-797F-5B06-3A092601AE02}"/>
              </a:ext>
            </a:extLst>
          </p:cNvPr>
          <p:cNvGraphicFramePr>
            <a:graphicFrameLocks noGrp="1"/>
          </p:cNvGraphicFramePr>
          <p:nvPr/>
        </p:nvGraphicFramePr>
        <p:xfrm>
          <a:off x="149087" y="1638168"/>
          <a:ext cx="9590974" cy="48022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83974">
                  <a:extLst>
                    <a:ext uri="{9D8B030D-6E8A-4147-A177-3AD203B41FA5}">
                      <a16:colId xmlns:a16="http://schemas.microsoft.com/office/drawing/2014/main" val="1577354978"/>
                    </a:ext>
                  </a:extLst>
                </a:gridCol>
                <a:gridCol w="3894318">
                  <a:extLst>
                    <a:ext uri="{9D8B030D-6E8A-4147-A177-3AD203B41FA5}">
                      <a16:colId xmlns:a16="http://schemas.microsoft.com/office/drawing/2014/main" val="1083676589"/>
                    </a:ext>
                  </a:extLst>
                </a:gridCol>
                <a:gridCol w="975856">
                  <a:extLst>
                    <a:ext uri="{9D8B030D-6E8A-4147-A177-3AD203B41FA5}">
                      <a16:colId xmlns:a16="http://schemas.microsoft.com/office/drawing/2014/main" val="1231089285"/>
                    </a:ext>
                  </a:extLst>
                </a:gridCol>
                <a:gridCol w="3736826">
                  <a:extLst>
                    <a:ext uri="{9D8B030D-6E8A-4147-A177-3AD203B41FA5}">
                      <a16:colId xmlns:a16="http://schemas.microsoft.com/office/drawing/2014/main" val="1798984554"/>
                    </a:ext>
                  </a:extLst>
                </a:gridCol>
              </a:tblGrid>
              <a:tr h="2401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Noised</a:t>
                      </a:r>
                    </a:p>
                    <a:p>
                      <a:pPr algn="ctr" latinLnBrk="1"/>
                      <a:r>
                        <a:rPr lang="en-US" altLang="ko-KR" sz="1400" b="0" dirty="0"/>
                        <a:t>Data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63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Gaussian</a:t>
                      </a:r>
                    </a:p>
                    <a:p>
                      <a:pPr algn="ctr" latinLnBrk="1"/>
                      <a:r>
                        <a:rPr lang="en-US" altLang="ko-KR" sz="1400" b="0" dirty="0"/>
                        <a:t>+</a:t>
                      </a:r>
                    </a:p>
                    <a:p>
                      <a:pPr algn="ctr" latinLnBrk="1"/>
                      <a:r>
                        <a:rPr lang="en-US" altLang="ko-KR" sz="1400" b="0" dirty="0"/>
                        <a:t>MA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63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525291"/>
                  </a:ext>
                </a:extLst>
              </a:tr>
              <a:tr h="2401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L1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Filter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Denoising Auto-Encoder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63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487021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24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C21833-5FFE-5463-5995-D961FBEDE199}"/>
                  </a:ext>
                </a:extLst>
              </p:cNvPr>
              <p:cNvSpPr txBox="1"/>
              <p:nvPr/>
            </p:nvSpPr>
            <p:spPr>
              <a:xfrm>
                <a:off x="259360" y="1058919"/>
                <a:ext cx="10136970" cy="455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b="1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Visualizing Data predicted by </a:t>
                </a:r>
                <a:r>
                  <a:rPr lang="en-US" altLang="ko-KR" b="1" spc="-88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SINDy</a:t>
                </a:r>
                <a:r>
                  <a:rPr lang="en-US" altLang="ko-KR" b="1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-PI (</a:t>
                </a:r>
                <a14:m>
                  <m:oMath xmlns:m="http://schemas.openxmlformats.org/officeDocument/2006/math">
                    <m:r>
                      <a:rPr lang="ko-KR" altLang="en-US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𝝈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=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𝟎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.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𝟏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) </m:t>
                    </m:r>
                    <m:r>
                      <m:rPr>
                        <m:nor/>
                      </m:rPr>
                      <a:rPr lang="en-US" altLang="ko-KR" b="0" i="0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rPr>
                      <m:t>: </m:t>
                    </m:r>
                    <m:r>
                      <a:rPr lang="ko-KR" altLang="en-US" sz="160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식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별</m:t>
                    </m:r>
                    <m:r>
                      <a:rPr lang="en-US" altLang="ko-KR" sz="1600" b="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 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못</m:t>
                    </m:r>
                    <m:r>
                      <a:rPr lang="ko-KR" altLang="en-US" sz="160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하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는</m:t>
                    </m:r>
                    <m:r>
                      <m:rPr>
                        <m:nor/>
                      </m:rPr>
                      <a:rPr lang="en-US" altLang="ko-KR" sz="1600" b="0" i="0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 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오</m:t>
                    </m:r>
                    <m:r>
                      <a:rPr lang="ko-KR" altLang="en-US" sz="160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차</m:t>
                    </m:r>
                    <m:r>
                      <m:rPr>
                        <m:nor/>
                      </m:rPr>
                      <a:rPr lang="en-US" altLang="ko-KR" sz="1600" b="0" i="0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 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구</m:t>
                    </m:r>
                    <m:r>
                      <a:rPr lang="ko-KR" altLang="en-US" sz="160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간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을</m:t>
                    </m:r>
                    <m:r>
                      <a:rPr lang="en-US" altLang="ko-KR" sz="1600" b="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 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육</m:t>
                    </m:r>
                    <m:r>
                      <a:rPr lang="ko-KR" altLang="en-US" sz="160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안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으</m:t>
                    </m:r>
                    <m:r>
                      <a:rPr lang="ko-KR" altLang="en-US" sz="160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로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도</m:t>
                    </m:r>
                    <m:r>
                      <m:rPr>
                        <m:nor/>
                      </m:rPr>
                      <a:rPr lang="en-US" altLang="ko-KR" sz="1600" b="0" i="0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 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확</m:t>
                    </m:r>
                    <m:r>
                      <a:rPr lang="ko-KR" altLang="en-US" sz="160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인</m:t>
                    </m:r>
                    <m:r>
                      <m:rPr>
                        <m:nor/>
                      </m:rPr>
                      <a:rPr lang="en-US" altLang="ko-KR" sz="1600" b="0" i="0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 </m:t>
                    </m:r>
                    <m:r>
                      <a:rPr lang="ko-KR" altLang="en-US" sz="1600" i="1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가</m:t>
                    </m:r>
                    <m:r>
                      <a:rPr lang="ko-KR" altLang="en-US" sz="1600" i="1" spc="-88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능</m:t>
                    </m:r>
                    <m:r>
                      <m:rPr>
                        <m:nor/>
                      </m:rPr>
                      <a:rPr lang="en-US" altLang="ko-KR" sz="1600" spc="-88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rPr>
                      <m:t>.</m:t>
                    </m:r>
                  </m:oMath>
                </a14:m>
                <a:endParaRPr lang="en-US" altLang="ko-KR" b="1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C21833-5FFE-5463-5995-D961FBEDE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60" y="1058919"/>
                <a:ext cx="10136970" cy="4550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59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Results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BFCBF1-3474-BFB0-38BA-D49C7EAE1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8"/>
          <a:stretch/>
        </p:blipFill>
        <p:spPr bwMode="auto">
          <a:xfrm>
            <a:off x="1318800" y="1732030"/>
            <a:ext cx="3302896" cy="227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BA464A-863C-E962-8A4D-174DAA470F5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229114" y="1722868"/>
            <a:ext cx="3240000" cy="2278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E2287CD-82F0-4281-D964-0349C2D9C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0183" y="4133653"/>
            <a:ext cx="3171513" cy="226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453AE9-FC1B-024E-012D-1F65F6CE45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6082" y="4133653"/>
            <a:ext cx="3103032" cy="221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16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25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59360" y="1058919"/>
            <a:ext cx="9387279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RMSE : [0.01,0.1]</a:t>
            </a: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59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Results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1F0FFEA2-800D-8C5D-8C3A-5290B25AEA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3207672"/>
              </p:ext>
            </p:extLst>
          </p:nvPr>
        </p:nvGraphicFramePr>
        <p:xfrm>
          <a:off x="1973089" y="3816336"/>
          <a:ext cx="5959819" cy="2856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F54331-0015-A51A-12D8-76F5C6D91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386645"/>
              </p:ext>
            </p:extLst>
          </p:nvPr>
        </p:nvGraphicFramePr>
        <p:xfrm>
          <a:off x="417980" y="1613566"/>
          <a:ext cx="8875651" cy="2090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7">
                  <a:extLst>
                    <a:ext uri="{9D8B030D-6E8A-4147-A177-3AD203B41FA5}">
                      <a16:colId xmlns:a16="http://schemas.microsoft.com/office/drawing/2014/main" val="349290414"/>
                    </a:ext>
                  </a:extLst>
                </a:gridCol>
                <a:gridCol w="1007373">
                  <a:extLst>
                    <a:ext uri="{9D8B030D-6E8A-4147-A177-3AD203B41FA5}">
                      <a16:colId xmlns:a16="http://schemas.microsoft.com/office/drawing/2014/main" val="3620552123"/>
                    </a:ext>
                  </a:extLst>
                </a:gridCol>
                <a:gridCol w="1007373">
                  <a:extLst>
                    <a:ext uri="{9D8B030D-6E8A-4147-A177-3AD203B41FA5}">
                      <a16:colId xmlns:a16="http://schemas.microsoft.com/office/drawing/2014/main" val="1934467258"/>
                    </a:ext>
                  </a:extLst>
                </a:gridCol>
                <a:gridCol w="1005366">
                  <a:extLst>
                    <a:ext uri="{9D8B030D-6E8A-4147-A177-3AD203B41FA5}">
                      <a16:colId xmlns:a16="http://schemas.microsoft.com/office/drawing/2014/main" val="1832939925"/>
                    </a:ext>
                  </a:extLst>
                </a:gridCol>
                <a:gridCol w="1009380">
                  <a:extLst>
                    <a:ext uri="{9D8B030D-6E8A-4147-A177-3AD203B41FA5}">
                      <a16:colId xmlns:a16="http://schemas.microsoft.com/office/drawing/2014/main" val="1753584668"/>
                    </a:ext>
                  </a:extLst>
                </a:gridCol>
                <a:gridCol w="1007373">
                  <a:extLst>
                    <a:ext uri="{9D8B030D-6E8A-4147-A177-3AD203B41FA5}">
                      <a16:colId xmlns:a16="http://schemas.microsoft.com/office/drawing/2014/main" val="982278693"/>
                    </a:ext>
                  </a:extLst>
                </a:gridCol>
                <a:gridCol w="1007373">
                  <a:extLst>
                    <a:ext uri="{9D8B030D-6E8A-4147-A177-3AD203B41FA5}">
                      <a16:colId xmlns:a16="http://schemas.microsoft.com/office/drawing/2014/main" val="4054836294"/>
                    </a:ext>
                  </a:extLst>
                </a:gridCol>
                <a:gridCol w="1007373">
                  <a:extLst>
                    <a:ext uri="{9D8B030D-6E8A-4147-A177-3AD203B41FA5}">
                      <a16:colId xmlns:a16="http://schemas.microsoft.com/office/drawing/2014/main" val="3049549283"/>
                    </a:ext>
                  </a:extLst>
                </a:gridCol>
                <a:gridCol w="1007373">
                  <a:extLst>
                    <a:ext uri="{9D8B030D-6E8A-4147-A177-3AD203B41FA5}">
                      <a16:colId xmlns:a16="http://schemas.microsoft.com/office/drawing/2014/main" val="4049281624"/>
                    </a:ext>
                  </a:extLst>
                </a:gridCol>
              </a:tblGrid>
              <a:tr h="2366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Gaussian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Wavelet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Gaussian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+ MA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Gaussian + Wavelet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+ Wavelet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05124"/>
                  </a:ext>
                </a:extLst>
              </a:tr>
              <a:tr h="236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0.000137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0.031727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0.007901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0.019928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0.035507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0.000261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0.03321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135663"/>
                  </a:ext>
                </a:extLst>
              </a:tr>
              <a:tr h="314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0.029047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0.047989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0.019121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0.017097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0.001430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0.040070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0.004955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0.04032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356818"/>
                  </a:ext>
                </a:extLst>
              </a:tr>
              <a:tr h="236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0.030965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0.024964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0.030224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0.014598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0.029232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0.031531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0.031620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0.03728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32088"/>
                  </a:ext>
                </a:extLst>
              </a:tr>
              <a:tr h="236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0.034314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0.041088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0.028257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0.050351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0.024530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0.036406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0.031147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0.03920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386357"/>
                  </a:ext>
                </a:extLst>
              </a:tr>
              <a:tr h="236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0.142661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0.030403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0.031352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0.116170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0.275518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0.032832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0.035077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0.03571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95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315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26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59360" y="1058919"/>
            <a:ext cx="9387279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RMSE : [0.01, 0.2]</a:t>
            </a: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59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Results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73B59CA-14C0-1B73-E11A-2FD2933BB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19203"/>
              </p:ext>
            </p:extLst>
          </p:nvPr>
        </p:nvGraphicFramePr>
        <p:xfrm>
          <a:off x="417980" y="1613566"/>
          <a:ext cx="8875651" cy="2090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7">
                  <a:extLst>
                    <a:ext uri="{9D8B030D-6E8A-4147-A177-3AD203B41FA5}">
                      <a16:colId xmlns:a16="http://schemas.microsoft.com/office/drawing/2014/main" val="349290414"/>
                    </a:ext>
                  </a:extLst>
                </a:gridCol>
                <a:gridCol w="1007373">
                  <a:extLst>
                    <a:ext uri="{9D8B030D-6E8A-4147-A177-3AD203B41FA5}">
                      <a16:colId xmlns:a16="http://schemas.microsoft.com/office/drawing/2014/main" val="3620552123"/>
                    </a:ext>
                  </a:extLst>
                </a:gridCol>
                <a:gridCol w="1007373">
                  <a:extLst>
                    <a:ext uri="{9D8B030D-6E8A-4147-A177-3AD203B41FA5}">
                      <a16:colId xmlns:a16="http://schemas.microsoft.com/office/drawing/2014/main" val="1934467258"/>
                    </a:ext>
                  </a:extLst>
                </a:gridCol>
                <a:gridCol w="1005366">
                  <a:extLst>
                    <a:ext uri="{9D8B030D-6E8A-4147-A177-3AD203B41FA5}">
                      <a16:colId xmlns:a16="http://schemas.microsoft.com/office/drawing/2014/main" val="1832939925"/>
                    </a:ext>
                  </a:extLst>
                </a:gridCol>
                <a:gridCol w="1009380">
                  <a:extLst>
                    <a:ext uri="{9D8B030D-6E8A-4147-A177-3AD203B41FA5}">
                      <a16:colId xmlns:a16="http://schemas.microsoft.com/office/drawing/2014/main" val="1753584668"/>
                    </a:ext>
                  </a:extLst>
                </a:gridCol>
                <a:gridCol w="1007373">
                  <a:extLst>
                    <a:ext uri="{9D8B030D-6E8A-4147-A177-3AD203B41FA5}">
                      <a16:colId xmlns:a16="http://schemas.microsoft.com/office/drawing/2014/main" val="982278693"/>
                    </a:ext>
                  </a:extLst>
                </a:gridCol>
                <a:gridCol w="1007373">
                  <a:extLst>
                    <a:ext uri="{9D8B030D-6E8A-4147-A177-3AD203B41FA5}">
                      <a16:colId xmlns:a16="http://schemas.microsoft.com/office/drawing/2014/main" val="4054836294"/>
                    </a:ext>
                  </a:extLst>
                </a:gridCol>
                <a:gridCol w="1007373">
                  <a:extLst>
                    <a:ext uri="{9D8B030D-6E8A-4147-A177-3AD203B41FA5}">
                      <a16:colId xmlns:a16="http://schemas.microsoft.com/office/drawing/2014/main" val="3049549283"/>
                    </a:ext>
                  </a:extLst>
                </a:gridCol>
                <a:gridCol w="1007373">
                  <a:extLst>
                    <a:ext uri="{9D8B030D-6E8A-4147-A177-3AD203B41FA5}">
                      <a16:colId xmlns:a16="http://schemas.microsoft.com/office/drawing/2014/main" val="4049281624"/>
                    </a:ext>
                  </a:extLst>
                </a:gridCol>
              </a:tblGrid>
              <a:tr h="2366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Gaussian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Wavelet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Gaussian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+ MA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Gaussian + Wavelet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+ Wavelet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05124"/>
                  </a:ext>
                </a:extLst>
              </a:tr>
              <a:tr h="236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0.000137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0.031727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0.007901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0.019928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0.035507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0.000261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135663"/>
                  </a:ext>
                </a:extLst>
              </a:tr>
              <a:tr h="314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0.029047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0.047989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0.019121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0.017097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0.001430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0.040070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0.004955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356818"/>
                  </a:ext>
                </a:extLst>
              </a:tr>
              <a:tr h="236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0.030965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0.024964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0.030224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0.014598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0.029232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0.031531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0.031620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32088"/>
                  </a:ext>
                </a:extLst>
              </a:tr>
              <a:tr h="236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0.034314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0.041088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0.028257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0.050351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0.024530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0.036406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0.031147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386357"/>
                  </a:ext>
                </a:extLst>
              </a:tr>
              <a:tr h="236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0.142661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0.030403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0.031352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0.116170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0.275518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0.032832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0.035077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956232"/>
                  </a:ext>
                </a:extLst>
              </a:tr>
            </a:tbl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1F0FFEA2-800D-8C5D-8C3A-5290B25AEA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1117531"/>
              </p:ext>
            </p:extLst>
          </p:nvPr>
        </p:nvGraphicFramePr>
        <p:xfrm>
          <a:off x="2466550" y="3904181"/>
          <a:ext cx="5238775" cy="2767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9698DF1-27EF-7D2D-0F9B-0095E0BACA57}"/>
              </a:ext>
            </a:extLst>
          </p:cNvPr>
          <p:cNvSpPr txBox="1"/>
          <p:nvPr/>
        </p:nvSpPr>
        <p:spPr>
          <a:xfrm>
            <a:off x="2564020" y="202158"/>
            <a:ext cx="5917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우월한 대안 </a:t>
            </a:r>
            <a:r>
              <a:rPr lang="en-US" altLang="ko-KR" dirty="0"/>
              <a:t>X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L1</a:t>
            </a:r>
            <a:r>
              <a:rPr lang="ko-KR" altLang="en-US" dirty="0"/>
              <a:t>이 모든 노이즈 수준에서 우수한편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가우시안</a:t>
            </a:r>
            <a:r>
              <a:rPr lang="en-US" altLang="ko-KR" dirty="0"/>
              <a:t>, </a:t>
            </a:r>
            <a:r>
              <a:rPr lang="ko-KR" altLang="en-US" dirty="0" err="1"/>
              <a:t>웨이블릿이</a:t>
            </a:r>
            <a:r>
              <a:rPr lang="ko-KR" altLang="en-US" dirty="0"/>
              <a:t> </a:t>
            </a:r>
            <a:r>
              <a:rPr lang="en-US" altLang="ko-KR" dirty="0"/>
              <a:t>0.15 </a:t>
            </a:r>
            <a:r>
              <a:rPr lang="ko-KR" altLang="en-US" dirty="0"/>
              <a:t>이하의 노이즈에서 가장 뛰어남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가우시안이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  <a:r>
              <a:rPr lang="ko-KR" altLang="en-US" dirty="0"/>
              <a:t>이상의 노이즈에서 부적합한 방법론</a:t>
            </a:r>
          </a:p>
        </p:txBody>
      </p:sp>
    </p:spTree>
    <p:extLst>
      <p:ext uri="{BB962C8B-B14F-4D97-AF65-F5344CB8AC3E}">
        <p14:creationId xmlns:p14="http://schemas.microsoft.com/office/powerpoint/2010/main" val="3533503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27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59360" y="1058919"/>
            <a:ext cx="9387279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RMSE : Gaussian </a:t>
            </a:r>
            <a:r>
              <a:rPr lang="ko-KR" altLang="en-US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제외</a:t>
            </a: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59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Results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1F0FFEA2-800D-8C5D-8C3A-5290B25AEA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006871"/>
              </p:ext>
            </p:extLst>
          </p:nvPr>
        </p:nvGraphicFramePr>
        <p:xfrm>
          <a:off x="2198796" y="3926583"/>
          <a:ext cx="5508406" cy="2642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5417FC3-95CE-B56C-AE74-9F3BA8AE6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02400"/>
              </p:ext>
            </p:extLst>
          </p:nvPr>
        </p:nvGraphicFramePr>
        <p:xfrm>
          <a:off x="417980" y="1613566"/>
          <a:ext cx="8875651" cy="2090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7">
                  <a:extLst>
                    <a:ext uri="{9D8B030D-6E8A-4147-A177-3AD203B41FA5}">
                      <a16:colId xmlns:a16="http://schemas.microsoft.com/office/drawing/2014/main" val="349290414"/>
                    </a:ext>
                  </a:extLst>
                </a:gridCol>
                <a:gridCol w="1007373">
                  <a:extLst>
                    <a:ext uri="{9D8B030D-6E8A-4147-A177-3AD203B41FA5}">
                      <a16:colId xmlns:a16="http://schemas.microsoft.com/office/drawing/2014/main" val="3620552123"/>
                    </a:ext>
                  </a:extLst>
                </a:gridCol>
                <a:gridCol w="1007373">
                  <a:extLst>
                    <a:ext uri="{9D8B030D-6E8A-4147-A177-3AD203B41FA5}">
                      <a16:colId xmlns:a16="http://schemas.microsoft.com/office/drawing/2014/main" val="1934467258"/>
                    </a:ext>
                  </a:extLst>
                </a:gridCol>
                <a:gridCol w="1005366">
                  <a:extLst>
                    <a:ext uri="{9D8B030D-6E8A-4147-A177-3AD203B41FA5}">
                      <a16:colId xmlns:a16="http://schemas.microsoft.com/office/drawing/2014/main" val="1832939925"/>
                    </a:ext>
                  </a:extLst>
                </a:gridCol>
                <a:gridCol w="1009380">
                  <a:extLst>
                    <a:ext uri="{9D8B030D-6E8A-4147-A177-3AD203B41FA5}">
                      <a16:colId xmlns:a16="http://schemas.microsoft.com/office/drawing/2014/main" val="1753584668"/>
                    </a:ext>
                  </a:extLst>
                </a:gridCol>
                <a:gridCol w="1007373">
                  <a:extLst>
                    <a:ext uri="{9D8B030D-6E8A-4147-A177-3AD203B41FA5}">
                      <a16:colId xmlns:a16="http://schemas.microsoft.com/office/drawing/2014/main" val="982278693"/>
                    </a:ext>
                  </a:extLst>
                </a:gridCol>
                <a:gridCol w="1007373">
                  <a:extLst>
                    <a:ext uri="{9D8B030D-6E8A-4147-A177-3AD203B41FA5}">
                      <a16:colId xmlns:a16="http://schemas.microsoft.com/office/drawing/2014/main" val="4054836294"/>
                    </a:ext>
                  </a:extLst>
                </a:gridCol>
                <a:gridCol w="1007373">
                  <a:extLst>
                    <a:ext uri="{9D8B030D-6E8A-4147-A177-3AD203B41FA5}">
                      <a16:colId xmlns:a16="http://schemas.microsoft.com/office/drawing/2014/main" val="3049549283"/>
                    </a:ext>
                  </a:extLst>
                </a:gridCol>
                <a:gridCol w="1007373">
                  <a:extLst>
                    <a:ext uri="{9D8B030D-6E8A-4147-A177-3AD203B41FA5}">
                      <a16:colId xmlns:a16="http://schemas.microsoft.com/office/drawing/2014/main" val="4049281624"/>
                    </a:ext>
                  </a:extLst>
                </a:gridCol>
              </a:tblGrid>
              <a:tr h="3504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Gaussian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Wavelet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Gaussian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+ MA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Gaussian + Wavelet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+ Wavelet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05124"/>
                  </a:ext>
                </a:extLst>
              </a:tr>
              <a:tr h="236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0.000137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0.031727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0.007901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0.019928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0.035507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0.000261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135663"/>
                  </a:ext>
                </a:extLst>
              </a:tr>
              <a:tr h="314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0.029047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0.047989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0.019121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0.017097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0.001430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0.040070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0.004955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356818"/>
                  </a:ext>
                </a:extLst>
              </a:tr>
              <a:tr h="236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0.030965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0.024964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0.030224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0.014598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0.029232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0.031531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0.031620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32088"/>
                  </a:ext>
                </a:extLst>
              </a:tr>
              <a:tr h="236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0.034314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0.041088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0.028257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0.050351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0.024530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0.036406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0.031147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386357"/>
                  </a:ext>
                </a:extLst>
              </a:tr>
              <a:tr h="236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0.142661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0.030403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0.031352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0.116170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0.275518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0.032832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0.035077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95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399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28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70935" y="1058919"/>
            <a:ext cx="938727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Conclusion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59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Discussion &amp; Conclusion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00178-CF12-A19F-8366-EF3789C417C7}"/>
              </a:ext>
            </a:extLst>
          </p:cNvPr>
          <p:cNvSpPr txBox="1"/>
          <p:nvPr/>
        </p:nvSpPr>
        <p:spPr>
          <a:xfrm>
            <a:off x="259357" y="2745202"/>
            <a:ext cx="9387279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Limitation</a:t>
            </a:r>
            <a:endParaRPr lang="en-US" altLang="ko-KR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L1 Filter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미루어 볼 때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동역학 예제에 따라 최적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Filtering Method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차이가 있음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예제와 독립적으로 월등히 우월하다고 말할 수 있는 필터는 실험 결과에서 존재하지 않았음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시도한 모든 방법론이 노이즈 수준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0.1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부터는 제대로 된 미분방정식을 식별하지 못함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변수별로 측정한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MSE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단순 평균치로 방법론의 성능을 일반화하기 어려움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C977B-D979-92A0-114D-3C56420EBD2B}"/>
              </a:ext>
            </a:extLst>
          </p:cNvPr>
          <p:cNvSpPr txBox="1"/>
          <p:nvPr/>
        </p:nvSpPr>
        <p:spPr>
          <a:xfrm>
            <a:off x="259358" y="4803074"/>
            <a:ext cx="9387279" cy="16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Further Research</a:t>
            </a:r>
          </a:p>
          <a:p>
            <a:pPr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시계열 데이터의 성능 지표 값을 결합하여 모델의 성능을 평가하는 방법론 다각화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충분한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iteration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통한 실험 결과 일반화 및 성능 지표 다각화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(Success Rate, TPR)</a:t>
            </a:r>
          </a:p>
          <a:p>
            <a:pPr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변형 알고리즘의 성능 비교 및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Ensemble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시도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en-US" altLang="ko-KR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ESINDy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en-US" altLang="ko-KR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WSINDy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etc..)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8A6D41-9BCC-6FC1-3521-99E38B815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54965"/>
              </p:ext>
            </p:extLst>
          </p:nvPr>
        </p:nvGraphicFramePr>
        <p:xfrm>
          <a:off x="681038" y="1825625"/>
          <a:ext cx="4846159" cy="851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7">
                  <a:extLst>
                    <a:ext uri="{9D8B030D-6E8A-4147-A177-3AD203B41FA5}">
                      <a16:colId xmlns:a16="http://schemas.microsoft.com/office/drawing/2014/main" val="1505111229"/>
                    </a:ext>
                  </a:extLst>
                </a:gridCol>
                <a:gridCol w="1007373">
                  <a:extLst>
                    <a:ext uri="{9D8B030D-6E8A-4147-A177-3AD203B41FA5}">
                      <a16:colId xmlns:a16="http://schemas.microsoft.com/office/drawing/2014/main" val="3103269938"/>
                    </a:ext>
                  </a:extLst>
                </a:gridCol>
                <a:gridCol w="1007373">
                  <a:extLst>
                    <a:ext uri="{9D8B030D-6E8A-4147-A177-3AD203B41FA5}">
                      <a16:colId xmlns:a16="http://schemas.microsoft.com/office/drawing/2014/main" val="4101467476"/>
                    </a:ext>
                  </a:extLst>
                </a:gridCol>
                <a:gridCol w="1005366">
                  <a:extLst>
                    <a:ext uri="{9D8B030D-6E8A-4147-A177-3AD203B41FA5}">
                      <a16:colId xmlns:a16="http://schemas.microsoft.com/office/drawing/2014/main" val="2064564170"/>
                    </a:ext>
                  </a:extLst>
                </a:gridCol>
                <a:gridCol w="1009380">
                  <a:extLst>
                    <a:ext uri="{9D8B030D-6E8A-4147-A177-3AD203B41FA5}">
                      <a16:colId xmlns:a16="http://schemas.microsoft.com/office/drawing/2014/main" val="2355458782"/>
                    </a:ext>
                  </a:extLst>
                </a:gridCol>
              </a:tblGrid>
              <a:tr h="236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Best Method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Gaussian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Wavelet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Gaussian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+ MA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460751"/>
                  </a:ext>
                </a:extLst>
              </a:tr>
              <a:tr h="236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0.000137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0.031727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0.007901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0.019928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340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895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fld id="{553FB9FB-B6CC-43D7-BDEA-106C6ECD8EAD}" type="slidenum">
              <a:rPr lang="ko-KR" altLang="en-US" smtClean="0"/>
              <a:pPr/>
              <a:t>29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327660" y="1058919"/>
            <a:ext cx="9318979" cy="466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Conclusion</a:t>
            </a: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0.1</a:t>
            </a:r>
            <a:r>
              <a:rPr lang="ko-KR" altLang="en-US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이하의 노이즈 수준에서 </a:t>
            </a:r>
            <a:r>
              <a:rPr lang="en-US" altLang="ko-KR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Gaussian</a:t>
            </a:r>
            <a:r>
              <a:rPr lang="ko-KR" altLang="en-US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</a:t>
            </a:r>
            <a:r>
              <a:rPr lang="en-US" altLang="ko-KR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Best Method</a:t>
            </a:r>
            <a:r>
              <a:rPr lang="ko-KR" altLang="en-US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나타났으며</a:t>
            </a:r>
            <a:r>
              <a:rPr lang="en-US" altLang="ko-KR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0.1</a:t>
            </a:r>
            <a:r>
              <a:rPr lang="ko-KR" altLang="en-US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기점으로 </a:t>
            </a:r>
            <a:r>
              <a:rPr kumimoji="0" lang="en-US" altLang="ko-KR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Gaussian</a:t>
            </a:r>
            <a:r>
              <a:rPr kumimoji="0" lang="ko-KR" altLang="en-US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급격한 성능 하락이 나타났다</a:t>
            </a:r>
            <a:r>
              <a:rPr kumimoji="0" lang="en-US" altLang="ko-KR" sz="1600" b="0" i="0" u="none" strike="noStrike" kern="1200" cap="none" spc="-88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spc="-88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-88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spc="-88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-88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spc="-88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-88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AFAA2D1E-BCD2-BADE-5588-F398FE9EE344}"/>
              </a:ext>
            </a:extLst>
          </p:cNvPr>
          <p:cNvSpPr txBox="1"/>
          <p:nvPr/>
        </p:nvSpPr>
        <p:spPr>
          <a:xfrm>
            <a:off x="259360" y="4196832"/>
            <a:ext cx="9208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DDFAD-84C1-ADEA-1A31-0FE0A52A3EEA}"/>
              </a:ext>
            </a:extLst>
          </p:cNvPr>
          <p:cNvSpPr txBox="1"/>
          <p:nvPr/>
        </p:nvSpPr>
        <p:spPr>
          <a:xfrm>
            <a:off x="293509" y="425101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Discussion &amp; Conclusion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1E8D1E3-0CA7-B3B1-F6A4-44A452C70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542345"/>
              </p:ext>
            </p:extLst>
          </p:nvPr>
        </p:nvGraphicFramePr>
        <p:xfrm>
          <a:off x="560550" y="1652402"/>
          <a:ext cx="8784899" cy="975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3549">
                  <a:extLst>
                    <a:ext uri="{9D8B030D-6E8A-4147-A177-3AD203B41FA5}">
                      <a16:colId xmlns:a16="http://schemas.microsoft.com/office/drawing/2014/main" val="1505111229"/>
                    </a:ext>
                  </a:extLst>
                </a:gridCol>
                <a:gridCol w="1496270">
                  <a:extLst>
                    <a:ext uri="{9D8B030D-6E8A-4147-A177-3AD203B41FA5}">
                      <a16:colId xmlns:a16="http://schemas.microsoft.com/office/drawing/2014/main" val="3103269938"/>
                    </a:ext>
                  </a:extLst>
                </a:gridCol>
                <a:gridCol w="1496270">
                  <a:extLst>
                    <a:ext uri="{9D8B030D-6E8A-4147-A177-3AD203B41FA5}">
                      <a16:colId xmlns:a16="http://schemas.microsoft.com/office/drawing/2014/main" val="4101467476"/>
                    </a:ext>
                  </a:extLst>
                </a:gridCol>
                <a:gridCol w="1496270">
                  <a:extLst>
                    <a:ext uri="{9D8B030D-6E8A-4147-A177-3AD203B41FA5}">
                      <a16:colId xmlns:a16="http://schemas.microsoft.com/office/drawing/2014/main" val="2064564170"/>
                    </a:ext>
                  </a:extLst>
                </a:gridCol>
                <a:gridCol w="1496270">
                  <a:extLst>
                    <a:ext uri="{9D8B030D-6E8A-4147-A177-3AD203B41FA5}">
                      <a16:colId xmlns:a16="http://schemas.microsoft.com/office/drawing/2014/main" val="2355458782"/>
                    </a:ext>
                  </a:extLst>
                </a:gridCol>
                <a:gridCol w="1496270">
                  <a:extLst>
                    <a:ext uri="{9D8B030D-6E8A-4147-A177-3AD203B41FA5}">
                      <a16:colId xmlns:a16="http://schemas.microsoft.com/office/drawing/2014/main" val="937275813"/>
                    </a:ext>
                  </a:extLst>
                </a:gridCol>
              </a:tblGrid>
              <a:tr h="236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Noise Lv.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460751"/>
                  </a:ext>
                </a:extLst>
              </a:tr>
              <a:tr h="346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Best Method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0.000137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0.001430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0.014598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0.019928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0.030403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340862"/>
                  </a:ext>
                </a:extLst>
              </a:tr>
              <a:tr h="268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Gaussian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Gaussian + WV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Gaussian + MA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Gaussian + WV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49548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D807DC2-A795-1600-1C8E-911D1A8B510E}"/>
              </a:ext>
            </a:extLst>
          </p:cNvPr>
          <p:cNvSpPr txBox="1"/>
          <p:nvPr/>
        </p:nvSpPr>
        <p:spPr>
          <a:xfrm>
            <a:off x="327660" y="3535850"/>
            <a:ext cx="9387279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Limitation</a:t>
            </a:r>
            <a:endParaRPr lang="en-US" altLang="ko-KR" sz="1600" spc="-88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단일 동역학 예제</a:t>
            </a:r>
            <a:r>
              <a:rPr lang="en-US" altLang="ko-KR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(Single Pendulum)</a:t>
            </a:r>
            <a:r>
              <a:rPr lang="ko-KR" altLang="en-US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단일 성능 지표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(MSE)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대해서만 비교분석을 진행하였다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충분한 반복 실험을 통한 결과 일반화가 필요하다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93DAC-1E10-491D-079E-7468AE38B20C}"/>
              </a:ext>
            </a:extLst>
          </p:cNvPr>
          <p:cNvSpPr txBox="1"/>
          <p:nvPr/>
        </p:nvSpPr>
        <p:spPr>
          <a:xfrm>
            <a:off x="259358" y="4803074"/>
            <a:ext cx="9387279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Further Research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Success Rate, TRP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등으로 성능 지표를 다각화한다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신뢰성 있는 다차원 시계열의 성능 지표 값 결합 방법론을 적용한다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ESINDy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en-US" altLang="ko-KR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WSINDy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등의 성능 비교 및 노이즈 제거 필터링 방법과의 결합을 시도한다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445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C21833-5FFE-5463-5995-D961FBEDE199}"/>
                  </a:ext>
                </a:extLst>
              </p:cNvPr>
              <p:cNvSpPr txBox="1"/>
              <p:nvPr/>
            </p:nvSpPr>
            <p:spPr>
              <a:xfrm>
                <a:off x="259360" y="1058919"/>
                <a:ext cx="9387279" cy="1569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b="1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High Noise Sensitivity of </a:t>
                </a:r>
                <a:r>
                  <a:rPr lang="en-US" altLang="ko-KR" b="1" spc="-88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SINDy</a:t>
                </a:r>
                <a:endParaRPr lang="en-US" altLang="ko-KR" b="1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857250" marR="0" lvl="1" indent="-4000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ko-KR" altLang="en-US" sz="1600" dirty="0"/>
                  <a:t>훈련데이터의 노이즈 수준이 커질 수록 제대로 된 방정식을 식별하지 못함</a:t>
                </a:r>
                <a:r>
                  <a:rPr lang="en-US" altLang="ko-KR" sz="1600" dirty="0"/>
                  <a:t>.</a:t>
                </a: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dirty="0"/>
                  <a:t>0.005 </a:t>
                </a:r>
                <a:r>
                  <a:rPr lang="ko-KR" altLang="en-US" sz="1600" dirty="0"/>
                  <a:t>이후로 적합도가 점차 낮아짐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단기 예측 능력만 가능한 수준</a:t>
                </a:r>
                <a:r>
                  <a:rPr lang="en-US" altLang="ko-KR" sz="1600" dirty="0"/>
                  <a:t>.</a:t>
                </a:r>
              </a:p>
              <a:p>
                <a:pPr marL="857250" marR="0" lvl="1" indent="-4000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ko-KR" altLang="en-US" sz="16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sz="1600" b="1" dirty="0"/>
                  <a:t>0.02 </a:t>
                </a:r>
                <a:r>
                  <a:rPr lang="ko-KR" altLang="en-US" sz="1600" dirty="0"/>
                  <a:t>부터 모형이 전혀 </a:t>
                </a:r>
                <a:r>
                  <a:rPr lang="ko-KR" altLang="en-US" sz="1600" dirty="0" err="1"/>
                  <a:t>적합되지</a:t>
                </a:r>
                <a:r>
                  <a:rPr lang="ko-KR" altLang="en-US" sz="1600" dirty="0"/>
                  <a:t> 않음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C21833-5FFE-5463-5995-D961FBEDE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60" y="1058919"/>
                <a:ext cx="9387279" cy="1569789"/>
              </a:xfrm>
              <a:prstGeom prst="rect">
                <a:avLst/>
              </a:prstGeom>
              <a:blipFill>
                <a:blip r:embed="rId3"/>
                <a:stretch>
                  <a:fillRect b="-46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59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Introduction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77E190-6671-CC0B-A4EC-FBB874EDB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79" y="2810512"/>
            <a:ext cx="7494849" cy="331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987B09-FB49-9DC8-470A-D1C217C91C24}"/>
              </a:ext>
            </a:extLst>
          </p:cNvPr>
          <p:cNvSpPr txBox="1"/>
          <p:nvPr/>
        </p:nvSpPr>
        <p:spPr>
          <a:xfrm>
            <a:off x="-604313" y="6240343"/>
            <a:ext cx="114399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0" i="0" u="none" strike="noStrike" dirty="0" err="1">
                <a:solidFill>
                  <a:srgbClr val="333132"/>
                </a:solidFill>
                <a:effectLst/>
                <a:latin typeface="Proxima Nova Subset"/>
                <a:hlinkClick r:id="rId5" tooltip="Kaheman Kadierdan"/>
              </a:rPr>
              <a:t>Kaheman</a:t>
            </a:r>
            <a:r>
              <a:rPr lang="en-US" altLang="ko-KR" sz="1000" b="0" i="0" u="none" strike="noStrike" dirty="0">
                <a:solidFill>
                  <a:srgbClr val="333132"/>
                </a:solidFill>
                <a:effectLst/>
                <a:latin typeface="Proxima Nova Subset"/>
                <a:hlinkClick r:id="rId5" tooltip="Kaheman Kadierdan"/>
              </a:rPr>
              <a:t> Kadierdan</a:t>
            </a:r>
            <a:r>
              <a:rPr lang="en-US" altLang="ko-KR" sz="1000" b="0" i="0" dirty="0">
                <a:solidFill>
                  <a:srgbClr val="333132"/>
                </a:solidFill>
                <a:effectLst/>
                <a:latin typeface="Proxima Nova Subset"/>
              </a:rPr>
              <a:t>,2020, </a:t>
            </a:r>
            <a:r>
              <a:rPr lang="en-US" altLang="ko-KR" sz="1000" b="0" i="0" dirty="0" err="1">
                <a:solidFill>
                  <a:srgbClr val="333132"/>
                </a:solidFill>
                <a:effectLst/>
                <a:latin typeface="Proxima Nova Subset"/>
              </a:rPr>
              <a:t>SINDy</a:t>
            </a:r>
            <a:r>
              <a:rPr lang="en-US" altLang="ko-KR" sz="1000" b="0" i="0" dirty="0">
                <a:solidFill>
                  <a:srgbClr val="333132"/>
                </a:solidFill>
                <a:effectLst/>
                <a:latin typeface="Proxima Nova Subset"/>
              </a:rPr>
              <a:t>-PI: a robust algorithm for parallel implicit sparse identification of nonlinear dynamics </a:t>
            </a:r>
          </a:p>
          <a:p>
            <a:pPr algn="ctr"/>
            <a:r>
              <a:rPr lang="en-US" altLang="ko-KR" sz="1000" b="0" i="0" u="none" strike="noStrike" dirty="0">
                <a:solidFill>
                  <a:srgbClr val="BA0C2F"/>
                </a:solidFill>
                <a:effectLst/>
                <a:latin typeface="Proxima Nova Subset"/>
                <a:hlinkClick r:id="rId6"/>
              </a:rPr>
              <a:t>http://doi.org/10.1098/rspa.2020.0279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95710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74A64-BEB0-4A7A-40DA-0051C6F28107}"/>
              </a:ext>
            </a:extLst>
          </p:cNvPr>
          <p:cNvSpPr txBox="1"/>
          <p:nvPr/>
        </p:nvSpPr>
        <p:spPr>
          <a:xfrm>
            <a:off x="641058" y="3013501"/>
            <a:ext cx="8623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5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40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C21833-5FFE-5463-5995-D961FBEDE199}"/>
                  </a:ext>
                </a:extLst>
              </p:cNvPr>
              <p:cNvSpPr txBox="1"/>
              <p:nvPr/>
            </p:nvSpPr>
            <p:spPr>
              <a:xfrm>
                <a:off x="259360" y="1058919"/>
                <a:ext cx="9387279" cy="1939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b="1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How to make </a:t>
                </a:r>
                <a:r>
                  <a:rPr lang="en-US" altLang="ko-KR" b="1" spc="-88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SINDy</a:t>
                </a:r>
                <a:r>
                  <a:rPr lang="en-US" altLang="ko-KR" b="1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robust to noise</a:t>
                </a:r>
              </a:p>
              <a:p>
                <a:pPr marL="800100" marR="0" lvl="1" indent="-34290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AutoNum type="arabicPeriod"/>
                  <a:tabLst/>
                  <a:defRPr/>
                </a:pPr>
                <a:r>
                  <a:rPr lang="ko-KR" altLang="en-US" sz="1600" b="1" u="sng" dirty="0"/>
                  <a:t>시계열 노이즈 제거 방법론으로 훈련데이터를 전처리한 뒤 학습하는 방법</a:t>
                </a:r>
                <a:endParaRPr lang="en-US" altLang="ko-KR" sz="1600" b="1" u="sng" dirty="0"/>
              </a:p>
              <a:p>
                <a:pPr marL="1314450" lvl="2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/>
                  <a:t>One of Best Methods : L1 filter</a:t>
                </a:r>
              </a:p>
              <a:p>
                <a:pPr marL="1314450" lvl="2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까지 완벽하게 동역학을 식별해내는 것으로 나타났다</a:t>
                </a:r>
                <a:r>
                  <a:rPr lang="en-US" altLang="ko-KR" sz="1600" dirty="0"/>
                  <a:t>.</a:t>
                </a:r>
              </a:p>
              <a:p>
                <a:pPr marL="1314450" lvl="2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ko-KR" altLang="en-US" sz="16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sz="1600" b="1" dirty="0"/>
                  <a:t> </a:t>
                </a:r>
                <a:r>
                  <a:rPr lang="ko-KR" altLang="en-US" sz="1600" dirty="0"/>
                  <a:t>부터 정확하게 동역학을 식별하지 못하는 것으로 나타났다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C21833-5FFE-5463-5995-D961FBEDE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60" y="1058919"/>
                <a:ext cx="9387279" cy="1939121"/>
              </a:xfrm>
              <a:prstGeom prst="rect">
                <a:avLst/>
              </a:prstGeom>
              <a:blipFill>
                <a:blip r:embed="rId3"/>
                <a:stretch>
                  <a:fillRect b="-3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59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Introduction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4C6BA38-AE25-C7C8-1CA0-689A38A44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09" y="2998040"/>
            <a:ext cx="5872141" cy="361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20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59360" y="1058919"/>
            <a:ext cx="9387279" cy="157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How to make </a:t>
            </a:r>
            <a:r>
              <a:rPr lang="en-US" altLang="ko-KR" b="1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SINDy</a:t>
            </a: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robust to noise</a:t>
            </a:r>
            <a:endParaRPr lang="en-US" altLang="ko-KR" sz="1600" dirty="0"/>
          </a:p>
          <a:p>
            <a:pPr lvl="1">
              <a:lnSpc>
                <a:spcPct val="150000"/>
              </a:lnSpc>
              <a:defRPr/>
            </a:pPr>
            <a:r>
              <a:rPr lang="en-US" altLang="ko-KR" sz="1600" dirty="0"/>
              <a:t>2. </a:t>
            </a:r>
            <a:r>
              <a:rPr lang="ko-KR" altLang="en-US" sz="1600" dirty="0"/>
              <a:t>훈련데이터 속 노이즈를 고려하도록 </a:t>
            </a:r>
            <a:r>
              <a:rPr lang="en-US" altLang="ko-KR" sz="1600" dirty="0" err="1"/>
              <a:t>SINDy</a:t>
            </a:r>
            <a:r>
              <a:rPr lang="en-US" altLang="ko-KR" sz="1600" dirty="0"/>
              <a:t> </a:t>
            </a:r>
            <a:r>
              <a:rPr lang="ko-KR" altLang="en-US" sz="1600" dirty="0"/>
              <a:t>알고리즘을 변형하는 방법</a:t>
            </a:r>
            <a:r>
              <a:rPr lang="en-US" altLang="ko-KR" sz="1600" dirty="0"/>
              <a:t>.</a:t>
            </a:r>
          </a:p>
          <a:p>
            <a:pPr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/>
              <a:t>- One of Best Methods : E-</a:t>
            </a:r>
            <a:r>
              <a:rPr lang="en-US" altLang="ko-KR" sz="1600" dirty="0" err="1"/>
              <a:t>WSINDy</a:t>
            </a:r>
            <a:endParaRPr lang="en-US" altLang="ko-KR" sz="1600" dirty="0"/>
          </a:p>
          <a:p>
            <a:pPr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동역학이 단순한 경우</a:t>
            </a:r>
            <a:r>
              <a:rPr lang="en-US" altLang="ko-KR" sz="1600" dirty="0"/>
              <a:t>, </a:t>
            </a:r>
            <a:r>
              <a:rPr lang="ko-KR" altLang="en-US" sz="1600" dirty="0"/>
              <a:t>기존 데이터와 노이즈 비율이 </a:t>
            </a:r>
            <a:r>
              <a:rPr lang="en-US" altLang="ko-KR" sz="1600" dirty="0"/>
              <a:t>1:1</a:t>
            </a:r>
            <a:r>
              <a:rPr lang="ko-KR" altLang="en-US" sz="1600" dirty="0"/>
              <a:t>인 상황에서도 잘 작동</a:t>
            </a:r>
            <a:r>
              <a:rPr lang="en-US" altLang="ko-KR" sz="1600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59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Introduction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4" name="Picture 4" descr="그림 4.">
            <a:extLst>
              <a:ext uri="{FF2B5EF4-FFF2-40B4-BE49-F238E27FC236}">
                <a16:creationId xmlns:a16="http://schemas.microsoft.com/office/drawing/2014/main" id="{DF244BC1-DEBD-7886-4420-7860F19A0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17" y="2734883"/>
            <a:ext cx="7595312" cy="339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5DC2BA-3D10-BDC8-A411-D8B5D7559E06}"/>
              </a:ext>
            </a:extLst>
          </p:cNvPr>
          <p:cNvSpPr txBox="1"/>
          <p:nvPr/>
        </p:nvSpPr>
        <p:spPr>
          <a:xfrm>
            <a:off x="639417" y="6290792"/>
            <a:ext cx="8627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rgbClr val="333132"/>
                </a:solidFill>
                <a:latin typeface="Proxima Nova Subset"/>
              </a:rPr>
              <a:t>Fasel</a:t>
            </a:r>
            <a:r>
              <a:rPr lang="en-US" altLang="ko-KR" sz="1000" dirty="0">
                <a:solidFill>
                  <a:srgbClr val="333132"/>
                </a:solidFill>
                <a:latin typeface="Proxima Nova Subset"/>
              </a:rPr>
              <a:t> U, </a:t>
            </a:r>
            <a:r>
              <a:rPr lang="en-US" altLang="ko-KR" sz="1000" b="0" i="0" dirty="0">
                <a:solidFill>
                  <a:srgbClr val="333132"/>
                </a:solidFill>
                <a:effectLst/>
                <a:latin typeface="Proxima Nova Subset"/>
              </a:rPr>
              <a:t>2022, Ensemble-</a:t>
            </a:r>
            <a:r>
              <a:rPr lang="en-US" altLang="ko-KR" sz="1000" b="0" i="0" dirty="0" err="1">
                <a:solidFill>
                  <a:srgbClr val="333132"/>
                </a:solidFill>
                <a:effectLst/>
                <a:latin typeface="Proxima Nova Subset"/>
              </a:rPr>
              <a:t>SINDy</a:t>
            </a:r>
            <a:r>
              <a:rPr lang="en-US" altLang="ko-KR" sz="1000" b="0" i="0" dirty="0">
                <a:solidFill>
                  <a:srgbClr val="333132"/>
                </a:solidFill>
                <a:effectLst/>
                <a:latin typeface="Proxima Nova Subset"/>
              </a:rPr>
              <a:t>: Robust sparse model discovery in the low-data, high-noise limit, with active learning and control</a:t>
            </a:r>
            <a:r>
              <a:rPr lang="en-US" altLang="ko-KR" sz="1000" b="0" i="1" dirty="0">
                <a:solidFill>
                  <a:srgbClr val="333132"/>
                </a:solidFill>
                <a:effectLst/>
                <a:latin typeface="Proxima Nova Subset"/>
              </a:rPr>
              <a:t> </a:t>
            </a:r>
            <a:r>
              <a:rPr lang="en-US" altLang="ko-KR" sz="1000" b="0" i="0" u="none" strike="noStrike" dirty="0">
                <a:solidFill>
                  <a:srgbClr val="BA0C2F"/>
                </a:solidFill>
                <a:effectLst/>
                <a:latin typeface="Proxima Nova Subset"/>
                <a:hlinkClick r:id="rId4"/>
              </a:rPr>
              <a:t>http://doi.org/10.1098/rspa.2021.0904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5569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60" y="1055868"/>
            <a:ext cx="9387279" cy="5309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SINDy </a:t>
            </a: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: </a:t>
            </a:r>
            <a:r>
              <a:rPr lang="en-US" altLang="ko-KR" sz="1800" b="1" i="0" u="none" strike="noStrike" dirty="0">
                <a:solidFill>
                  <a:srgbClr val="404040"/>
                </a:solidFill>
                <a:effectLst/>
                <a:latin typeface="+mn-ea"/>
              </a:rPr>
              <a:t>Sparse Identification of Nonlinear Dynamics</a:t>
            </a: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/>
              <a:t> </a:t>
            </a:r>
            <a:r>
              <a:rPr lang="ko-KR" altLang="en-US" sz="1600" dirty="0"/>
              <a:t>데이터로부터 비선형 동역학 시스템의 기저 미분 방정식을 찾는 방법론</a:t>
            </a:r>
            <a:r>
              <a:rPr lang="en-US" altLang="ko-KR" sz="1600" dirty="0"/>
              <a:t>.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dirty="0"/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dirty="0"/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dirty="0"/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/>
              <a:t>시스템의 상태변화율을 시스템 상태 변수로 이루어진 함수의 선형결합으로 표현된다</a:t>
            </a:r>
            <a:r>
              <a:rPr lang="en-US" altLang="ko-KR" sz="1600" dirty="0"/>
              <a:t>.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dirty="0"/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dirty="0"/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dirty="0"/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/>
              <a:t>희소성 가정</a:t>
            </a:r>
            <a:r>
              <a:rPr lang="en-US" altLang="ko-KR" sz="1600" b="1" dirty="0"/>
              <a:t>(Sparsity) </a:t>
            </a:r>
            <a:r>
              <a:rPr lang="en-US" altLang="ko-KR" sz="1600" dirty="0"/>
              <a:t>: </a:t>
            </a:r>
            <a:r>
              <a:rPr lang="ko-KR" altLang="en-US" sz="1600" dirty="0"/>
              <a:t>함수 </a:t>
            </a:r>
            <a:r>
              <a:rPr lang="en-US" altLang="ko-KR" sz="1600" dirty="0"/>
              <a:t>f</a:t>
            </a:r>
            <a:r>
              <a:rPr lang="ko-KR" altLang="en-US" sz="1600" dirty="0"/>
              <a:t>는 다양한 후보 함수 중 오직 적은 몇 개의 항만을 가진다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defRPr/>
            </a:pPr>
            <a:endParaRPr lang="el-GR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/>
          </a:p>
          <a:p>
            <a:pPr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/>
          </a:p>
          <a:p>
            <a:pPr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schemeClr val="accent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59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Related Works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1">
            <a:extLst>
              <a:ext uri="{FF2B5EF4-FFF2-40B4-BE49-F238E27FC236}">
                <a16:creationId xmlns:a16="http://schemas.microsoft.com/office/drawing/2014/main" id="{E5183DA3-E606-D402-1CAB-4FB8DDCD36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950" b="11806"/>
          <a:stretch/>
        </p:blipFill>
        <p:spPr>
          <a:xfrm>
            <a:off x="3386830" y="2025309"/>
            <a:ext cx="1847386" cy="65719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123A9C6A-EEA6-25E2-D857-1ABDA3931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216" y="2238336"/>
            <a:ext cx="945551" cy="31281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254D88-F552-DA1E-13B8-98519104A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267" y="2315474"/>
            <a:ext cx="138929" cy="1894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A17DE43-5E50-51E6-A429-49135791E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3848" y="3617348"/>
            <a:ext cx="2658302" cy="41119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C214187-0E69-7C78-F454-7C12743F8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2984" y="5390610"/>
            <a:ext cx="6555264" cy="107022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2B1ECF8-C476-C740-BB86-6932DE6503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8244" y="4964046"/>
            <a:ext cx="232139" cy="36904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946508B-99A2-6FD9-436F-0AE92DF6E5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7533" y="5043029"/>
            <a:ext cx="187476" cy="29005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23D3337-7772-FFE4-9C40-2FCE0CADA47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889" b="9231"/>
          <a:stretch/>
        </p:blipFill>
        <p:spPr>
          <a:xfrm>
            <a:off x="2672610" y="4935426"/>
            <a:ext cx="5203314" cy="450969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F155B2-626C-0068-D77C-4D34ED01C716}"/>
              </a:ext>
            </a:extLst>
          </p:cNvPr>
          <p:cNvSpPr/>
          <p:nvPr/>
        </p:nvSpPr>
        <p:spPr>
          <a:xfrm>
            <a:off x="2827020" y="4964046"/>
            <a:ext cx="4902708" cy="4508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7073ECC-FA34-A748-A3F2-5BF31C15EA85}"/>
                  </a:ext>
                </a:extLst>
              </p:cNvPr>
              <p:cNvSpPr/>
              <p:nvPr/>
            </p:nvSpPr>
            <p:spPr>
              <a:xfrm>
                <a:off x="3182484" y="4935426"/>
                <a:ext cx="4547616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0.78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.001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...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7073ECC-FA34-A748-A3F2-5BF31C15EA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484" y="4935426"/>
                <a:ext cx="4547616" cy="523220"/>
              </a:xfrm>
              <a:prstGeom prst="rect">
                <a:avLst/>
              </a:prstGeom>
              <a:blipFill>
                <a:blip r:embed="rId11"/>
                <a:stretch>
                  <a:fillRect l="-6568" r="-33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A91BA4A0-0627-0DEF-FC4A-BD4BA0C585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11671" y="5015984"/>
            <a:ext cx="321945" cy="34414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A75081-370F-AF6A-3F4C-1FDFEA383483}"/>
              </a:ext>
            </a:extLst>
          </p:cNvPr>
          <p:cNvSpPr/>
          <p:nvPr/>
        </p:nvSpPr>
        <p:spPr>
          <a:xfrm>
            <a:off x="7200900" y="5439220"/>
            <a:ext cx="617220" cy="10459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B91B5C0-C814-5CD3-6A5B-B823233B4540}"/>
              </a:ext>
            </a:extLst>
          </p:cNvPr>
          <p:cNvSpPr/>
          <p:nvPr/>
        </p:nvSpPr>
        <p:spPr>
          <a:xfrm>
            <a:off x="5585460" y="5456347"/>
            <a:ext cx="926211" cy="10459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E439F61-7032-AF3C-0A68-F1C3D495681E}"/>
              </a:ext>
            </a:extLst>
          </p:cNvPr>
          <p:cNvSpPr/>
          <p:nvPr/>
        </p:nvSpPr>
        <p:spPr>
          <a:xfrm>
            <a:off x="3372725" y="5456347"/>
            <a:ext cx="574435" cy="10459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5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60" y="1055868"/>
            <a:ext cx="9387279" cy="3786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SINDy </a:t>
            </a: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: </a:t>
            </a:r>
            <a:r>
              <a:rPr lang="en-US" altLang="ko-KR" sz="1800" b="1" i="0" u="none" strike="noStrike" dirty="0">
                <a:solidFill>
                  <a:srgbClr val="404040"/>
                </a:solidFill>
                <a:effectLst/>
                <a:latin typeface="+mn-ea"/>
              </a:rPr>
              <a:t>Sparse Identification of Nonlinear Dynamics</a:t>
            </a: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/>
              <a:t> </a:t>
            </a:r>
            <a:r>
              <a:rPr lang="ko-KR" altLang="en-US" sz="1600" dirty="0"/>
              <a:t>기저 미분 방정식을 표현할 함수를 결정하는 희소 행렬        를 찾는다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/>
              <a:t>STLSQ(sequentially </a:t>
            </a:r>
            <a:r>
              <a:rPr lang="en-US" altLang="ko-KR" sz="1600" dirty="0" err="1"/>
              <a:t>thresholded</a:t>
            </a:r>
            <a:r>
              <a:rPr lang="en-US" altLang="ko-KR" sz="1600" dirty="0"/>
              <a:t> least squares), LASSO, etc..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/>
              <a:t>한계 및 단점</a:t>
            </a:r>
            <a:endParaRPr lang="en-US" altLang="ko-KR" sz="1600" b="1" dirty="0"/>
          </a:p>
          <a:p>
            <a:pPr marL="1314450" lvl="2" indent="-4000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Implicit</a:t>
            </a:r>
            <a:r>
              <a:rPr lang="ko-KR" altLang="en-US" sz="1600" dirty="0"/>
              <a:t> </a:t>
            </a:r>
            <a:r>
              <a:rPr lang="en-US" altLang="ko-KR" sz="1600" dirty="0"/>
              <a:t>Dynamic System</a:t>
            </a:r>
            <a:r>
              <a:rPr lang="ko-KR" altLang="en-US" sz="1600" dirty="0"/>
              <a:t>에 적용될 수 없다</a:t>
            </a:r>
            <a:r>
              <a:rPr lang="en-US" altLang="ko-KR" sz="1600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59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Related Works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010A0A-CDF6-6E5C-99A0-5FD73D40A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489" y="2028472"/>
            <a:ext cx="1620488" cy="4707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BFEC62-9E6E-AC56-94F5-C99686DA29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7"/>
          <a:stretch/>
        </p:blipFill>
        <p:spPr>
          <a:xfrm>
            <a:off x="3421246" y="2682002"/>
            <a:ext cx="2646153" cy="3528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A252F7-19B5-506A-4497-276EE3A72A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094"/>
          <a:stretch/>
        </p:blipFill>
        <p:spPr>
          <a:xfrm>
            <a:off x="3402154" y="3112585"/>
            <a:ext cx="2665245" cy="3592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B74CC7-C568-3129-81B7-A9B2BA4B1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019" y="1517384"/>
            <a:ext cx="219075" cy="40005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356D331-2ACA-848A-F412-8C84D8AE26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5721" y="5392167"/>
            <a:ext cx="1364481" cy="487906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6B9E46-4E4F-0ABE-80BD-80FD32016FFC}"/>
              </a:ext>
            </a:extLst>
          </p:cNvPr>
          <p:cNvCxnSpPr>
            <a:cxnSpLocks/>
          </p:cNvCxnSpPr>
          <p:nvPr/>
        </p:nvCxnSpPr>
        <p:spPr>
          <a:xfrm flipV="1">
            <a:off x="8008593" y="6044089"/>
            <a:ext cx="0" cy="457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9B84DF5-1AB9-EEE3-539D-C5E2E2C10137}"/>
              </a:ext>
            </a:extLst>
          </p:cNvPr>
          <p:cNvCxnSpPr>
            <a:cxnSpLocks/>
          </p:cNvCxnSpPr>
          <p:nvPr/>
        </p:nvCxnSpPr>
        <p:spPr>
          <a:xfrm flipH="1">
            <a:off x="4523248" y="6492151"/>
            <a:ext cx="34853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F54C4F5-E5B9-F689-4104-343E299EA753}"/>
              </a:ext>
            </a:extLst>
          </p:cNvPr>
          <p:cNvCxnSpPr>
            <a:cxnSpLocks/>
          </p:cNvCxnSpPr>
          <p:nvPr/>
        </p:nvCxnSpPr>
        <p:spPr>
          <a:xfrm flipV="1">
            <a:off x="4536413" y="6027782"/>
            <a:ext cx="0" cy="474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71F743A-DD91-FD2C-19C2-9081C67FD926}"/>
              </a:ext>
            </a:extLst>
          </p:cNvPr>
          <p:cNvCxnSpPr>
            <a:cxnSpLocks/>
          </p:cNvCxnSpPr>
          <p:nvPr/>
        </p:nvCxnSpPr>
        <p:spPr>
          <a:xfrm>
            <a:off x="6094149" y="6315730"/>
            <a:ext cx="267587" cy="35141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613C2EB-EC8D-86A2-CEFF-9FF7A89E9644}"/>
              </a:ext>
            </a:extLst>
          </p:cNvPr>
          <p:cNvCxnSpPr>
            <a:cxnSpLocks/>
          </p:cNvCxnSpPr>
          <p:nvPr/>
        </p:nvCxnSpPr>
        <p:spPr>
          <a:xfrm flipH="1">
            <a:off x="6107357" y="6315730"/>
            <a:ext cx="254379" cy="35141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D15BC0-B57D-596D-AD9F-238748883C50}"/>
              </a:ext>
            </a:extLst>
          </p:cNvPr>
          <p:cNvSpPr/>
          <p:nvPr/>
        </p:nvSpPr>
        <p:spPr>
          <a:xfrm>
            <a:off x="7360428" y="5172991"/>
            <a:ext cx="1672483" cy="85479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988D8BE-4AF5-2251-F5FD-B01AF63F02B3}"/>
              </a:ext>
            </a:extLst>
          </p:cNvPr>
          <p:cNvSpPr/>
          <p:nvPr/>
        </p:nvSpPr>
        <p:spPr>
          <a:xfrm>
            <a:off x="7580334" y="4977560"/>
            <a:ext cx="1220587" cy="426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30A8BC96-0800-5B23-E198-C7B2385868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1094" y="4984529"/>
            <a:ext cx="1019066" cy="369661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76BA90BA-C1C3-A6C0-AE56-B4A19F54EA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1927" y="5735804"/>
            <a:ext cx="247650" cy="119063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94B18FED-A1C2-0F8A-1BDD-5C65F7499F5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071"/>
          <a:stretch/>
        </p:blipFill>
        <p:spPr>
          <a:xfrm>
            <a:off x="1262105" y="4957079"/>
            <a:ext cx="5745126" cy="9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8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59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Related Works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526E5-4F9F-379C-077A-0398ACF12CB8}"/>
              </a:ext>
            </a:extLst>
          </p:cNvPr>
          <p:cNvSpPr txBox="1"/>
          <p:nvPr/>
        </p:nvSpPr>
        <p:spPr>
          <a:xfrm>
            <a:off x="259360" y="1054302"/>
            <a:ext cx="9387279" cy="4524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Implicit </a:t>
            </a:r>
            <a:r>
              <a:rPr lang="en-US" altLang="ko-KR" b="1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SINDy</a:t>
            </a: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/>
              <a:t>Implicit Dynamics</a:t>
            </a:r>
            <a:r>
              <a:rPr lang="ko-KR" altLang="en-US" sz="1600" dirty="0"/>
              <a:t>도 적용 가능하도록 방정식을 </a:t>
            </a:r>
            <a:r>
              <a:rPr lang="ko-KR" altLang="en-US" sz="1600" dirty="0" err="1"/>
              <a:t>음함수</a:t>
            </a:r>
            <a:r>
              <a:rPr lang="ko-KR" altLang="en-US" sz="1600" dirty="0"/>
              <a:t> 형태로 확장한 방법론</a:t>
            </a:r>
            <a:r>
              <a:rPr lang="en-US" altLang="ko-KR" sz="1600" dirty="0"/>
              <a:t>.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dirty="0">
              <a:solidFill>
                <a:schemeClr val="accent2"/>
              </a:solidFill>
            </a:endParaRPr>
          </a:p>
          <a:p>
            <a:pPr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schemeClr val="accent2"/>
              </a:solidFill>
            </a:endParaRPr>
          </a:p>
          <a:p>
            <a:pPr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schemeClr val="accent2"/>
              </a:solidFill>
            </a:endParaRPr>
          </a:p>
          <a:p>
            <a:pPr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schemeClr val="accent2"/>
              </a:solidFill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/>
              <a:t>가장 희소한 벡터 </a:t>
            </a:r>
            <a:r>
              <a:rPr lang="en-US" altLang="ko-KR" sz="1600" dirty="0"/>
              <a:t>ξ</a:t>
            </a:r>
            <a:r>
              <a:rPr lang="ko-KR" altLang="en-US" sz="1600" dirty="0"/>
              <a:t>는 자명한 해인 </a:t>
            </a:r>
            <a:r>
              <a:rPr lang="en-US" altLang="ko-KR" sz="1600" dirty="0"/>
              <a:t>ξ = 0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/>
              <a:t>Ax=0 </a:t>
            </a:r>
            <a:r>
              <a:rPr lang="ko-KR" altLang="en-US" sz="1600" dirty="0"/>
              <a:t>형태로 표현하고</a:t>
            </a:r>
            <a:r>
              <a:rPr lang="en-US" altLang="ko-KR" sz="1600" dirty="0"/>
              <a:t>,</a:t>
            </a:r>
            <a:r>
              <a:rPr lang="ko-KR" altLang="en-US" sz="1600" dirty="0"/>
              <a:t> 영공간에서 가장 </a:t>
            </a:r>
            <a:r>
              <a:rPr lang="en-US" altLang="ko-KR" sz="1600" dirty="0"/>
              <a:t>sparse</a:t>
            </a:r>
            <a:r>
              <a:rPr lang="ko-KR" altLang="en-US" sz="1600" dirty="0"/>
              <a:t>한 </a:t>
            </a:r>
            <a:r>
              <a:rPr lang="en-US" altLang="ko-KR" sz="1600" dirty="0"/>
              <a:t>ξ </a:t>
            </a:r>
            <a:r>
              <a:rPr lang="ko-KR" altLang="en-US" sz="1600" dirty="0"/>
              <a:t>벡터를 구하는 알고리즘</a:t>
            </a:r>
            <a:r>
              <a:rPr lang="en-US" altLang="ko-KR" sz="1600" dirty="0"/>
              <a:t>.</a:t>
            </a:r>
          </a:p>
          <a:p>
            <a:pPr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/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/>
              <a:t>한계 및 단점</a:t>
            </a:r>
            <a:endParaRPr lang="en-US" altLang="ko-KR" sz="1600" b="1" dirty="0"/>
          </a:p>
          <a:p>
            <a:pPr marL="1314450" lvl="2" indent="-4000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근사 알고리즘에 </a:t>
            </a:r>
            <a:r>
              <a:rPr lang="ko-KR" altLang="en-US" sz="1600" dirty="0" err="1"/>
              <a:t>의존해야하는</a:t>
            </a:r>
            <a:r>
              <a:rPr lang="ko-KR" altLang="en-US" sz="1600" dirty="0"/>
              <a:t> </a:t>
            </a:r>
            <a:r>
              <a:rPr lang="en-US" altLang="ko-KR" sz="1600" dirty="0"/>
              <a:t>Non-Convex</a:t>
            </a:r>
            <a:r>
              <a:rPr lang="ko-KR" altLang="en-US" sz="1600" dirty="0"/>
              <a:t> 문제에 해당한다</a:t>
            </a:r>
            <a:r>
              <a:rPr lang="en-US" altLang="ko-KR" sz="1600" dirty="0"/>
              <a:t>.</a:t>
            </a:r>
            <a:endParaRPr lang="en-US" altLang="ko-KR" sz="1600" b="1" dirty="0"/>
          </a:p>
          <a:p>
            <a:pPr marL="1314450" lvl="2" indent="-4000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작은 노이즈에도 영공간의 차원이 크게 증가하거나 존재하지 않게 된다</a:t>
            </a:r>
            <a:r>
              <a:rPr lang="en-US" altLang="ko-KR" sz="1600" dirty="0"/>
              <a:t>.</a:t>
            </a:r>
            <a:endParaRPr lang="en-US" altLang="ko-KR" sz="1600" dirty="0">
              <a:solidFill>
                <a:schemeClr val="accent2"/>
              </a:solidFill>
            </a:endParaRPr>
          </a:p>
        </p:txBody>
      </p:sp>
      <p:pic>
        <p:nvPicPr>
          <p:cNvPr id="4" name="Picture 28">
            <a:extLst>
              <a:ext uri="{FF2B5EF4-FFF2-40B4-BE49-F238E27FC236}">
                <a16:creationId xmlns:a16="http://schemas.microsoft.com/office/drawing/2014/main" id="{2943F1C3-0016-79B8-ECB1-2489240140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585" b="10239"/>
          <a:stretch/>
        </p:blipFill>
        <p:spPr>
          <a:xfrm>
            <a:off x="1685674" y="2445514"/>
            <a:ext cx="1896110" cy="4851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30">
            <a:extLst>
              <a:ext uri="{FF2B5EF4-FFF2-40B4-BE49-F238E27FC236}">
                <a16:creationId xmlns:a16="http://schemas.microsoft.com/office/drawing/2014/main" id="{F5EFCF4C-A8AF-6282-221D-4D98A0C823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702"/>
          <a:stretch/>
        </p:blipFill>
        <p:spPr>
          <a:xfrm>
            <a:off x="4698056" y="2437137"/>
            <a:ext cx="3313646" cy="48515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5D3A8F-D55F-E90E-1CE9-78115F4D7180}"/>
              </a:ext>
            </a:extLst>
          </p:cNvPr>
          <p:cNvSpPr txBox="1"/>
          <p:nvPr/>
        </p:nvSpPr>
        <p:spPr>
          <a:xfrm>
            <a:off x="2254555" y="2076182"/>
            <a:ext cx="912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Implicit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4E406-01EA-9958-B3CD-01D2FC88DEC0}"/>
              </a:ext>
            </a:extLst>
          </p:cNvPr>
          <p:cNvSpPr txBox="1"/>
          <p:nvPr/>
        </p:nvSpPr>
        <p:spPr>
          <a:xfrm>
            <a:off x="5979211" y="2067805"/>
            <a:ext cx="912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Explicit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10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CBB60-0EFA-6597-45F8-E22066C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553FB9FB-B6CC-43D7-BDEA-106C6ECD8EAD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21833-5FFE-5463-5995-D961FBEDE199}"/>
              </a:ext>
            </a:extLst>
          </p:cNvPr>
          <p:cNvSpPr txBox="1"/>
          <p:nvPr/>
        </p:nvSpPr>
        <p:spPr>
          <a:xfrm>
            <a:off x="259360" y="1058919"/>
            <a:ext cx="9387279" cy="3416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SINDY-PI : Parallel implicit sparse identification of nonlinear dynamics 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/>
              <a:t>Implicit Dynamics</a:t>
            </a:r>
            <a:r>
              <a:rPr lang="ko-KR" altLang="en-US" sz="1600" dirty="0"/>
              <a:t>도 적용 가능하도록 하면서 </a:t>
            </a:r>
            <a:r>
              <a:rPr lang="en-US" altLang="ko-KR" sz="1600" dirty="0" err="1"/>
              <a:t>SINDy</a:t>
            </a:r>
            <a:r>
              <a:rPr lang="en-US" altLang="ko-KR" sz="1600" dirty="0"/>
              <a:t> </a:t>
            </a:r>
            <a:r>
              <a:rPr lang="ko-KR" altLang="en-US" sz="1600" dirty="0"/>
              <a:t>문제를 </a:t>
            </a:r>
            <a:r>
              <a:rPr lang="en-US" altLang="ko-KR" sz="1600" dirty="0"/>
              <a:t>Explicit</a:t>
            </a:r>
            <a:r>
              <a:rPr lang="ko-KR" altLang="en-US" sz="1600" dirty="0"/>
              <a:t>하게 표현한 방법론</a:t>
            </a:r>
            <a:r>
              <a:rPr lang="en-US" altLang="ko-KR" sz="1600" dirty="0"/>
              <a:t>.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600" dirty="0">
              <a:solidFill>
                <a:schemeClr val="accent2"/>
              </a:solidFill>
            </a:endParaRP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/>
              <a:t>0</a:t>
            </a:r>
            <a:r>
              <a:rPr lang="ko-KR" altLang="en-US" sz="1600" dirty="0"/>
              <a:t>이 아닌 </a:t>
            </a:r>
            <a:r>
              <a:rPr lang="en-US" altLang="ko-KR" sz="1600" dirty="0"/>
              <a:t>ξ </a:t>
            </a:r>
            <a:r>
              <a:rPr lang="ko-KR" altLang="en-US" sz="1600" dirty="0"/>
              <a:t>를 갖는 단일 항을 알고 있다면</a:t>
            </a:r>
            <a:r>
              <a:rPr lang="en-US" altLang="ko-KR" sz="1600" dirty="0"/>
              <a:t>, Non-implicit form</a:t>
            </a:r>
            <a:r>
              <a:rPr lang="ko-KR" altLang="en-US" sz="1600" dirty="0"/>
              <a:t>으로 식을 재정의할 수 있으며</a:t>
            </a:r>
            <a:r>
              <a:rPr lang="en-US" altLang="ko-KR" sz="1600" dirty="0"/>
              <a:t>, Convex Optimization</a:t>
            </a:r>
            <a:r>
              <a:rPr lang="ko-KR" altLang="en-US" sz="1600" dirty="0"/>
              <a:t> 문제로 재정의할 수 있다</a:t>
            </a:r>
            <a:r>
              <a:rPr lang="en-US" altLang="ko-KR" sz="1600" dirty="0"/>
              <a:t>.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dirty="0">
              <a:solidFill>
                <a:schemeClr val="accent2"/>
              </a:solidFill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>
                <a:solidFill>
                  <a:schemeClr val="accent2"/>
                </a:solidFill>
              </a:rPr>
              <a:t>SINDy</a:t>
            </a:r>
            <a:r>
              <a:rPr lang="ko-KR" altLang="en-US" sz="1600" dirty="0">
                <a:solidFill>
                  <a:schemeClr val="accent2"/>
                </a:solidFill>
              </a:rPr>
              <a:t>보다 </a:t>
            </a:r>
            <a:r>
              <a:rPr lang="en-US" altLang="ko-KR" sz="1600" dirty="0">
                <a:solidFill>
                  <a:schemeClr val="accent2"/>
                </a:solidFill>
              </a:rPr>
              <a:t>200,000</a:t>
            </a:r>
            <a:r>
              <a:rPr lang="ko-KR" altLang="en-US" sz="1600" dirty="0">
                <a:solidFill>
                  <a:schemeClr val="accent2"/>
                </a:solidFill>
              </a:rPr>
              <a:t>배 이상 잡음에 강건하다</a:t>
            </a:r>
            <a:r>
              <a:rPr lang="en-US" altLang="ko-KR" sz="1600" dirty="0">
                <a:solidFill>
                  <a:schemeClr val="accent2"/>
                </a:solidFill>
              </a:rPr>
              <a:t>.</a:t>
            </a:r>
          </a:p>
          <a:p>
            <a:pPr marL="857250" marR="0" lvl="1" indent="-4000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dirty="0">
              <a:solidFill>
                <a:schemeClr val="accent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04502-FDA8-B1EC-AA63-08AAF71FF122}"/>
              </a:ext>
            </a:extLst>
          </p:cNvPr>
          <p:cNvSpPr txBox="1"/>
          <p:nvPr/>
        </p:nvSpPr>
        <p:spPr>
          <a:xfrm>
            <a:off x="259359" y="417602"/>
            <a:ext cx="938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Related Works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Figure 3. ">
            <a:extLst>
              <a:ext uri="{FF2B5EF4-FFF2-40B4-BE49-F238E27FC236}">
                <a16:creationId xmlns:a16="http://schemas.microsoft.com/office/drawing/2014/main" id="{13769687-3F2A-9E2F-26AE-A061F138D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77" y="4166823"/>
            <a:ext cx="7806813" cy="239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2118BF3-80AE-DA63-3076-A6AB060076D0}"/>
              </a:ext>
            </a:extLst>
          </p:cNvPr>
          <p:cNvSpPr/>
          <p:nvPr/>
        </p:nvSpPr>
        <p:spPr>
          <a:xfrm>
            <a:off x="1796844" y="6222634"/>
            <a:ext cx="334297" cy="18681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A98C26-E2AE-7289-8B5A-87444CFAF32C}"/>
              </a:ext>
            </a:extLst>
          </p:cNvPr>
          <p:cNvSpPr/>
          <p:nvPr/>
        </p:nvSpPr>
        <p:spPr>
          <a:xfrm>
            <a:off x="6560573" y="6222634"/>
            <a:ext cx="334297" cy="18681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8D9978-1206-820D-3874-0C4893A53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134" y="1952827"/>
            <a:ext cx="2473730" cy="4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4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717171"/>
      </a:dk2>
      <a:lt2>
        <a:srgbClr val="E7E6E6"/>
      </a:lt2>
      <a:accent1>
        <a:srgbClr val="0D326F"/>
      </a:accent1>
      <a:accent2>
        <a:srgbClr val="A40F16"/>
      </a:accent2>
      <a:accent3>
        <a:srgbClr val="B5B5B5"/>
      </a:accent3>
      <a:accent4>
        <a:srgbClr val="FFC000"/>
      </a:accent4>
      <a:accent5>
        <a:srgbClr val="5B9BD5"/>
      </a:accent5>
      <a:accent6>
        <a:srgbClr val="70AD47"/>
      </a:accent6>
      <a:hlink>
        <a:srgbClr val="0070C0"/>
      </a:hlink>
      <a:folHlink>
        <a:srgbClr val="954F72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</TotalTime>
  <Words>2288</Words>
  <Application>Microsoft Office PowerPoint</Application>
  <PresentationFormat>A4 용지(210x297mm)</PresentationFormat>
  <Paragraphs>656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Arial (본문)</vt:lpstr>
      <vt:lpstr>Proxima Nova Subset</vt:lpstr>
      <vt:lpstr>zeitung</vt:lpstr>
      <vt:lpstr>맑은 고딕</vt:lpstr>
      <vt:lpstr>함초롬바탕</vt:lpstr>
      <vt:lpstr>Apple SD Gothic Neo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김영훈</dc:creator>
  <cp:lastModifiedBy>임수영</cp:lastModifiedBy>
  <cp:revision>13</cp:revision>
  <dcterms:created xsi:type="dcterms:W3CDTF">2023-01-09T00:48:24Z</dcterms:created>
  <dcterms:modified xsi:type="dcterms:W3CDTF">2023-12-29T02:34:59Z</dcterms:modified>
</cp:coreProperties>
</file>