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71" r:id="rId4"/>
    <p:sldId id="274" r:id="rId5"/>
    <p:sldId id="267" r:id="rId6"/>
    <p:sldId id="272" r:id="rId7"/>
    <p:sldId id="273" r:id="rId8"/>
    <p:sldId id="27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autoAdjust="0"/>
    <p:restoredTop sz="89587" autoAdjust="0"/>
  </p:normalViewPr>
  <p:slideViewPr>
    <p:cSldViewPr>
      <p:cViewPr varScale="1">
        <p:scale>
          <a:sx n="77" d="100"/>
          <a:sy n="77" d="100"/>
        </p:scale>
        <p:origin x="437"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270676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146972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14697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195614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605148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1919397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357493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58921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83767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49719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51244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42047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9295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ea typeface="Cambria" panose="02040503050406030204" pitchFamily="18" charset="0"/>
              </a:rPr>
              <a:t>CÁC BIỂU THỨC ĐIỀU KIỆN VÀ VÒNG LẶP</a:t>
            </a:r>
            <a:endParaRPr lang="en-US" sz="4800" kern="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Image result for Python">
            <a:extLst>
              <a:ext uri="{FF2B5EF4-FFF2-40B4-BE49-F238E27FC236}">
                <a16:creationId xmlns:a16="http://schemas.microsoft.com/office/drawing/2014/main" id="{920AE674-81F7-47A5-8E7E-15E96F18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5169023"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r>
              <a:rPr lang="en-US" sz="2800">
                <a:latin typeface="Cambria" panose="02040503050406030204" pitchFamily="18" charset="0"/>
              </a:rPr>
              <a:t>Lưu ý rằng Python không dùng ngoặc nhọn để bao bọc các dòng lệnh, mà ta dùng phím Tab hoặc khoảng trắng thụt đầu dòng. Tui nghĩ ta nên dùng Tab cho nó lẹ.</a:t>
            </a:r>
          </a:p>
        </p:txBody>
      </p:sp>
      <p:pic>
        <p:nvPicPr>
          <p:cNvPr id="16" name="Picture 15">
            <a:extLst>
              <a:ext uri="{FF2B5EF4-FFF2-40B4-BE49-F238E27FC236}">
                <a16:creationId xmlns:a16="http://schemas.microsoft.com/office/drawing/2014/main" id="{10E4245D-833E-4A18-8540-6F64690EAEA9}"/>
              </a:ext>
            </a:extLst>
          </p:cNvPr>
          <p:cNvPicPr>
            <a:picLocks noChangeAspect="1"/>
          </p:cNvPicPr>
          <p:nvPr/>
        </p:nvPicPr>
        <p:blipFill>
          <a:blip r:embed="rId3"/>
          <a:stretch>
            <a:fillRect/>
          </a:stretch>
        </p:blipFill>
        <p:spPr>
          <a:xfrm>
            <a:off x="2667000" y="1600200"/>
            <a:ext cx="5534025" cy="1228725"/>
          </a:xfrm>
          <a:prstGeom prst="rect">
            <a:avLst/>
          </a:prstGeom>
          <a:ln>
            <a:solidFill>
              <a:schemeClr val="tx1">
                <a:lumMod val="95000"/>
                <a:lumOff val="5000"/>
              </a:schemeClr>
            </a:solidFill>
          </a:ln>
        </p:spPr>
      </p:pic>
      <p:grpSp>
        <p:nvGrpSpPr>
          <p:cNvPr id="11" name="Group 10">
            <a:extLst>
              <a:ext uri="{FF2B5EF4-FFF2-40B4-BE49-F238E27FC236}">
                <a16:creationId xmlns:a16="http://schemas.microsoft.com/office/drawing/2014/main" id="{73F22F02-E136-49F5-87DD-580C11D455AF}"/>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296E3B58-A673-4328-A536-88FB8723B7C7}"/>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3.1.2. Biểu thức If</a:t>
              </a:r>
              <a:endParaRPr lang="en-US" sz="2800" b="1" kern="0">
                <a:solidFill>
                  <a:srgbClr val="000000"/>
                </a:solidFill>
                <a:latin typeface="Cambria" panose="02040503050406030204" pitchFamily="18" charset="0"/>
              </a:endParaRPr>
            </a:p>
          </p:txBody>
        </p:sp>
        <p:grpSp>
          <p:nvGrpSpPr>
            <p:cNvPr id="15" name="Group 17">
              <a:extLst>
                <a:ext uri="{FF2B5EF4-FFF2-40B4-BE49-F238E27FC236}">
                  <a16:creationId xmlns:a16="http://schemas.microsoft.com/office/drawing/2014/main" id="{63B737F0-E59E-4844-A9B0-6313046C25A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2074923B-67CB-4961-A0F8-2AB0FFAC835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8041D4C2-C8C9-405D-AF22-14CE82ADDE3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D1C6A0A5-1C44-4614-ADD6-4313AED8FBE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5756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3.1.3. Biểu thức if ... else</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Biểu thức if…else là một biểu thức điều kiện rất quan trọng và phổ biến trong Python. Biểu thức này quan tâm điều kiện đúng(True) và sai(False). Nó phổ biển h</a:t>
            </a:r>
            <a:r>
              <a:rPr lang="vi-VN" sz="2800">
                <a:latin typeface="Cambria" panose="02040503050406030204" pitchFamily="18" charset="0"/>
              </a:rPr>
              <a:t>ơ</a:t>
            </a:r>
            <a:r>
              <a:rPr lang="en-US" sz="2800">
                <a:latin typeface="Cambria" panose="02040503050406030204" pitchFamily="18" charset="0"/>
              </a:rPr>
              <a:t>n biểu thức if.</a:t>
            </a:r>
          </a:p>
          <a:p>
            <a:pPr marL="0" indent="0" algn="just">
              <a:buNone/>
            </a:pPr>
            <a:r>
              <a:rPr lang="en-US" sz="2800" b="1" u="sng">
                <a:latin typeface="Cambria" panose="02040503050406030204" pitchFamily="18" charset="0"/>
              </a:rPr>
              <a:t>Cú pháp:</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p:txBody>
      </p:sp>
      <p:cxnSp>
        <p:nvCxnSpPr>
          <p:cNvPr id="15" name="Straight Arrow Connector 14">
            <a:extLst>
              <a:ext uri="{FF2B5EF4-FFF2-40B4-BE49-F238E27FC236}">
                <a16:creationId xmlns:a16="http://schemas.microsoft.com/office/drawing/2014/main" id="{C49D38D8-3EF3-4D1A-B8AE-97C23AA6F1D9}"/>
              </a:ext>
            </a:extLst>
          </p:cNvPr>
          <p:cNvCxnSpPr>
            <a:cxnSpLocks/>
          </p:cNvCxnSpPr>
          <p:nvPr/>
        </p:nvCxnSpPr>
        <p:spPr>
          <a:xfrm flipV="1">
            <a:off x="4191000" y="4267200"/>
            <a:ext cx="1171575" cy="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44588F-0794-4A98-A4F0-D71F855EA01B}"/>
              </a:ext>
            </a:extLst>
          </p:cNvPr>
          <p:cNvPicPr>
            <a:picLocks noChangeAspect="1"/>
          </p:cNvPicPr>
          <p:nvPr/>
        </p:nvPicPr>
        <p:blipFill>
          <a:blip r:embed="rId3"/>
          <a:stretch>
            <a:fillRect/>
          </a:stretch>
        </p:blipFill>
        <p:spPr>
          <a:xfrm>
            <a:off x="1295400" y="3126685"/>
            <a:ext cx="2457450" cy="2638425"/>
          </a:xfrm>
          <a:prstGeom prst="rect">
            <a:avLst/>
          </a:prstGeom>
        </p:spPr>
      </p:pic>
      <p:pic>
        <p:nvPicPr>
          <p:cNvPr id="8" name="Picture 7">
            <a:extLst>
              <a:ext uri="{FF2B5EF4-FFF2-40B4-BE49-F238E27FC236}">
                <a16:creationId xmlns:a16="http://schemas.microsoft.com/office/drawing/2014/main" id="{A42B7A22-8BD8-4942-AD07-6848C85D0968}"/>
              </a:ext>
            </a:extLst>
          </p:cNvPr>
          <p:cNvPicPr>
            <a:picLocks noChangeAspect="1"/>
          </p:cNvPicPr>
          <p:nvPr/>
        </p:nvPicPr>
        <p:blipFill>
          <a:blip r:embed="rId4"/>
          <a:stretch>
            <a:fillRect/>
          </a:stretch>
        </p:blipFill>
        <p:spPr>
          <a:xfrm>
            <a:off x="6400800" y="2602809"/>
            <a:ext cx="3086100" cy="3686175"/>
          </a:xfrm>
          <a:prstGeom prst="rect">
            <a:avLst/>
          </a:prstGeom>
        </p:spPr>
      </p:pic>
    </p:spTree>
    <p:extLst>
      <p:ext uri="{BB962C8B-B14F-4D97-AF65-F5344CB8AC3E}">
        <p14:creationId xmlns:p14="http://schemas.microsoft.com/office/powerpoint/2010/main" val="305322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p:txBody>
      </p:sp>
      <p:pic>
        <p:nvPicPr>
          <p:cNvPr id="10" name="Picture 9">
            <a:extLst>
              <a:ext uri="{FF2B5EF4-FFF2-40B4-BE49-F238E27FC236}">
                <a16:creationId xmlns:a16="http://schemas.microsoft.com/office/drawing/2014/main" id="{07AE7E36-22F3-40C1-9730-34DAE218DED3}"/>
              </a:ext>
            </a:extLst>
          </p:cNvPr>
          <p:cNvPicPr>
            <a:picLocks noChangeAspect="1"/>
          </p:cNvPicPr>
          <p:nvPr/>
        </p:nvPicPr>
        <p:blipFill>
          <a:blip r:embed="rId3"/>
          <a:stretch>
            <a:fillRect/>
          </a:stretch>
        </p:blipFill>
        <p:spPr>
          <a:xfrm>
            <a:off x="2057400" y="1676400"/>
            <a:ext cx="5962650" cy="2209800"/>
          </a:xfrm>
          <a:prstGeom prst="rect">
            <a:avLst/>
          </a:prstGeom>
          <a:ln>
            <a:solidFill>
              <a:schemeClr val="tx1">
                <a:lumMod val="95000"/>
                <a:lumOff val="5000"/>
              </a:schemeClr>
            </a:solidFill>
          </a:ln>
        </p:spPr>
      </p:pic>
      <p:grpSp>
        <p:nvGrpSpPr>
          <p:cNvPr id="15" name="Group 14">
            <a:extLst>
              <a:ext uri="{FF2B5EF4-FFF2-40B4-BE49-F238E27FC236}">
                <a16:creationId xmlns:a16="http://schemas.microsoft.com/office/drawing/2014/main" id="{8668F209-3A33-4584-9D23-F2CA3BF9B552}"/>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id="{A1AE961D-FFC1-499D-BB05-58A1ADA45AAF}"/>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3.1.3. Biểu thức if ... else</a:t>
              </a:r>
              <a:endParaRPr lang="en-US" sz="2800" b="1" kern="0">
                <a:solidFill>
                  <a:srgbClr val="000000"/>
                </a:solidFill>
                <a:latin typeface="Cambria" panose="02040503050406030204" pitchFamily="18" charset="0"/>
              </a:endParaRPr>
            </a:p>
          </p:txBody>
        </p:sp>
        <p:grpSp>
          <p:nvGrpSpPr>
            <p:cNvPr id="17" name="Group 17">
              <a:extLst>
                <a:ext uri="{FF2B5EF4-FFF2-40B4-BE49-F238E27FC236}">
                  <a16:creationId xmlns:a16="http://schemas.microsoft.com/office/drawing/2014/main" id="{533ADE7D-3E9C-44A8-8459-54F5264B7256}"/>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id="{2347AA4F-CF99-4853-ABA8-0B3F339E1F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id="{E7442459-B612-47BA-9594-52CD140A685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id="{40B33D4F-0D1D-4F43-AFA4-BBDE04B960F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66244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3.1.4. Biểu thức If ... elif lồng nhau</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9144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sz="2800">
                <a:latin typeface="Cambria" panose="02040503050406030204" pitchFamily="18" charset="0"/>
              </a:rPr>
              <a:t>Với các điều kiện thức tạp, Python cũng hỗ trợ kiểm tra điều kiện if elif lồng nhau: </a:t>
            </a: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id="{FBB7F528-38FA-4A2F-BC85-EF4557940D3A}"/>
              </a:ext>
            </a:extLst>
          </p:cNvPr>
          <p:cNvPicPr>
            <a:picLocks noChangeAspect="1"/>
          </p:cNvPicPr>
          <p:nvPr/>
        </p:nvPicPr>
        <p:blipFill>
          <a:blip r:embed="rId3"/>
          <a:stretch>
            <a:fillRect/>
          </a:stretch>
        </p:blipFill>
        <p:spPr>
          <a:xfrm>
            <a:off x="3048000" y="2014537"/>
            <a:ext cx="5838825" cy="2828925"/>
          </a:xfrm>
          <a:prstGeom prst="rect">
            <a:avLst/>
          </a:prstGeom>
        </p:spPr>
      </p:pic>
    </p:spTree>
    <p:extLst>
      <p:ext uri="{BB962C8B-B14F-4D97-AF65-F5344CB8AC3E}">
        <p14:creationId xmlns:p14="http://schemas.microsoft.com/office/powerpoint/2010/main" val="321302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3.1.5. Biểu thức pass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9906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sz="2800">
                <a:latin typeface="Cambria" panose="02040503050406030204" pitchFamily="18" charset="0"/>
              </a:rPr>
              <a:t>Biểu thức </a:t>
            </a:r>
            <a:r>
              <a:rPr lang="vi-VN" sz="2800">
                <a:solidFill>
                  <a:srgbClr val="FF0000"/>
                </a:solidFill>
                <a:latin typeface="Cambria" panose="02040503050406030204" pitchFamily="18" charset="0"/>
              </a:rPr>
              <a:t>pass</a:t>
            </a:r>
            <a:r>
              <a:rPr lang="vi-VN" sz="2800">
                <a:latin typeface="Cambria" panose="02040503050406030204" pitchFamily="18" charset="0"/>
              </a:rPr>
              <a:t> khá lợi hại, nó dùng để dành chỗ lập trình. Ví dụ bạn biết chỗ đó phải viết rất nhiều coding, nhưng tại thời điểm này chưa kịp làm. Ta sẽ dùng </a:t>
            </a:r>
            <a:r>
              <a:rPr lang="vi-VN" sz="2800">
                <a:solidFill>
                  <a:srgbClr val="FF0000"/>
                </a:solidFill>
                <a:latin typeface="Cambria" panose="02040503050406030204" pitchFamily="18" charset="0"/>
              </a:rPr>
              <a:t>pass</a:t>
            </a:r>
            <a:r>
              <a:rPr lang="vi-VN" sz="2800">
                <a:latin typeface="Cambria" panose="02040503050406030204" pitchFamily="18" charset="0"/>
              </a:rPr>
              <a:t> để đánh dấu vị trí đó.</a:t>
            </a: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2A0DF445-312E-4323-9515-71746454C6BB}"/>
              </a:ext>
            </a:extLst>
          </p:cNvPr>
          <p:cNvPicPr>
            <a:picLocks noChangeAspect="1"/>
          </p:cNvPicPr>
          <p:nvPr/>
        </p:nvPicPr>
        <p:blipFill>
          <a:blip r:embed="rId3"/>
          <a:stretch>
            <a:fillRect/>
          </a:stretch>
        </p:blipFill>
        <p:spPr>
          <a:xfrm>
            <a:off x="7009743" y="3428999"/>
            <a:ext cx="4924425" cy="2524125"/>
          </a:xfrm>
          <a:prstGeom prst="rect">
            <a:avLst/>
          </a:prstGeom>
        </p:spPr>
      </p:pic>
      <p:pic>
        <p:nvPicPr>
          <p:cNvPr id="10" name="Picture 9">
            <a:extLst>
              <a:ext uri="{FF2B5EF4-FFF2-40B4-BE49-F238E27FC236}">
                <a16:creationId xmlns:a16="http://schemas.microsoft.com/office/drawing/2014/main" id="{136A143A-9FE7-4314-BDD2-C03E3A3FDFC2}"/>
              </a:ext>
            </a:extLst>
          </p:cNvPr>
          <p:cNvPicPr>
            <a:picLocks noChangeAspect="1"/>
          </p:cNvPicPr>
          <p:nvPr/>
        </p:nvPicPr>
        <p:blipFill>
          <a:blip r:embed="rId4"/>
          <a:stretch>
            <a:fillRect/>
          </a:stretch>
        </p:blipFill>
        <p:spPr>
          <a:xfrm>
            <a:off x="555074" y="3429000"/>
            <a:ext cx="4895850" cy="2543175"/>
          </a:xfrm>
          <a:prstGeom prst="rect">
            <a:avLst/>
          </a:prstGeom>
        </p:spPr>
      </p:pic>
      <p:cxnSp>
        <p:nvCxnSpPr>
          <p:cNvPr id="12" name="Straight Arrow Connector 11">
            <a:extLst>
              <a:ext uri="{FF2B5EF4-FFF2-40B4-BE49-F238E27FC236}">
                <a16:creationId xmlns:a16="http://schemas.microsoft.com/office/drawing/2014/main" id="{DC775DAD-4F0B-4F3E-BB90-D77830E92FA9}"/>
              </a:ext>
            </a:extLst>
          </p:cNvPr>
          <p:cNvCxnSpPr/>
          <p:nvPr/>
        </p:nvCxnSpPr>
        <p:spPr>
          <a:xfrm flipH="1">
            <a:off x="1295400" y="4419600"/>
            <a:ext cx="838200" cy="271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B8810E-DF7A-44DC-9F81-3600CF31D277}"/>
              </a:ext>
            </a:extLst>
          </p:cNvPr>
          <p:cNvSpPr txBox="1"/>
          <p:nvPr/>
        </p:nvSpPr>
        <p:spPr>
          <a:xfrm>
            <a:off x="1880126" y="4050268"/>
            <a:ext cx="4673074" cy="369332"/>
          </a:xfrm>
          <a:prstGeom prst="rect">
            <a:avLst/>
          </a:prstGeom>
          <a:noFill/>
          <a:ln>
            <a:solidFill>
              <a:srgbClr val="FF0000"/>
            </a:solidFill>
          </a:ln>
        </p:spPr>
        <p:txBody>
          <a:bodyPr wrap="none" rtlCol="0">
            <a:spAutoFit/>
          </a:bodyPr>
          <a:lstStyle/>
          <a:p>
            <a:r>
              <a:rPr lang="vi-VN"/>
              <a:t>Lỗi, Python không cho để trống như thế này</a:t>
            </a:r>
            <a:endParaRPr lang="en-US"/>
          </a:p>
        </p:txBody>
      </p:sp>
      <p:sp>
        <p:nvSpPr>
          <p:cNvPr id="16" name="Arrow: Right 15">
            <a:extLst>
              <a:ext uri="{FF2B5EF4-FFF2-40B4-BE49-F238E27FC236}">
                <a16:creationId xmlns:a16="http://schemas.microsoft.com/office/drawing/2014/main" id="{416D42AD-306B-4AD4-B267-F7E648740ABA}"/>
              </a:ext>
            </a:extLst>
          </p:cNvPr>
          <p:cNvSpPr/>
          <p:nvPr/>
        </p:nvSpPr>
        <p:spPr>
          <a:xfrm>
            <a:off x="5847245" y="4700587"/>
            <a:ext cx="1102278" cy="3693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07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3.1.6. So sánh số thực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Khi ta thao tác với số thực thì có một chút rắc rối ở chỗ Sai Số, nên ta cần có một ng</a:t>
            </a:r>
            <a:r>
              <a:rPr lang="vi-VN" sz="2800">
                <a:latin typeface="Cambria" panose="02040503050406030204" pitchFamily="18" charset="0"/>
              </a:rPr>
              <a:t>ư</a:t>
            </a:r>
            <a:r>
              <a:rPr lang="en-US" sz="2800">
                <a:latin typeface="Cambria" panose="02040503050406030204" pitchFamily="18" charset="0"/>
              </a:rPr>
              <a:t>ỡng Sai Số cho phép (tùy thuộc vào quyết định của ng</a:t>
            </a:r>
            <a:r>
              <a:rPr lang="vi-VN" sz="2800">
                <a:latin typeface="Cambria" panose="02040503050406030204" pitchFamily="18" charset="0"/>
              </a:rPr>
              <a:t>ư</a:t>
            </a:r>
            <a:r>
              <a:rPr lang="en-US" sz="2800">
                <a:latin typeface="Cambria" panose="02040503050406030204" pitchFamily="18" charset="0"/>
              </a:rPr>
              <a:t>ời dùng)</a:t>
            </a:r>
          </a:p>
          <a:p>
            <a:pPr marL="0" indent="0" algn="just">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id="{F84957A9-6AB6-458D-8D83-4A306FF87588}"/>
              </a:ext>
            </a:extLst>
          </p:cNvPr>
          <p:cNvPicPr>
            <a:picLocks noChangeAspect="1"/>
          </p:cNvPicPr>
          <p:nvPr/>
        </p:nvPicPr>
        <p:blipFill>
          <a:blip r:embed="rId3"/>
          <a:stretch>
            <a:fillRect/>
          </a:stretch>
        </p:blipFill>
        <p:spPr>
          <a:xfrm>
            <a:off x="502810" y="2600324"/>
            <a:ext cx="5048250" cy="2200275"/>
          </a:xfrm>
          <a:prstGeom prst="rect">
            <a:avLst/>
          </a:prstGeom>
          <a:ln>
            <a:solidFill>
              <a:schemeClr val="tx1"/>
            </a:solidFill>
          </a:ln>
        </p:spPr>
      </p:pic>
      <p:sp>
        <p:nvSpPr>
          <p:cNvPr id="11" name="TextBox 10">
            <a:extLst>
              <a:ext uri="{FF2B5EF4-FFF2-40B4-BE49-F238E27FC236}">
                <a16:creationId xmlns:a16="http://schemas.microsoft.com/office/drawing/2014/main" id="{D8FC17ED-F262-425F-95AD-C316AE71A8DD}"/>
              </a:ext>
            </a:extLst>
          </p:cNvPr>
          <p:cNvSpPr txBox="1"/>
          <p:nvPr/>
        </p:nvSpPr>
        <p:spPr>
          <a:xfrm>
            <a:off x="5853460" y="2492275"/>
            <a:ext cx="5691584" cy="2308324"/>
          </a:xfrm>
          <a:prstGeom prst="rect">
            <a:avLst/>
          </a:prstGeom>
          <a:noFill/>
        </p:spPr>
        <p:txBody>
          <a:bodyPr wrap="square" rtlCol="0">
            <a:spAutoFit/>
          </a:bodyPr>
          <a:lstStyle/>
          <a:p>
            <a:r>
              <a:rPr lang="en-US" sz="2400">
                <a:latin typeface="Cambria" panose="02040503050406030204" pitchFamily="18" charset="0"/>
              </a:rPr>
              <a:t>Nếu mắt th</a:t>
            </a:r>
            <a:r>
              <a:rPr lang="vi-VN" sz="2400">
                <a:latin typeface="Cambria" panose="02040503050406030204" pitchFamily="18" charset="0"/>
              </a:rPr>
              <a:t>ư</a:t>
            </a:r>
            <a:r>
              <a:rPr lang="en-US" sz="2400">
                <a:latin typeface="Cambria" panose="02040503050406030204" pitchFamily="18" charset="0"/>
              </a:rPr>
              <a:t>ờng quan sát ta t</a:t>
            </a:r>
            <a:r>
              <a:rPr lang="vi-VN" sz="2400">
                <a:latin typeface="Cambria" panose="02040503050406030204" pitchFamily="18" charset="0"/>
              </a:rPr>
              <a:t>ư</a:t>
            </a:r>
            <a:r>
              <a:rPr lang="en-US" sz="2400">
                <a:latin typeface="Cambria" panose="02040503050406030204" pitchFamily="18" charset="0"/>
              </a:rPr>
              <a:t>ởng rằng d1 bằng d2 vì lý do sau:</a:t>
            </a:r>
          </a:p>
          <a:p>
            <a:r>
              <a:rPr lang="en-US" sz="2400">
                <a:latin typeface="Cambria" panose="02040503050406030204" pitchFamily="18" charset="0"/>
              </a:rPr>
              <a:t>1.11-1.10</a:t>
            </a:r>
            <a:r>
              <a:rPr lang="en-US" sz="2400">
                <a:latin typeface="Cambria" panose="02040503050406030204" pitchFamily="18" charset="0"/>
                <a:sym typeface="Wingdings" panose="05000000000000000000" pitchFamily="2" charset="2"/>
              </a:rPr>
              <a:t>0.01</a:t>
            </a:r>
          </a:p>
          <a:p>
            <a:r>
              <a:rPr lang="en-US" sz="2400">
                <a:latin typeface="Cambria" panose="02040503050406030204" pitchFamily="18" charset="0"/>
                <a:sym typeface="Wingdings" panose="05000000000000000000" pitchFamily="2" charset="2"/>
              </a:rPr>
              <a:t>2.11-2.100.01</a:t>
            </a:r>
          </a:p>
          <a:p>
            <a:r>
              <a:rPr lang="en-US" sz="2400">
                <a:latin typeface="Cambria" panose="02040503050406030204" pitchFamily="18" charset="0"/>
                <a:sym typeface="Wingdings" panose="05000000000000000000" pitchFamily="2" charset="2"/>
              </a:rPr>
              <a:t>Nh</a:t>
            </a:r>
            <a:r>
              <a:rPr lang="vi-VN" sz="2400">
                <a:latin typeface="Cambria" panose="02040503050406030204" pitchFamily="18" charset="0"/>
                <a:sym typeface="Wingdings" panose="05000000000000000000" pitchFamily="2" charset="2"/>
              </a:rPr>
              <a:t>ư</a:t>
            </a:r>
            <a:r>
              <a:rPr lang="en-US" sz="2400">
                <a:latin typeface="Cambria" panose="02040503050406030204" pitchFamily="18" charset="0"/>
                <a:sym typeface="Wingdings" panose="05000000000000000000" pitchFamily="2" charset="2"/>
              </a:rPr>
              <a:t>ng thực ra số thực nó có sai số, nó không phải 100% là 0.01</a:t>
            </a:r>
            <a:endParaRPr lang="en-US" sz="2400">
              <a:latin typeface="Cambria" panose="02040503050406030204" pitchFamily="18" charset="0"/>
            </a:endParaRPr>
          </a:p>
        </p:txBody>
      </p:sp>
      <p:sp>
        <p:nvSpPr>
          <p:cNvPr id="17" name="Rectangle 16">
            <a:extLst>
              <a:ext uri="{FF2B5EF4-FFF2-40B4-BE49-F238E27FC236}">
                <a16:creationId xmlns:a16="http://schemas.microsoft.com/office/drawing/2014/main" id="{7C339A7F-2213-4928-BD34-2C250D854854}"/>
              </a:ext>
            </a:extLst>
          </p:cNvPr>
          <p:cNvSpPr/>
          <p:nvPr/>
        </p:nvSpPr>
        <p:spPr>
          <a:xfrm>
            <a:off x="1071538" y="4970556"/>
            <a:ext cx="9563844" cy="830997"/>
          </a:xfrm>
          <a:prstGeom prst="rect">
            <a:avLst/>
          </a:prstGeom>
        </p:spPr>
        <p:txBody>
          <a:bodyPr wrap="square">
            <a:spAutoFit/>
          </a:bodyPr>
          <a:lstStyle/>
          <a:p>
            <a:r>
              <a:rPr lang="en-US" sz="2400">
                <a:latin typeface="Cambria" panose="02040503050406030204" pitchFamily="18" charset="0"/>
              </a:rPr>
              <a:t>d1 = 0.010000000000000009  d2 = 0.009999999999999787</a:t>
            </a:r>
          </a:p>
          <a:p>
            <a:r>
              <a:rPr lang="en-US" sz="2400">
                <a:latin typeface="Cambria" panose="02040503050406030204" pitchFamily="18" charset="0"/>
              </a:rPr>
              <a:t>d1 và d2 khác nhau</a:t>
            </a:r>
          </a:p>
        </p:txBody>
      </p:sp>
    </p:spTree>
    <p:extLst>
      <p:ext uri="{BB962C8B-B14F-4D97-AF65-F5344CB8AC3E}">
        <p14:creationId xmlns:p14="http://schemas.microsoft.com/office/powerpoint/2010/main" val="164714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Do đó ta cho 1 cái ng</a:t>
            </a:r>
            <a:r>
              <a:rPr lang="vi-VN" sz="2800">
                <a:latin typeface="Cambria" panose="02040503050406030204" pitchFamily="18" charset="0"/>
              </a:rPr>
              <a:t>ư</a:t>
            </a:r>
            <a:r>
              <a:rPr lang="en-US" sz="2800">
                <a:latin typeface="Cambria" panose="02040503050406030204" pitchFamily="18" charset="0"/>
              </a:rPr>
              <a:t>ỡng so sánh theo sai số cho phép, ví dụ:</a:t>
            </a:r>
          </a:p>
        </p:txBody>
      </p:sp>
      <p:pic>
        <p:nvPicPr>
          <p:cNvPr id="9" name="Picture 8">
            <a:extLst>
              <a:ext uri="{FF2B5EF4-FFF2-40B4-BE49-F238E27FC236}">
                <a16:creationId xmlns:a16="http://schemas.microsoft.com/office/drawing/2014/main" id="{FDC56F99-48E6-4EDF-9803-AB41C4D2C031}"/>
              </a:ext>
            </a:extLst>
          </p:cNvPr>
          <p:cNvPicPr>
            <a:picLocks noChangeAspect="1"/>
          </p:cNvPicPr>
          <p:nvPr/>
        </p:nvPicPr>
        <p:blipFill>
          <a:blip r:embed="rId3"/>
          <a:stretch>
            <a:fillRect/>
          </a:stretch>
        </p:blipFill>
        <p:spPr>
          <a:xfrm>
            <a:off x="1828800" y="1862137"/>
            <a:ext cx="7810500" cy="3133725"/>
          </a:xfrm>
          <a:prstGeom prst="rect">
            <a:avLst/>
          </a:prstGeom>
          <a:ln>
            <a:solidFill>
              <a:schemeClr val="tx1"/>
            </a:solidFill>
          </a:ln>
        </p:spPr>
      </p:pic>
      <p:grpSp>
        <p:nvGrpSpPr>
          <p:cNvPr id="11" name="Group 10">
            <a:extLst>
              <a:ext uri="{FF2B5EF4-FFF2-40B4-BE49-F238E27FC236}">
                <a16:creationId xmlns:a16="http://schemas.microsoft.com/office/drawing/2014/main" id="{1D12240E-F6B3-4AD1-A7F4-38C1B4E3D94D}"/>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9839A482-9AF4-46B2-9D57-45962E5745F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3.1.6. So sánh số thực trong Python</a:t>
              </a:r>
            </a:p>
          </p:txBody>
        </p:sp>
        <p:grpSp>
          <p:nvGrpSpPr>
            <p:cNvPr id="15" name="Group 17">
              <a:extLst>
                <a:ext uri="{FF2B5EF4-FFF2-40B4-BE49-F238E27FC236}">
                  <a16:creationId xmlns:a16="http://schemas.microsoft.com/office/drawing/2014/main" id="{5868E6F3-4873-4C7A-B911-7F2126F5968D}"/>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8B7EEC37-F180-4764-9915-9E4989C9A52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466871D6-97D2-401B-9EF5-2D52939CBF6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B9BB8E0B-269C-423F-90AE-420DCC4DCD0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0104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b="1">
                  <a:latin typeface="Cambria" panose="02040503050406030204" pitchFamily="18" charset="0"/>
                </a:rPr>
                <a:t>3.1.7. Sử dụng if/else như phép gán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Đôi khi việc thực hiện if else trong một biểu thức quá đ</a:t>
            </a:r>
            <a:r>
              <a:rPr lang="vi-VN" sz="2800">
                <a:latin typeface="Cambria" panose="02040503050406030204" pitchFamily="18" charset="0"/>
              </a:rPr>
              <a:t>ơ</a:t>
            </a:r>
            <a:r>
              <a:rPr lang="en-US" sz="2800">
                <a:latin typeface="Cambria" panose="02040503050406030204" pitchFamily="18" charset="0"/>
              </a:rPr>
              <a:t>n giản sẽ làm cho if else phức tạp không cần thiết:</a:t>
            </a:r>
          </a:p>
        </p:txBody>
      </p:sp>
      <p:pic>
        <p:nvPicPr>
          <p:cNvPr id="9" name="Picture 8">
            <a:extLst>
              <a:ext uri="{FF2B5EF4-FFF2-40B4-BE49-F238E27FC236}">
                <a16:creationId xmlns:a16="http://schemas.microsoft.com/office/drawing/2014/main" id="{04CE01A9-3140-42EB-897D-3CCF04E69D16}"/>
              </a:ext>
            </a:extLst>
          </p:cNvPr>
          <p:cNvPicPr>
            <a:picLocks noChangeAspect="1"/>
          </p:cNvPicPr>
          <p:nvPr/>
        </p:nvPicPr>
        <p:blipFill>
          <a:blip r:embed="rId3"/>
          <a:stretch>
            <a:fillRect/>
          </a:stretch>
        </p:blipFill>
        <p:spPr>
          <a:xfrm>
            <a:off x="1143000" y="2586037"/>
            <a:ext cx="2219325" cy="2228850"/>
          </a:xfrm>
          <a:prstGeom prst="rect">
            <a:avLst/>
          </a:prstGeom>
        </p:spPr>
      </p:pic>
      <p:sp>
        <p:nvSpPr>
          <p:cNvPr id="10" name="Rectangle 1">
            <a:extLst>
              <a:ext uri="{FF2B5EF4-FFF2-40B4-BE49-F238E27FC236}">
                <a16:creationId xmlns:a16="http://schemas.microsoft.com/office/drawing/2014/main" id="{4D11DBB4-096E-48A0-89F7-D44171134356}"/>
              </a:ext>
            </a:extLst>
          </p:cNvPr>
          <p:cNvSpPr>
            <a:spLocks noChangeArrowheads="1"/>
          </p:cNvSpPr>
          <p:nvPr/>
        </p:nvSpPr>
        <p:spPr bwMode="auto">
          <a:xfrm>
            <a:off x="5452373" y="3438852"/>
            <a:ext cx="576952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 = </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113 </a:t>
            </a: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 != b </a:t>
            </a: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115</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15" name="Straight Connector 14">
            <a:extLst>
              <a:ext uri="{FF2B5EF4-FFF2-40B4-BE49-F238E27FC236}">
                <a16:creationId xmlns:a16="http://schemas.microsoft.com/office/drawing/2014/main" id="{FECCF8CC-E497-4209-9BCD-D021D6D914C9}"/>
              </a:ext>
            </a:extLst>
          </p:cNvPr>
          <p:cNvCxnSpPr/>
          <p:nvPr/>
        </p:nvCxnSpPr>
        <p:spPr>
          <a:xfrm>
            <a:off x="2895600" y="3276600"/>
            <a:ext cx="0" cy="10668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6CC79E-54A7-484A-B4CA-DCF51E91EAA5}"/>
              </a:ext>
            </a:extLst>
          </p:cNvPr>
          <p:cNvCxnSpPr/>
          <p:nvPr/>
        </p:nvCxnSpPr>
        <p:spPr>
          <a:xfrm>
            <a:off x="3048000" y="3700462"/>
            <a:ext cx="236220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19118E9-39BE-4C66-896C-67103881363F}"/>
              </a:ext>
            </a:extLst>
          </p:cNvPr>
          <p:cNvPicPr>
            <a:picLocks noChangeAspect="1"/>
          </p:cNvPicPr>
          <p:nvPr/>
        </p:nvPicPr>
        <p:blipFill>
          <a:blip r:embed="rId4"/>
          <a:stretch>
            <a:fillRect/>
          </a:stretch>
        </p:blipFill>
        <p:spPr>
          <a:xfrm>
            <a:off x="3810000" y="4521994"/>
            <a:ext cx="6848475" cy="981075"/>
          </a:xfrm>
          <a:prstGeom prst="rect">
            <a:avLst/>
          </a:prstGeom>
        </p:spPr>
      </p:pic>
    </p:spTree>
    <p:extLst>
      <p:ext uri="{BB962C8B-B14F-4D97-AF65-F5344CB8AC3E}">
        <p14:creationId xmlns:p14="http://schemas.microsoft.com/office/powerpoint/2010/main" val="193677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94D0BA-04C4-465D-8864-63D085E7AC51}"/>
              </a:ext>
            </a:extLst>
          </p:cNvPr>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3" name="TextBox 2">
            <a:extLst>
              <a:ext uri="{FF2B5EF4-FFF2-40B4-BE49-F238E27FC236}">
                <a16:creationId xmlns:a16="http://schemas.microsoft.com/office/drawing/2014/main" id="{124923D2-4CCB-4033-8DB7-E7381C033010}"/>
              </a:ext>
            </a:extLst>
          </p:cNvPr>
          <p:cNvSpPr txBox="1"/>
          <p:nvPr/>
        </p:nvSpPr>
        <p:spPr>
          <a:xfrm>
            <a:off x="533400" y="832327"/>
            <a:ext cx="4953000" cy="5193345"/>
          </a:xfrm>
          <a:prstGeom prst="rect">
            <a:avLst/>
          </a:prstGeom>
          <a:noFill/>
        </p:spPr>
        <p:txBody>
          <a:bodyPr wrap="square">
            <a:spAutoFit/>
          </a:bodyPr>
          <a:lstStyle/>
          <a:p>
            <a:pPr marR="0" lvl="0" algn="just">
              <a:lnSpc>
                <a:spcPct val="150000"/>
              </a:lnSpc>
              <a:spcBef>
                <a:spcPts val="0"/>
              </a:spcBef>
              <a:spcAft>
                <a:spcPts val="0"/>
              </a:spcAft>
            </a:pPr>
            <a:r>
              <a:rPr lang="vi-VN" sz="2800" b="1" i="1">
                <a:effectLst/>
                <a:latin typeface="Cambria" panose="02040503050406030204" pitchFamily="18" charset="0"/>
                <a:ea typeface="Cambria" panose="02040503050406030204" pitchFamily="18" charset="0"/>
              </a:rPr>
              <a:t>3.2.	Các cấu trúc lặp</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while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for</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break</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continue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while/else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for/else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lặp lồng nhau</a:t>
            </a:r>
            <a:endParaRPr lang="en-US" sz="2800"/>
          </a:p>
        </p:txBody>
      </p:sp>
      <p:grpSp>
        <p:nvGrpSpPr>
          <p:cNvPr id="4" name="Group 3">
            <a:extLst>
              <a:ext uri="{FF2B5EF4-FFF2-40B4-BE49-F238E27FC236}">
                <a16:creationId xmlns:a16="http://schemas.microsoft.com/office/drawing/2014/main" id="{86A78901-DDCE-450C-BAED-738C76153235}"/>
              </a:ext>
            </a:extLst>
          </p:cNvPr>
          <p:cNvGrpSpPr/>
          <p:nvPr/>
        </p:nvGrpSpPr>
        <p:grpSpPr>
          <a:xfrm>
            <a:off x="152400" y="152400"/>
            <a:ext cx="4620576" cy="508000"/>
            <a:chOff x="789624" y="1191463"/>
            <a:chExt cx="4620576" cy="508000"/>
          </a:xfrm>
        </p:grpSpPr>
        <p:sp>
          <p:nvSpPr>
            <p:cNvPr id="5" name="AutoShape 52">
              <a:extLst>
                <a:ext uri="{FF2B5EF4-FFF2-40B4-BE49-F238E27FC236}">
                  <a16:creationId xmlns:a16="http://schemas.microsoft.com/office/drawing/2014/main" id="{03B37A1C-E600-4735-B83F-1A77D081291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6" name="Group 17">
              <a:extLst>
                <a:ext uri="{FF2B5EF4-FFF2-40B4-BE49-F238E27FC236}">
                  <a16:creationId xmlns:a16="http://schemas.microsoft.com/office/drawing/2014/main" id="{3CCF451E-DD92-4E7D-AB78-C3002FF6EA99}"/>
                </a:ext>
              </a:extLst>
            </p:cNvPr>
            <p:cNvGrpSpPr>
              <a:grpSpLocks/>
            </p:cNvGrpSpPr>
            <p:nvPr/>
          </p:nvGrpSpPr>
          <p:grpSpPr bwMode="auto">
            <a:xfrm>
              <a:off x="789624" y="1295400"/>
              <a:ext cx="353376" cy="272472"/>
              <a:chOff x="1110" y="2656"/>
              <a:chExt cx="1549" cy="1351"/>
            </a:xfrm>
          </p:grpSpPr>
          <p:sp>
            <p:nvSpPr>
              <p:cNvPr id="7" name="AutoShape 18">
                <a:extLst>
                  <a:ext uri="{FF2B5EF4-FFF2-40B4-BE49-F238E27FC236}">
                    <a16:creationId xmlns:a16="http://schemas.microsoft.com/office/drawing/2014/main" id="{42F3C760-6DE9-4B7E-A455-7CF82B36CDB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8" name="AutoShape 19">
                <a:extLst>
                  <a:ext uri="{FF2B5EF4-FFF2-40B4-BE49-F238E27FC236}">
                    <a16:creationId xmlns:a16="http://schemas.microsoft.com/office/drawing/2014/main" id="{A1E5E03E-39F5-44C3-80C3-D475603E0B2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20">
                <a:extLst>
                  <a:ext uri="{FF2B5EF4-FFF2-40B4-BE49-F238E27FC236}">
                    <a16:creationId xmlns:a16="http://schemas.microsoft.com/office/drawing/2014/main" id="{C17F72AE-ACAB-4ADA-8335-4D7D4E8433D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5049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while dùng để yêu cầu 1 công việc đ</a:t>
            </a:r>
            <a:r>
              <a:rPr lang="vi-VN" sz="2800">
                <a:latin typeface="Cambria" panose="02040503050406030204" pitchFamily="18" charset="0"/>
              </a:rPr>
              <a:t>ư</a:t>
            </a:r>
            <a:r>
              <a:rPr lang="en-US" sz="2800">
                <a:latin typeface="Cambria" panose="02040503050406030204" pitchFamily="18" charset="0"/>
              </a:rPr>
              <a:t>ợc lặp đi lặp lại</a:t>
            </a:r>
          </a:p>
          <a:p>
            <a:pPr marL="0" indent="0" algn="just">
              <a:buNone/>
            </a:pPr>
            <a:r>
              <a:rPr lang="en-US" sz="2800">
                <a:latin typeface="Cambria" panose="02040503050406030204" pitchFamily="18" charset="0"/>
              </a:rPr>
              <a:t>Nếu </a:t>
            </a:r>
            <a:r>
              <a:rPr lang="en-US" sz="2800" b="1">
                <a:solidFill>
                  <a:srgbClr val="FF0000"/>
                </a:solidFill>
                <a:latin typeface="Cambria" panose="02040503050406030204" pitchFamily="18" charset="0"/>
              </a:rPr>
              <a:t>condition</a:t>
            </a:r>
            <a:r>
              <a:rPr lang="en-US" sz="2800">
                <a:latin typeface="Cambria" panose="02040503050406030204" pitchFamily="18" charset="0"/>
              </a:rPr>
              <a:t> là </a:t>
            </a:r>
            <a:r>
              <a:rPr lang="en-US" sz="2800">
                <a:solidFill>
                  <a:srgbClr val="002060"/>
                </a:solidFill>
                <a:latin typeface="Cambria" panose="02040503050406030204" pitchFamily="18" charset="0"/>
              </a:rPr>
              <a:t>True</a:t>
            </a:r>
            <a:r>
              <a:rPr lang="en-US" sz="2800">
                <a:latin typeface="Cambria" panose="02040503050406030204" pitchFamily="18" charset="0"/>
              </a:rPr>
              <a:t> thì </a:t>
            </a:r>
            <a:r>
              <a:rPr lang="en-US" sz="2800" b="1">
                <a:solidFill>
                  <a:srgbClr val="FF0000"/>
                </a:solidFill>
                <a:latin typeface="Cambria" panose="02040503050406030204" pitchFamily="18" charset="0"/>
              </a:rPr>
              <a:t>block</a:t>
            </a:r>
            <a:r>
              <a:rPr lang="en-US" sz="2800">
                <a:latin typeface="Cambria" panose="02040503050406030204" pitchFamily="18" charset="0"/>
              </a:rPr>
              <a:t> sẽ đ</a:t>
            </a:r>
            <a:r>
              <a:rPr lang="vi-VN" sz="2800">
                <a:latin typeface="Cambria" panose="02040503050406030204" pitchFamily="18" charset="0"/>
              </a:rPr>
              <a:t>ư</a:t>
            </a:r>
            <a:r>
              <a:rPr lang="en-US" sz="2800">
                <a:latin typeface="Cambria" panose="02040503050406030204" pitchFamily="18" charset="0"/>
              </a:rPr>
              <a:t>ợc lặp lại</a:t>
            </a:r>
          </a:p>
          <a:p>
            <a:pPr marL="0" indent="0" algn="just">
              <a:buNone/>
            </a:pPr>
            <a:r>
              <a:rPr lang="en-US" sz="2800" b="1" u="sng">
                <a:latin typeface="Cambria" panose="02040503050406030204" pitchFamily="18" charset="0"/>
              </a:rPr>
              <a:t>Cú pháp:</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-Có thể block sẽ không đ</a:t>
            </a:r>
            <a:r>
              <a:rPr lang="vi-VN" sz="2800">
                <a:latin typeface="Cambria" panose="02040503050406030204" pitchFamily="18" charset="0"/>
              </a:rPr>
              <a:t>ư</a:t>
            </a:r>
            <a:r>
              <a:rPr lang="en-US" sz="2800">
                <a:latin typeface="Cambria" panose="02040503050406030204" pitchFamily="18" charset="0"/>
              </a:rPr>
              <a:t>ợc thực hiện lần nào</a:t>
            </a:r>
          </a:p>
          <a:p>
            <a:pPr marL="0" indent="0" algn="just">
              <a:buNone/>
            </a:pPr>
            <a:r>
              <a:rPr lang="en-US" sz="2800">
                <a:latin typeface="Cambria" panose="02040503050406030204" pitchFamily="18" charset="0"/>
              </a:rPr>
              <a:t>nếu condition là False ngày từ đầu</a:t>
            </a:r>
          </a:p>
          <a:p>
            <a:pPr marL="0" indent="0" algn="just">
              <a:buNone/>
            </a:pPr>
            <a:r>
              <a:rPr lang="en-US" sz="2800">
                <a:latin typeface="Cambria" panose="02040503050406030204" pitchFamily="18" charset="0"/>
              </a:rPr>
              <a:t>-Ta có thể kết thúc vòng while bằng cách đ</a:t>
            </a:r>
            <a:r>
              <a:rPr lang="vi-VN" sz="2800">
                <a:latin typeface="Cambria" panose="02040503050406030204" pitchFamily="18" charset="0"/>
              </a:rPr>
              <a:t>ư</a:t>
            </a:r>
            <a:r>
              <a:rPr lang="en-US" sz="2800">
                <a:latin typeface="Cambria" panose="02040503050406030204" pitchFamily="18" charset="0"/>
              </a:rPr>
              <a:t>a condition</a:t>
            </a:r>
          </a:p>
          <a:p>
            <a:pPr marL="0" indent="0" algn="just">
              <a:buNone/>
            </a:pPr>
            <a:r>
              <a:rPr lang="en-US" sz="2800">
                <a:latin typeface="Cambria" panose="02040503050406030204" pitchFamily="18" charset="0"/>
              </a:rPr>
              <a:t>về False hoặc dùng từ khóa </a:t>
            </a:r>
            <a:r>
              <a:rPr lang="en-US" sz="2800" b="1">
                <a:solidFill>
                  <a:srgbClr val="FF0000"/>
                </a:solidFill>
                <a:latin typeface="Cambria" panose="02040503050406030204" pitchFamily="18" charset="0"/>
              </a:rPr>
              <a:t>break</a:t>
            </a:r>
            <a:r>
              <a:rPr lang="en-US" sz="2800">
                <a:latin typeface="Cambria" panose="02040503050406030204" pitchFamily="18" charset="0"/>
              </a:rPr>
              <a:t> để thoát.</a:t>
            </a:r>
          </a:p>
          <a:p>
            <a:pPr marL="0" indent="0" algn="just">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id="{346A1E84-61F3-4294-AD2E-48F7DBA3E458}"/>
              </a:ext>
            </a:extLst>
          </p:cNvPr>
          <p:cNvPicPr>
            <a:picLocks noChangeAspect="1"/>
          </p:cNvPicPr>
          <p:nvPr/>
        </p:nvPicPr>
        <p:blipFill>
          <a:blip r:embed="rId3"/>
          <a:stretch>
            <a:fillRect/>
          </a:stretch>
        </p:blipFill>
        <p:spPr>
          <a:xfrm>
            <a:off x="2819400" y="2376487"/>
            <a:ext cx="2705100" cy="1419225"/>
          </a:xfrm>
          <a:prstGeom prst="rect">
            <a:avLst/>
          </a:prstGeom>
        </p:spPr>
      </p:pic>
      <p:pic>
        <p:nvPicPr>
          <p:cNvPr id="10" name="Picture 9">
            <a:extLst>
              <a:ext uri="{FF2B5EF4-FFF2-40B4-BE49-F238E27FC236}">
                <a16:creationId xmlns:a16="http://schemas.microsoft.com/office/drawing/2014/main" id="{F8C3A000-6DD6-4A35-85EF-E2FC645157CB}"/>
              </a:ext>
            </a:extLst>
          </p:cNvPr>
          <p:cNvPicPr>
            <a:picLocks noChangeAspect="1"/>
          </p:cNvPicPr>
          <p:nvPr/>
        </p:nvPicPr>
        <p:blipFill>
          <a:blip r:embed="rId4"/>
          <a:stretch>
            <a:fillRect/>
          </a:stretch>
        </p:blipFill>
        <p:spPr>
          <a:xfrm>
            <a:off x="8839200" y="1418940"/>
            <a:ext cx="3048000" cy="4020120"/>
          </a:xfrm>
          <a:prstGeom prst="rect">
            <a:avLst/>
          </a:prstGeom>
        </p:spPr>
      </p:pic>
    </p:spTree>
    <p:extLst>
      <p:ext uri="{BB962C8B-B14F-4D97-AF65-F5344CB8AC3E}">
        <p14:creationId xmlns:p14="http://schemas.microsoft.com/office/powerpoint/2010/main" val="177639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và vận hành được các cấu trúc điều kiện: boolean, if, else, elif</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Nắm được biểu thức pass</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So s</a:t>
            </a:r>
            <a:r>
              <a:rPr lang="en-US" sz="2800">
                <a:latin typeface="Cambria" panose="02040503050406030204" pitchFamily="18" charset="0"/>
                <a:ea typeface="Cambria" panose="02040503050406030204" pitchFamily="18" charset="0"/>
              </a:rPr>
              <a:t>ánh được số thực trong Python</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Hiểu và vận hành được cấu trúc vòng lặp: </a:t>
            </a:r>
            <a:r>
              <a:rPr lang="vi-VN" sz="2800" i="1">
                <a:effectLst/>
                <a:latin typeface="Cambria" panose="02040503050406030204" pitchFamily="18" charset="0"/>
                <a:ea typeface="Cambria" panose="02040503050406030204" pitchFamily="18" charset="0"/>
              </a:rPr>
              <a:t>	while</a:t>
            </a:r>
            <a:r>
              <a:rPr lang="en-US" sz="2800" i="1">
                <a:effectLst/>
                <a:latin typeface="Cambria" panose="02040503050406030204" pitchFamily="18" charset="0"/>
                <a:ea typeface="Cambria" panose="02040503050406030204" pitchFamily="18" charset="0"/>
              </a:rPr>
              <a:t>,</a:t>
            </a:r>
            <a:r>
              <a:rPr lang="vi-VN" sz="2800" i="1">
                <a:effectLst/>
                <a:latin typeface="Cambria" panose="02040503050406030204" pitchFamily="18" charset="0"/>
                <a:ea typeface="Cambria" panose="02040503050406030204" pitchFamily="18" charset="0"/>
              </a:rPr>
              <a:t> for</a:t>
            </a:r>
            <a:r>
              <a:rPr lang="en-US" sz="2800" i="1">
                <a:effectLst/>
                <a:latin typeface="Cambria" panose="02040503050406030204" pitchFamily="18" charset="0"/>
                <a:ea typeface="Cambria" panose="02040503050406030204" pitchFamily="18" charset="0"/>
              </a:rPr>
              <a:t>,</a:t>
            </a:r>
            <a:r>
              <a:rPr lang="vi-VN" sz="2800" i="1">
                <a:effectLst/>
                <a:latin typeface="Cambria" panose="02040503050406030204" pitchFamily="18" charset="0"/>
                <a:ea typeface="Cambria" panose="02040503050406030204" pitchFamily="18" charset="0"/>
              </a:rPr>
              <a:t> while/else</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for/else</a:t>
            </a:r>
            <a:endParaRPr lang="en-US" sz="2800" i="1">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i="1">
                <a:effectLst/>
                <a:latin typeface="Cambria" panose="02040503050406030204" pitchFamily="18" charset="0"/>
                <a:ea typeface="Cambria" panose="02040503050406030204" pitchFamily="18" charset="0"/>
              </a:rPr>
              <a:t>Hiểu và vận hành được biểu thức break, continue</a:t>
            </a:r>
            <a:endParaRPr lang="vi-VN" sz="2800" i="1">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endParaRPr lang="vi-VN" sz="280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Viết ch</a:t>
            </a:r>
            <a:r>
              <a:rPr lang="vi-VN" sz="2800">
                <a:latin typeface="Cambria" panose="02040503050406030204" pitchFamily="18" charset="0"/>
              </a:rPr>
              <a:t>ư</a:t>
            </a:r>
            <a:r>
              <a:rPr lang="en-US" sz="2800">
                <a:latin typeface="Cambria" panose="02040503050406030204" pitchFamily="18" charset="0"/>
              </a:rPr>
              <a:t>ơng trình yêu cầu nhập vào một số nguyên d</a:t>
            </a:r>
            <a:r>
              <a:rPr lang="vi-VN" sz="2800">
                <a:latin typeface="Cambria" panose="02040503050406030204" pitchFamily="18" charset="0"/>
              </a:rPr>
              <a:t>ư</a:t>
            </a:r>
            <a:r>
              <a:rPr lang="en-US" sz="2800">
                <a:latin typeface="Cambria" panose="02040503050406030204" pitchFamily="18" charset="0"/>
              </a:rPr>
              <a:t>ơng [1..10], nếu nhập sai yêu cầu nhập lại. Khi nhập đúng thì xuất ra bình ph</a:t>
            </a:r>
            <a:r>
              <a:rPr lang="vi-VN" sz="2800">
                <a:latin typeface="Cambria" panose="02040503050406030204" pitchFamily="18" charset="0"/>
              </a:rPr>
              <a:t>ư</a:t>
            </a:r>
            <a:r>
              <a:rPr lang="en-US" sz="2800">
                <a:latin typeface="Cambria" panose="02040503050406030204" pitchFamily="18" charset="0"/>
              </a:rPr>
              <a:t>ơng của giá trị mới nhập vào.</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F7A5C568-3A80-4B39-A8E3-1C10328EBDDC}"/>
              </a:ext>
            </a:extLst>
          </p:cNvPr>
          <p:cNvPicPr>
            <a:picLocks noChangeAspect="1"/>
          </p:cNvPicPr>
          <p:nvPr/>
        </p:nvPicPr>
        <p:blipFill>
          <a:blip r:embed="rId3"/>
          <a:stretch>
            <a:fillRect/>
          </a:stretch>
        </p:blipFill>
        <p:spPr>
          <a:xfrm>
            <a:off x="3544397" y="3052762"/>
            <a:ext cx="6953250" cy="1295400"/>
          </a:xfrm>
          <a:prstGeom prst="rect">
            <a:avLst/>
          </a:prstGeom>
        </p:spPr>
      </p:pic>
      <p:grpSp>
        <p:nvGrpSpPr>
          <p:cNvPr id="11" name="Group 10">
            <a:extLst>
              <a:ext uri="{FF2B5EF4-FFF2-40B4-BE49-F238E27FC236}">
                <a16:creationId xmlns:a16="http://schemas.microsoft.com/office/drawing/2014/main" id="{4BC1A714-E071-4D09-9964-A9BD2EBCE7F6}"/>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72F79D2C-4778-4882-8B84-7505432D52F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15" name="Group 17">
              <a:extLst>
                <a:ext uri="{FF2B5EF4-FFF2-40B4-BE49-F238E27FC236}">
                  <a16:creationId xmlns:a16="http://schemas.microsoft.com/office/drawing/2014/main" id="{D3007A83-AE5A-4206-BA95-F7B62A09EF0F}"/>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B9C22913-4E84-4C46-A0D5-1695347BE1A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9145FA0C-1CC5-476A-AA3F-9B694BB88BA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A46FAC8B-771C-47FC-BA62-3536042BDA5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5283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0E92D1-B786-4900-B1C0-A6410BE2879D}"/>
              </a:ext>
            </a:extLst>
          </p:cNvPr>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pic>
        <p:nvPicPr>
          <p:cNvPr id="3" name="Picture 2">
            <a:extLst>
              <a:ext uri="{FF2B5EF4-FFF2-40B4-BE49-F238E27FC236}">
                <a16:creationId xmlns:a16="http://schemas.microsoft.com/office/drawing/2014/main" id="{94FC7E36-FF2D-4BA6-83EF-A5258B95CA8D}"/>
              </a:ext>
            </a:extLst>
          </p:cNvPr>
          <p:cNvPicPr>
            <a:picLocks noChangeAspect="1"/>
          </p:cNvPicPr>
          <p:nvPr/>
        </p:nvPicPr>
        <p:blipFill>
          <a:blip r:embed="rId2"/>
          <a:stretch>
            <a:fillRect/>
          </a:stretch>
        </p:blipFill>
        <p:spPr>
          <a:xfrm>
            <a:off x="304800" y="1219200"/>
            <a:ext cx="4520695" cy="3256722"/>
          </a:xfrm>
          <a:prstGeom prst="rect">
            <a:avLst/>
          </a:prstGeom>
        </p:spPr>
      </p:pic>
      <p:sp>
        <p:nvSpPr>
          <p:cNvPr id="4" name="TextBox 3">
            <a:extLst>
              <a:ext uri="{FF2B5EF4-FFF2-40B4-BE49-F238E27FC236}">
                <a16:creationId xmlns:a16="http://schemas.microsoft.com/office/drawing/2014/main" id="{9B2151DF-53F6-489B-911A-2E7D844FDFAC}"/>
              </a:ext>
            </a:extLst>
          </p:cNvPr>
          <p:cNvSpPr txBox="1"/>
          <p:nvPr/>
        </p:nvSpPr>
        <p:spPr>
          <a:xfrm>
            <a:off x="5105400" y="838200"/>
            <a:ext cx="5614037" cy="5693866"/>
          </a:xfrm>
          <a:prstGeom prst="rect">
            <a:avLst/>
          </a:prstGeom>
          <a:noFill/>
        </p:spPr>
        <p:txBody>
          <a:bodyPr wrap="none" rtlCol="0">
            <a:spAutoFit/>
          </a:bodyPr>
          <a:lstStyle/>
          <a:p>
            <a:r>
              <a:rPr lang="en-US" sz="2800"/>
              <a:t>Khởi tạo: s=0, i=1, n=5</a:t>
            </a:r>
          </a:p>
          <a:p>
            <a:pPr marL="514350" indent="-514350">
              <a:buAutoNum type="arabicParenR"/>
            </a:pPr>
            <a:r>
              <a:rPr lang="en-US" sz="2800"/>
              <a:t>i&lt;=n </a:t>
            </a:r>
            <a:r>
              <a:rPr lang="en-US" sz="2800">
                <a:sym typeface="Wingdings" panose="05000000000000000000" pitchFamily="2" charset="2"/>
              </a:rPr>
              <a:t>1 &lt;=5True</a:t>
            </a:r>
          </a:p>
          <a:p>
            <a:r>
              <a:rPr lang="en-US" sz="2800">
                <a:sym typeface="Wingdings" panose="05000000000000000000" pitchFamily="2" charset="2"/>
              </a:rPr>
              <a:t>        s=s+i=0+1=1; i=i+1=1+1=2</a:t>
            </a:r>
          </a:p>
          <a:p>
            <a:r>
              <a:rPr lang="en-US" sz="2800">
                <a:sym typeface="Wingdings" panose="05000000000000000000" pitchFamily="2" charset="2"/>
              </a:rPr>
              <a:t>2) i&lt;=n  2 &lt;=5 True</a:t>
            </a:r>
          </a:p>
          <a:p>
            <a:r>
              <a:rPr lang="en-US" sz="2800">
                <a:sym typeface="Wingdings" panose="05000000000000000000" pitchFamily="2" charset="2"/>
              </a:rPr>
              <a:t>        s=s+i=1+2=3; i=i+1=2+1=3</a:t>
            </a:r>
          </a:p>
          <a:p>
            <a:r>
              <a:rPr lang="en-US" sz="2800">
                <a:sym typeface="Wingdings" panose="05000000000000000000" pitchFamily="2" charset="2"/>
              </a:rPr>
              <a:t>3) i&lt;=n 3 &lt;=5True</a:t>
            </a:r>
          </a:p>
          <a:p>
            <a:r>
              <a:rPr lang="en-US" sz="2800">
                <a:sym typeface="Wingdings" panose="05000000000000000000" pitchFamily="2" charset="2"/>
              </a:rPr>
              <a:t>        s=s+i=3+3=6; i=i+1=3+1=4</a:t>
            </a:r>
          </a:p>
          <a:p>
            <a:r>
              <a:rPr lang="en-US" sz="2800">
                <a:sym typeface="Wingdings" panose="05000000000000000000" pitchFamily="2" charset="2"/>
              </a:rPr>
              <a:t>4) i &lt;=n 4 &lt;=5True</a:t>
            </a:r>
          </a:p>
          <a:p>
            <a:r>
              <a:rPr lang="en-US" sz="2800">
                <a:sym typeface="Wingdings" panose="05000000000000000000" pitchFamily="2" charset="2"/>
              </a:rPr>
              <a:t>       s=s+i=6 +4=10; i=i+1=4+1=5</a:t>
            </a:r>
          </a:p>
          <a:p>
            <a:r>
              <a:rPr lang="en-US" sz="2800">
                <a:sym typeface="Wingdings" panose="05000000000000000000" pitchFamily="2" charset="2"/>
              </a:rPr>
              <a:t>5)i&lt;=n 5&lt;=5True</a:t>
            </a:r>
          </a:p>
          <a:p>
            <a:r>
              <a:rPr lang="en-US" sz="2800">
                <a:sym typeface="Wingdings" panose="05000000000000000000" pitchFamily="2" charset="2"/>
              </a:rPr>
              <a:t>       s=s+i=10+5=</a:t>
            </a:r>
            <a:r>
              <a:rPr lang="en-US" sz="2800">
                <a:solidFill>
                  <a:srgbClr val="FF0000"/>
                </a:solidFill>
                <a:sym typeface="Wingdings" panose="05000000000000000000" pitchFamily="2" charset="2"/>
              </a:rPr>
              <a:t>15</a:t>
            </a:r>
            <a:r>
              <a:rPr lang="en-US" sz="2800">
                <a:sym typeface="Wingdings" panose="05000000000000000000" pitchFamily="2" charset="2"/>
              </a:rPr>
              <a:t>; i=i+1=5+1=6</a:t>
            </a:r>
          </a:p>
          <a:p>
            <a:r>
              <a:rPr lang="en-US" sz="2800">
                <a:sym typeface="Wingdings" panose="05000000000000000000" pitchFamily="2" charset="2"/>
              </a:rPr>
              <a:t>6) i&lt;=n 6 &lt;=5FalseDừng while</a:t>
            </a:r>
          </a:p>
          <a:p>
            <a:r>
              <a:rPr lang="en-US" sz="2800">
                <a:sym typeface="Wingdings" panose="05000000000000000000" pitchFamily="2" charset="2"/>
              </a:rPr>
              <a:t>xuất tổng = 15</a:t>
            </a:r>
            <a:endParaRPr lang="en-US" sz="2800"/>
          </a:p>
        </p:txBody>
      </p:sp>
      <p:grpSp>
        <p:nvGrpSpPr>
          <p:cNvPr id="5" name="Group 4">
            <a:extLst>
              <a:ext uri="{FF2B5EF4-FFF2-40B4-BE49-F238E27FC236}">
                <a16:creationId xmlns:a16="http://schemas.microsoft.com/office/drawing/2014/main" id="{611B8A3A-454F-43BE-90F4-ED40E35DEB7E}"/>
              </a:ext>
            </a:extLst>
          </p:cNvPr>
          <p:cNvGrpSpPr/>
          <p:nvPr/>
        </p:nvGrpSpPr>
        <p:grpSpPr>
          <a:xfrm>
            <a:off x="152400" y="152400"/>
            <a:ext cx="6629400" cy="508000"/>
            <a:chOff x="789624" y="1191463"/>
            <a:chExt cx="6629400" cy="508000"/>
          </a:xfrm>
        </p:grpSpPr>
        <p:sp>
          <p:nvSpPr>
            <p:cNvPr id="6" name="AutoShape 52">
              <a:extLst>
                <a:ext uri="{FF2B5EF4-FFF2-40B4-BE49-F238E27FC236}">
                  <a16:creationId xmlns:a16="http://schemas.microsoft.com/office/drawing/2014/main" id="{EC8CDE32-762C-4644-983E-9AC843A34947}"/>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7" name="Group 17">
              <a:extLst>
                <a:ext uri="{FF2B5EF4-FFF2-40B4-BE49-F238E27FC236}">
                  <a16:creationId xmlns:a16="http://schemas.microsoft.com/office/drawing/2014/main" id="{DB7FAD34-7993-4891-A250-7CDB381446EA}"/>
                </a:ext>
              </a:extLst>
            </p:cNvPr>
            <p:cNvGrpSpPr>
              <a:grpSpLocks/>
            </p:cNvGrpSpPr>
            <p:nvPr/>
          </p:nvGrpSpPr>
          <p:grpSpPr bwMode="auto">
            <a:xfrm>
              <a:off x="789624" y="1295400"/>
              <a:ext cx="353376" cy="272472"/>
              <a:chOff x="1110" y="2656"/>
              <a:chExt cx="1549" cy="1351"/>
            </a:xfrm>
          </p:grpSpPr>
          <p:sp>
            <p:nvSpPr>
              <p:cNvPr id="8" name="AutoShape 18">
                <a:extLst>
                  <a:ext uri="{FF2B5EF4-FFF2-40B4-BE49-F238E27FC236}">
                    <a16:creationId xmlns:a16="http://schemas.microsoft.com/office/drawing/2014/main" id="{05520959-5DEC-47B0-8E04-293B4B0AD23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19">
                <a:extLst>
                  <a:ext uri="{FF2B5EF4-FFF2-40B4-BE49-F238E27FC236}">
                    <a16:creationId xmlns:a16="http://schemas.microsoft.com/office/drawing/2014/main" id="{4CEF0293-0B27-4156-A475-6EAB7FA5602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20">
                <a:extLst>
                  <a:ext uri="{FF2B5EF4-FFF2-40B4-BE49-F238E27FC236}">
                    <a16:creationId xmlns:a16="http://schemas.microsoft.com/office/drawing/2014/main" id="{D97F59B5-3BDC-4EA4-A0A2-7D4D7446C81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71938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for dùng để lặp tuần tự các công việc, for sử dụng range để định nghĩa vùng dữ liệu lặp và b</a:t>
            </a:r>
            <a:r>
              <a:rPr lang="vi-VN" sz="2800">
                <a:latin typeface="Cambria" panose="02040503050406030204" pitchFamily="18" charset="0"/>
              </a:rPr>
              <a:t>ư</a:t>
            </a:r>
            <a:r>
              <a:rPr lang="en-US" sz="2800">
                <a:latin typeface="Cambria" panose="02040503050406030204" pitchFamily="18" charset="0"/>
              </a:rPr>
              <a:t>ớc lặp</a:t>
            </a:r>
          </a:p>
          <a:p>
            <a:pPr marL="0" indent="0" algn="just">
              <a:buNone/>
            </a:pPr>
            <a:r>
              <a:rPr lang="en-US" sz="2800" b="1" u="sng">
                <a:latin typeface="Cambria" panose="02040503050406030204" pitchFamily="18" charset="0"/>
              </a:rPr>
              <a:t>Cú pháp hàm range:</a:t>
            </a:r>
          </a:p>
          <a:p>
            <a:pPr marL="0" indent="0" algn="just">
              <a:buNone/>
            </a:pPr>
            <a:r>
              <a:rPr lang="en-US" sz="2800">
                <a:latin typeface="Cambria" panose="02040503050406030204" pitchFamily="18" charset="0"/>
              </a:rPr>
              <a:t>begin: Giá trị bắt đầu</a:t>
            </a:r>
          </a:p>
          <a:p>
            <a:pPr marL="0" indent="0" algn="just">
              <a:buNone/>
            </a:pPr>
            <a:r>
              <a:rPr lang="en-US" sz="2800">
                <a:latin typeface="Cambria" panose="02040503050406030204" pitchFamily="18" charset="0"/>
              </a:rPr>
              <a:t>end: Giá trị cuối</a:t>
            </a:r>
          </a:p>
          <a:p>
            <a:pPr marL="0" indent="0" algn="just">
              <a:buNone/>
            </a:pPr>
            <a:r>
              <a:rPr lang="en-US" sz="2800">
                <a:latin typeface="Cambria" panose="02040503050406030204" pitchFamily="18" charset="0"/>
              </a:rPr>
              <a:t>step: B</a:t>
            </a:r>
            <a:r>
              <a:rPr lang="vi-VN" sz="2800">
                <a:latin typeface="Cambria" panose="02040503050406030204" pitchFamily="18" charset="0"/>
              </a:rPr>
              <a:t>ư</a:t>
            </a:r>
            <a:r>
              <a:rPr lang="en-US" sz="2800">
                <a:latin typeface="Cambria" panose="02040503050406030204" pitchFamily="18" charset="0"/>
              </a:rPr>
              <a:t>ớc nhảy</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21E06BB3-774D-45BA-BA5A-0B8F47A9FCCB}"/>
              </a:ext>
            </a:extLst>
          </p:cNvPr>
          <p:cNvPicPr>
            <a:picLocks noChangeAspect="1"/>
          </p:cNvPicPr>
          <p:nvPr/>
        </p:nvPicPr>
        <p:blipFill>
          <a:blip r:embed="rId3"/>
          <a:stretch>
            <a:fillRect/>
          </a:stretch>
        </p:blipFill>
        <p:spPr>
          <a:xfrm>
            <a:off x="4406232" y="2133600"/>
            <a:ext cx="4940968" cy="609600"/>
          </a:xfrm>
          <a:prstGeom prst="rect">
            <a:avLst/>
          </a:prstGeom>
        </p:spPr>
      </p:pic>
      <p:sp>
        <p:nvSpPr>
          <p:cNvPr id="11" name="Rectangle 10">
            <a:extLst>
              <a:ext uri="{FF2B5EF4-FFF2-40B4-BE49-F238E27FC236}">
                <a16:creationId xmlns:a16="http://schemas.microsoft.com/office/drawing/2014/main" id="{D3311DFF-4D8C-4E6A-B346-E3E30F05BBD8}"/>
              </a:ext>
            </a:extLst>
          </p:cNvPr>
          <p:cNvSpPr/>
          <p:nvPr/>
        </p:nvSpPr>
        <p:spPr>
          <a:xfrm>
            <a:off x="5029200" y="2915893"/>
            <a:ext cx="6096000" cy="2677656"/>
          </a:xfrm>
          <a:prstGeom prst="rect">
            <a:avLst/>
          </a:prstGeom>
        </p:spPr>
        <p:txBody>
          <a:bodyPr>
            <a:spAutoFit/>
          </a:bodyPr>
          <a:lstStyle/>
          <a:p>
            <a:r>
              <a:rPr lang="en-US" sz="2400">
                <a:latin typeface="Cambria" panose="02040503050406030204" pitchFamily="18" charset="0"/>
              </a:rPr>
              <a:t>Ví dụ cách hoạt động của range:</a:t>
            </a:r>
          </a:p>
          <a:p>
            <a:r>
              <a:rPr lang="en-US" sz="2400">
                <a:latin typeface="Cambria" panose="02040503050406030204" pitchFamily="18" charset="0"/>
              </a:rPr>
              <a:t>• range(10)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0; 1; 2; 3; 4; 5; 6; 7; 8; 9</a:t>
            </a:r>
          </a:p>
          <a:p>
            <a:r>
              <a:rPr lang="en-US" sz="2400">
                <a:latin typeface="Cambria" panose="02040503050406030204" pitchFamily="18" charset="0"/>
              </a:rPr>
              <a:t>• range(1, 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2; 3; 4; 5; 6; 7; 8; 9</a:t>
            </a:r>
          </a:p>
          <a:p>
            <a:r>
              <a:rPr lang="en-US" sz="2400">
                <a:latin typeface="Cambria" panose="02040503050406030204" pitchFamily="18" charset="0"/>
              </a:rPr>
              <a:t>• range(1, 10,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3; 5; 7; 9</a:t>
            </a:r>
          </a:p>
          <a:p>
            <a:r>
              <a:rPr lang="en-US" sz="2400">
                <a:latin typeface="Cambria" panose="02040503050406030204" pitchFamily="18" charset="0"/>
              </a:rPr>
              <a:t>• range(10, 0, -1)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9; 8; 7; 6; 5; 4; 3; 2; 1</a:t>
            </a:r>
          </a:p>
          <a:p>
            <a:r>
              <a:rPr lang="en-US" sz="2400">
                <a:latin typeface="Cambria" panose="02040503050406030204" pitchFamily="18" charset="0"/>
              </a:rPr>
              <a:t>• range(10, 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8; 6; 4; 2</a:t>
            </a:r>
          </a:p>
          <a:p>
            <a:r>
              <a:rPr lang="en-US" sz="2400">
                <a:latin typeface="Cambria" panose="02040503050406030204" pitchFamily="18" charset="0"/>
              </a:rPr>
              <a:t>• range(2, 11,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2; 4; 6; 8; 10</a:t>
            </a:r>
          </a:p>
        </p:txBody>
      </p:sp>
    </p:spTree>
    <p:extLst>
      <p:ext uri="{BB962C8B-B14F-4D97-AF65-F5344CB8AC3E}">
        <p14:creationId xmlns:p14="http://schemas.microsoft.com/office/powerpoint/2010/main" val="171817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Các Ví dụ về for:</a:t>
            </a:r>
            <a:endParaRPr lang="en-US" sz="2800">
              <a:latin typeface="Cambria" panose="02040503050406030204" pitchFamily="18" charset="0"/>
            </a:endParaRPr>
          </a:p>
        </p:txBody>
      </p:sp>
      <p:sp>
        <p:nvSpPr>
          <p:cNvPr id="11" name="Rectangle 2">
            <a:extLst>
              <a:ext uri="{FF2B5EF4-FFF2-40B4-BE49-F238E27FC236}">
                <a16:creationId xmlns:a16="http://schemas.microsoft.com/office/drawing/2014/main" id="{6E8C68DF-3625-4905-9564-2A9FE4875ACD}"/>
              </a:ext>
            </a:extLst>
          </p:cNvPr>
          <p:cNvSpPr>
            <a:spLocks noChangeArrowheads="1"/>
          </p:cNvSpPr>
          <p:nvPr/>
        </p:nvSpPr>
        <p:spPr bwMode="auto">
          <a:xfrm>
            <a:off x="752169" y="1790346"/>
            <a:ext cx="473423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458A88B-512A-4EE3-AFB6-9223A1D46919}"/>
              </a:ext>
            </a:extLst>
          </p:cNvPr>
          <p:cNvSpPr/>
          <p:nvPr/>
        </p:nvSpPr>
        <p:spPr>
          <a:xfrm>
            <a:off x="5529415" y="1767871"/>
            <a:ext cx="2829621" cy="523220"/>
          </a:xfrm>
          <a:prstGeom prst="rect">
            <a:avLst/>
          </a:prstGeom>
        </p:spPr>
        <p:txBody>
          <a:bodyPr wrap="none">
            <a:spAutoFit/>
          </a:bodyPr>
          <a:lstStyle/>
          <a:p>
            <a:r>
              <a:rPr lang="en-US" sz="2800"/>
              <a:t>0 1 2 3 4 5 6 7 8 9 </a:t>
            </a:r>
          </a:p>
        </p:txBody>
      </p:sp>
      <p:cxnSp>
        <p:nvCxnSpPr>
          <p:cNvPr id="18" name="Straight Arrow Connector 17">
            <a:extLst>
              <a:ext uri="{FF2B5EF4-FFF2-40B4-BE49-F238E27FC236}">
                <a16:creationId xmlns:a16="http://schemas.microsoft.com/office/drawing/2014/main" id="{FACCE968-D8A7-4BF2-9AC2-39A5CF2B6EEB}"/>
              </a:ext>
            </a:extLst>
          </p:cNvPr>
          <p:cNvCxnSpPr/>
          <p:nvPr/>
        </p:nvCxnSpPr>
        <p:spPr>
          <a:xfrm>
            <a:off x="4353231" y="20574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C98BD5-D9B9-4828-82D2-63B44D1DCE4A}"/>
              </a:ext>
            </a:extLst>
          </p:cNvPr>
          <p:cNvCxnSpPr/>
          <p:nvPr/>
        </p:nvCxnSpPr>
        <p:spPr>
          <a:xfrm>
            <a:off x="4803805" y="28194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7A3DBC-A3DF-423C-99E5-2605AFA1422C}"/>
              </a:ext>
            </a:extLst>
          </p:cNvPr>
          <p:cNvCxnSpPr/>
          <p:nvPr/>
        </p:nvCxnSpPr>
        <p:spPr>
          <a:xfrm>
            <a:off x="5108605" y="3505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CDB6F9-C354-43E0-A33F-2B2FF6AA14DC}"/>
              </a:ext>
            </a:extLst>
          </p:cNvPr>
          <p:cNvCxnSpPr/>
          <p:nvPr/>
        </p:nvCxnSpPr>
        <p:spPr>
          <a:xfrm>
            <a:off x="5208051" y="4267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31CDD-9516-4E15-857A-75FB043BBE9B}"/>
              </a:ext>
            </a:extLst>
          </p:cNvPr>
          <p:cNvCxnSpPr/>
          <p:nvPr/>
        </p:nvCxnSpPr>
        <p:spPr>
          <a:xfrm>
            <a:off x="5287563" y="5029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B9A2A3-0DAD-4915-8756-E39C8609D2C6}"/>
              </a:ext>
            </a:extLst>
          </p:cNvPr>
          <p:cNvCxnSpPr/>
          <p:nvPr/>
        </p:nvCxnSpPr>
        <p:spPr>
          <a:xfrm>
            <a:off x="5231484" y="57150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81800CE-41A1-41A0-A886-B311457267EF}"/>
              </a:ext>
            </a:extLst>
          </p:cNvPr>
          <p:cNvSpPr/>
          <p:nvPr/>
        </p:nvSpPr>
        <p:spPr>
          <a:xfrm>
            <a:off x="5946914" y="2527325"/>
            <a:ext cx="2483372" cy="523220"/>
          </a:xfrm>
          <a:prstGeom prst="rect">
            <a:avLst/>
          </a:prstGeom>
        </p:spPr>
        <p:txBody>
          <a:bodyPr wrap="none">
            <a:spAutoFit/>
          </a:bodyPr>
          <a:lstStyle/>
          <a:p>
            <a:r>
              <a:rPr lang="en-US" sz="2800"/>
              <a:t>1 2 3 4 5 6 7 8 9</a:t>
            </a:r>
          </a:p>
        </p:txBody>
      </p:sp>
      <p:sp>
        <p:nvSpPr>
          <p:cNvPr id="25" name="Rectangle 24">
            <a:extLst>
              <a:ext uri="{FF2B5EF4-FFF2-40B4-BE49-F238E27FC236}">
                <a16:creationId xmlns:a16="http://schemas.microsoft.com/office/drawing/2014/main" id="{256E8FD0-7759-4EDE-BDD5-2E1CC4CB5326}"/>
              </a:ext>
            </a:extLst>
          </p:cNvPr>
          <p:cNvSpPr/>
          <p:nvPr/>
        </p:nvSpPr>
        <p:spPr>
          <a:xfrm>
            <a:off x="6249618" y="3216748"/>
            <a:ext cx="1507144" cy="523220"/>
          </a:xfrm>
          <a:prstGeom prst="rect">
            <a:avLst/>
          </a:prstGeom>
        </p:spPr>
        <p:txBody>
          <a:bodyPr wrap="none">
            <a:spAutoFit/>
          </a:bodyPr>
          <a:lstStyle/>
          <a:p>
            <a:r>
              <a:rPr lang="en-US" sz="2800"/>
              <a:t>1 3 5 7 9 </a:t>
            </a:r>
          </a:p>
        </p:txBody>
      </p:sp>
      <p:sp>
        <p:nvSpPr>
          <p:cNvPr id="26" name="Rectangle 25">
            <a:extLst>
              <a:ext uri="{FF2B5EF4-FFF2-40B4-BE49-F238E27FC236}">
                <a16:creationId xmlns:a16="http://schemas.microsoft.com/office/drawing/2014/main" id="{78652ABA-D3A6-428C-A77C-D5714E7EA8C4}"/>
              </a:ext>
            </a:extLst>
          </p:cNvPr>
          <p:cNvSpPr/>
          <p:nvPr/>
        </p:nvSpPr>
        <p:spPr>
          <a:xfrm>
            <a:off x="6364654" y="3990371"/>
            <a:ext cx="3012363" cy="523220"/>
          </a:xfrm>
          <a:prstGeom prst="rect">
            <a:avLst/>
          </a:prstGeom>
        </p:spPr>
        <p:txBody>
          <a:bodyPr wrap="none">
            <a:spAutoFit/>
          </a:bodyPr>
          <a:lstStyle/>
          <a:p>
            <a:r>
              <a:rPr lang="en-US" sz="2800"/>
              <a:t>10 9 8 7 6 5 4 3 2 1 </a:t>
            </a:r>
          </a:p>
        </p:txBody>
      </p:sp>
      <p:sp>
        <p:nvSpPr>
          <p:cNvPr id="27" name="Rectangle 26">
            <a:extLst>
              <a:ext uri="{FF2B5EF4-FFF2-40B4-BE49-F238E27FC236}">
                <a16:creationId xmlns:a16="http://schemas.microsoft.com/office/drawing/2014/main" id="{3E3D5003-4859-422E-A023-83EB4634BD31}"/>
              </a:ext>
            </a:extLst>
          </p:cNvPr>
          <p:cNvSpPr/>
          <p:nvPr/>
        </p:nvSpPr>
        <p:spPr>
          <a:xfrm>
            <a:off x="6420733" y="4763994"/>
            <a:ext cx="1689886" cy="523220"/>
          </a:xfrm>
          <a:prstGeom prst="rect">
            <a:avLst/>
          </a:prstGeom>
        </p:spPr>
        <p:txBody>
          <a:bodyPr wrap="none">
            <a:spAutoFit/>
          </a:bodyPr>
          <a:lstStyle/>
          <a:p>
            <a:r>
              <a:rPr lang="en-US" sz="2800"/>
              <a:t>10 8 6 4 2 </a:t>
            </a:r>
          </a:p>
        </p:txBody>
      </p:sp>
      <p:sp>
        <p:nvSpPr>
          <p:cNvPr id="28" name="Rectangle 27">
            <a:extLst>
              <a:ext uri="{FF2B5EF4-FFF2-40B4-BE49-F238E27FC236}">
                <a16:creationId xmlns:a16="http://schemas.microsoft.com/office/drawing/2014/main" id="{52ACDA12-253C-4406-A194-289302735373}"/>
              </a:ext>
            </a:extLst>
          </p:cNvPr>
          <p:cNvSpPr/>
          <p:nvPr/>
        </p:nvSpPr>
        <p:spPr>
          <a:xfrm>
            <a:off x="6427415" y="5466670"/>
            <a:ext cx="1608133" cy="523220"/>
          </a:xfrm>
          <a:prstGeom prst="rect">
            <a:avLst/>
          </a:prstGeom>
        </p:spPr>
        <p:txBody>
          <a:bodyPr wrap="none">
            <a:spAutoFit/>
          </a:bodyPr>
          <a:lstStyle/>
          <a:p>
            <a:r>
              <a:rPr lang="en-US" sz="2800"/>
              <a:t>2 4 6 8 10</a:t>
            </a:r>
          </a:p>
        </p:txBody>
      </p:sp>
      <p:grpSp>
        <p:nvGrpSpPr>
          <p:cNvPr id="30" name="Group 29">
            <a:extLst>
              <a:ext uri="{FF2B5EF4-FFF2-40B4-BE49-F238E27FC236}">
                <a16:creationId xmlns:a16="http://schemas.microsoft.com/office/drawing/2014/main" id="{C3DD2D7B-9F8E-455C-A4F7-0CB5C6D0C000}"/>
              </a:ext>
            </a:extLst>
          </p:cNvPr>
          <p:cNvGrpSpPr/>
          <p:nvPr/>
        </p:nvGrpSpPr>
        <p:grpSpPr>
          <a:xfrm>
            <a:off x="152400" y="152400"/>
            <a:ext cx="6629400" cy="508000"/>
            <a:chOff x="789624" y="1191463"/>
            <a:chExt cx="6629400" cy="508000"/>
          </a:xfrm>
        </p:grpSpPr>
        <p:sp>
          <p:nvSpPr>
            <p:cNvPr id="31" name="AutoShape 52">
              <a:extLst>
                <a:ext uri="{FF2B5EF4-FFF2-40B4-BE49-F238E27FC236}">
                  <a16:creationId xmlns:a16="http://schemas.microsoft.com/office/drawing/2014/main" id="{3637A568-4B07-4DC4-92BD-AD58325C35E9}"/>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32" name="Group 17">
              <a:extLst>
                <a:ext uri="{FF2B5EF4-FFF2-40B4-BE49-F238E27FC236}">
                  <a16:creationId xmlns:a16="http://schemas.microsoft.com/office/drawing/2014/main" id="{C79133D0-6166-4C3A-91AB-84F1B3106A5B}"/>
                </a:ext>
              </a:extLst>
            </p:cNvPr>
            <p:cNvGrpSpPr>
              <a:grpSpLocks/>
            </p:cNvGrpSpPr>
            <p:nvPr/>
          </p:nvGrpSpPr>
          <p:grpSpPr bwMode="auto">
            <a:xfrm>
              <a:off x="789624" y="1295400"/>
              <a:ext cx="353376" cy="272472"/>
              <a:chOff x="1110" y="2656"/>
              <a:chExt cx="1549" cy="1351"/>
            </a:xfrm>
          </p:grpSpPr>
          <p:sp>
            <p:nvSpPr>
              <p:cNvPr id="33" name="AutoShape 18">
                <a:extLst>
                  <a:ext uri="{FF2B5EF4-FFF2-40B4-BE49-F238E27FC236}">
                    <a16:creationId xmlns:a16="http://schemas.microsoft.com/office/drawing/2014/main" id="{421E274C-AC47-4C92-98B6-AEA71BF9639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34" name="AutoShape 19">
                <a:extLst>
                  <a:ext uri="{FF2B5EF4-FFF2-40B4-BE49-F238E27FC236}">
                    <a16:creationId xmlns:a16="http://schemas.microsoft.com/office/drawing/2014/main" id="{7471DF2E-C896-4E74-A396-837EC3E07A0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35" name="AutoShape 20">
                <a:extLst>
                  <a:ext uri="{FF2B5EF4-FFF2-40B4-BE49-F238E27FC236}">
                    <a16:creationId xmlns:a16="http://schemas.microsoft.com/office/drawing/2014/main" id="{CA7BB690-4073-40A3-AF77-77E87DB522F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1410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C7EB63-6C98-44B1-907F-312C13B353CF}"/>
              </a:ext>
            </a:extLst>
          </p:cNvPr>
          <p:cNvSpPr>
            <a:spLocks noGrp="1"/>
          </p:cNvSpPr>
          <p:nvPr>
            <p:ph type="sldNum" sz="quarter" idx="12"/>
          </p:nvPr>
        </p:nvSpPr>
        <p:spPr/>
        <p:txBody>
          <a:bodyPr/>
          <a:lstStyle/>
          <a:p>
            <a:r>
              <a:rPr lang="en-US"/>
              <a:t>Trang </a:t>
            </a:r>
            <a:fld id="{99166BD8-DA3C-4BE0-9C00-AA0485D1F6DE}" type="slidenum">
              <a:rPr lang="en-US" smtClean="0"/>
              <a:pPr/>
              <a:t>24</a:t>
            </a:fld>
            <a:endParaRPr lang="en-US"/>
          </a:p>
        </p:txBody>
      </p:sp>
      <p:pic>
        <p:nvPicPr>
          <p:cNvPr id="3" name="Picture 2">
            <a:extLst>
              <a:ext uri="{FF2B5EF4-FFF2-40B4-BE49-F238E27FC236}">
                <a16:creationId xmlns:a16="http://schemas.microsoft.com/office/drawing/2014/main" id="{790B6110-A216-4F2D-AE87-FA9770F9CF5F}"/>
              </a:ext>
            </a:extLst>
          </p:cNvPr>
          <p:cNvPicPr>
            <a:picLocks noChangeAspect="1"/>
          </p:cNvPicPr>
          <p:nvPr/>
        </p:nvPicPr>
        <p:blipFill>
          <a:blip r:embed="rId2"/>
          <a:stretch>
            <a:fillRect/>
          </a:stretch>
        </p:blipFill>
        <p:spPr>
          <a:xfrm>
            <a:off x="326815" y="1447800"/>
            <a:ext cx="5685230" cy="3038475"/>
          </a:xfrm>
          <a:prstGeom prst="rect">
            <a:avLst/>
          </a:prstGeom>
        </p:spPr>
      </p:pic>
      <p:sp>
        <p:nvSpPr>
          <p:cNvPr id="4" name="TextBox 3">
            <a:extLst>
              <a:ext uri="{FF2B5EF4-FFF2-40B4-BE49-F238E27FC236}">
                <a16:creationId xmlns:a16="http://schemas.microsoft.com/office/drawing/2014/main" id="{CD116443-6F3F-48A7-9AA0-7722EBDB1D59}"/>
              </a:ext>
            </a:extLst>
          </p:cNvPr>
          <p:cNvSpPr txBox="1"/>
          <p:nvPr/>
        </p:nvSpPr>
        <p:spPr>
          <a:xfrm>
            <a:off x="6629400" y="1295400"/>
            <a:ext cx="4392549" cy="2677656"/>
          </a:xfrm>
          <a:prstGeom prst="rect">
            <a:avLst/>
          </a:prstGeom>
          <a:noFill/>
        </p:spPr>
        <p:txBody>
          <a:bodyPr wrap="none" rtlCol="0">
            <a:spAutoFit/>
          </a:bodyPr>
          <a:lstStyle/>
          <a:p>
            <a:r>
              <a:rPr lang="en-US" sz="2400"/>
              <a:t>N=8, s=0</a:t>
            </a:r>
          </a:p>
          <a:p>
            <a:r>
              <a:rPr lang="en-US" sz="2400"/>
              <a:t>N=8 là số chẵn n%2==0=</a:t>
            </a:r>
            <a:r>
              <a:rPr lang="en-US" sz="2400">
                <a:sym typeface="Wingdings" panose="05000000000000000000" pitchFamily="2" charset="2"/>
              </a:rPr>
              <a:t>8%2=0</a:t>
            </a:r>
          </a:p>
          <a:p>
            <a:pPr marL="457200" indent="-457200">
              <a:buAutoNum type="arabicParenR"/>
            </a:pPr>
            <a:r>
              <a:rPr lang="en-US" sz="2400">
                <a:sym typeface="Wingdings" panose="05000000000000000000" pitchFamily="2" charset="2"/>
              </a:rPr>
              <a:t>x=2s=s+x=0+2=2</a:t>
            </a:r>
          </a:p>
          <a:p>
            <a:pPr marL="457200" indent="-457200">
              <a:buAutoNum type="arabicParenR"/>
            </a:pPr>
            <a:r>
              <a:rPr lang="en-US" sz="2400"/>
              <a:t>x=4</a:t>
            </a:r>
            <a:r>
              <a:rPr lang="en-US" sz="2400">
                <a:sym typeface="Wingdings" panose="05000000000000000000" pitchFamily="2" charset="2"/>
              </a:rPr>
              <a:t>s=s+x=2+4=6</a:t>
            </a:r>
          </a:p>
          <a:p>
            <a:pPr marL="457200" indent="-457200">
              <a:buAutoNum type="arabicParenR"/>
            </a:pPr>
            <a:r>
              <a:rPr lang="en-US" sz="2400"/>
              <a:t>X=6</a:t>
            </a:r>
            <a:r>
              <a:rPr lang="en-US" sz="2400">
                <a:sym typeface="Wingdings" panose="05000000000000000000" pitchFamily="2" charset="2"/>
              </a:rPr>
              <a:t>s=s+x=6+6=12</a:t>
            </a:r>
          </a:p>
          <a:p>
            <a:pPr marL="457200" indent="-457200">
              <a:buAutoNum type="arabicParenR"/>
            </a:pPr>
            <a:r>
              <a:rPr lang="en-US" sz="2400">
                <a:sym typeface="Wingdings" panose="05000000000000000000" pitchFamily="2" charset="2"/>
              </a:rPr>
              <a:t>X=8s=s+x=12+8=20</a:t>
            </a:r>
          </a:p>
          <a:p>
            <a:pPr marL="457200" indent="-457200">
              <a:buAutoNum type="arabicParenR"/>
            </a:pPr>
            <a:r>
              <a:rPr lang="en-US" sz="2400">
                <a:sym typeface="Wingdings" panose="05000000000000000000" pitchFamily="2" charset="2"/>
              </a:rPr>
              <a:t>X=10thấy 10&gt;n+1=9</a:t>
            </a:r>
            <a:endParaRPr lang="en-US" sz="2400"/>
          </a:p>
        </p:txBody>
      </p:sp>
      <p:grpSp>
        <p:nvGrpSpPr>
          <p:cNvPr id="5" name="Group 4">
            <a:extLst>
              <a:ext uri="{FF2B5EF4-FFF2-40B4-BE49-F238E27FC236}">
                <a16:creationId xmlns:a16="http://schemas.microsoft.com/office/drawing/2014/main" id="{556238FB-A7C2-480B-AF21-8816A35D2C64}"/>
              </a:ext>
            </a:extLst>
          </p:cNvPr>
          <p:cNvGrpSpPr/>
          <p:nvPr/>
        </p:nvGrpSpPr>
        <p:grpSpPr>
          <a:xfrm>
            <a:off x="152400" y="152400"/>
            <a:ext cx="6629400" cy="508000"/>
            <a:chOff x="789624" y="1191463"/>
            <a:chExt cx="6629400" cy="508000"/>
          </a:xfrm>
        </p:grpSpPr>
        <p:sp>
          <p:nvSpPr>
            <p:cNvPr id="6" name="AutoShape 52">
              <a:extLst>
                <a:ext uri="{FF2B5EF4-FFF2-40B4-BE49-F238E27FC236}">
                  <a16:creationId xmlns:a16="http://schemas.microsoft.com/office/drawing/2014/main" id="{3CF7548C-6A49-46FB-96B2-08B397211AC2}"/>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7" name="Group 17">
              <a:extLst>
                <a:ext uri="{FF2B5EF4-FFF2-40B4-BE49-F238E27FC236}">
                  <a16:creationId xmlns:a16="http://schemas.microsoft.com/office/drawing/2014/main" id="{7DC52DCB-A6D6-4B78-923D-71867DBC237E}"/>
                </a:ext>
              </a:extLst>
            </p:cNvPr>
            <p:cNvGrpSpPr>
              <a:grpSpLocks/>
            </p:cNvGrpSpPr>
            <p:nvPr/>
          </p:nvGrpSpPr>
          <p:grpSpPr bwMode="auto">
            <a:xfrm>
              <a:off x="789624" y="1295400"/>
              <a:ext cx="353376" cy="272472"/>
              <a:chOff x="1110" y="2656"/>
              <a:chExt cx="1549" cy="1351"/>
            </a:xfrm>
          </p:grpSpPr>
          <p:sp>
            <p:nvSpPr>
              <p:cNvPr id="8" name="AutoShape 18">
                <a:extLst>
                  <a:ext uri="{FF2B5EF4-FFF2-40B4-BE49-F238E27FC236}">
                    <a16:creationId xmlns:a16="http://schemas.microsoft.com/office/drawing/2014/main" id="{17EE859B-714C-485C-92C6-282B53E2EEF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19">
                <a:extLst>
                  <a:ext uri="{FF2B5EF4-FFF2-40B4-BE49-F238E27FC236}">
                    <a16:creationId xmlns:a16="http://schemas.microsoft.com/office/drawing/2014/main" id="{9608C37F-7C88-41F7-81BD-CC8593F1DFC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20">
                <a:extLst>
                  <a:ext uri="{FF2B5EF4-FFF2-40B4-BE49-F238E27FC236}">
                    <a16:creationId xmlns:a16="http://schemas.microsoft.com/office/drawing/2014/main" id="{436E5C69-E16B-4BE8-AF3E-D9C967D4CD4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10342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3.2.3. câu lệnh 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break</a:t>
            </a:r>
            <a:r>
              <a:rPr lang="en-US" sz="2800">
                <a:latin typeface="Cambria" panose="02040503050406030204" pitchFamily="18" charset="0"/>
              </a:rPr>
              <a:t> là từ khóa đặc biệt dùng để thoát khỏi vòng lặp chứa nó trực tiếp khi đạt đ</a:t>
            </a:r>
            <a:r>
              <a:rPr lang="vi-VN" sz="2800">
                <a:latin typeface="Cambria" panose="02040503050406030204" pitchFamily="18" charset="0"/>
              </a:rPr>
              <a:t>ư</a:t>
            </a:r>
            <a:r>
              <a:rPr lang="en-US" sz="2800">
                <a:latin typeface="Cambria" panose="02040503050406030204" pitchFamily="18" charset="0"/>
              </a:rPr>
              <a:t>ợc mức yêu cầu nào đó.</a:t>
            </a:r>
          </a:p>
          <a:p>
            <a:pPr marL="0" indent="0" algn="just">
              <a:buNone/>
            </a:pPr>
            <a:r>
              <a:rPr lang="en-US" sz="2800">
                <a:latin typeface="Cambria" panose="02040503050406030204" pitchFamily="18" charset="0"/>
              </a:rPr>
              <a:t>Gặp lệnh break, chư</a:t>
            </a:r>
            <a:r>
              <a:rPr lang="vi-VN" sz="2800">
                <a:latin typeface="Cambria" panose="02040503050406030204" pitchFamily="18" charset="0"/>
              </a:rPr>
              <a:t>ơ</a:t>
            </a:r>
            <a:r>
              <a:rPr lang="en-US" sz="2800">
                <a:latin typeface="Cambria" panose="02040503050406030204" pitchFamily="18" charset="0"/>
              </a:rPr>
              <a:t>ng trình sẽ không thực hiện bất cứ lệnh nào bên d</a:t>
            </a:r>
            <a:r>
              <a:rPr lang="vi-VN" sz="2800">
                <a:latin typeface="Cambria" panose="02040503050406030204" pitchFamily="18" charset="0"/>
              </a:rPr>
              <a:t>ư</a:t>
            </a:r>
            <a:r>
              <a:rPr lang="en-US" sz="2800">
                <a:latin typeface="Cambria" panose="02040503050406030204" pitchFamily="18" charset="0"/>
              </a:rPr>
              <a:t>ới nó, mà thoát luôn khỏi vòng lặp.</a:t>
            </a:r>
          </a:p>
          <a:p>
            <a:pPr marL="0" indent="0" algn="just">
              <a:buNone/>
            </a:pPr>
            <a:endParaRPr lang="en-US" sz="2800">
              <a:latin typeface="Cambria" panose="02040503050406030204" pitchFamily="18" charset="0"/>
            </a:endParaRPr>
          </a:p>
        </p:txBody>
      </p:sp>
    </p:spTree>
    <p:extLst>
      <p:ext uri="{BB962C8B-B14F-4D97-AF65-F5344CB8AC3E}">
        <p14:creationId xmlns:p14="http://schemas.microsoft.com/office/powerpoint/2010/main" val="2881379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r>
              <a:rPr lang="en-US" sz="2800">
                <a:latin typeface="Cambria" panose="02040503050406030204" pitchFamily="18" charset="0"/>
              </a:rPr>
              <a:t> Viết chư</a:t>
            </a:r>
            <a:r>
              <a:rPr lang="vi-VN" sz="2800">
                <a:latin typeface="Cambria" panose="02040503050406030204" pitchFamily="18" charset="0"/>
              </a:rPr>
              <a:t>ơ</a:t>
            </a:r>
            <a:r>
              <a:rPr lang="en-US" sz="2800">
                <a:latin typeface="Cambria" panose="02040503050406030204" pitchFamily="18" charset="0"/>
              </a:rPr>
              <a:t>ng trình vòng lặp vĩnh cửu cho phép phần mềm chạy liên tục, khi nào hỏi thoát mới thoát phần mềm:</a:t>
            </a:r>
          </a:p>
          <a:p>
            <a:pPr marL="0" indent="0" algn="just">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id="{3B94B211-4A86-4073-9665-AF39504999EA}"/>
              </a:ext>
            </a:extLst>
          </p:cNvPr>
          <p:cNvPicPr>
            <a:picLocks noChangeAspect="1"/>
          </p:cNvPicPr>
          <p:nvPr/>
        </p:nvPicPr>
        <p:blipFill>
          <a:blip r:embed="rId3"/>
          <a:stretch>
            <a:fillRect/>
          </a:stretch>
        </p:blipFill>
        <p:spPr>
          <a:xfrm>
            <a:off x="2590800" y="2209800"/>
            <a:ext cx="6181725" cy="2152650"/>
          </a:xfrm>
          <a:prstGeom prst="rect">
            <a:avLst/>
          </a:prstGeom>
        </p:spPr>
      </p:pic>
      <p:grpSp>
        <p:nvGrpSpPr>
          <p:cNvPr id="11" name="Group 10">
            <a:extLst>
              <a:ext uri="{FF2B5EF4-FFF2-40B4-BE49-F238E27FC236}">
                <a16:creationId xmlns:a16="http://schemas.microsoft.com/office/drawing/2014/main" id="{B9FD25C9-44A8-4D66-BFAE-03B15049940C}"/>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94294494-50EB-4670-8FBB-D32FCED7761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3.2.3. câu lệnh break</a:t>
              </a:r>
            </a:p>
          </p:txBody>
        </p:sp>
        <p:grpSp>
          <p:nvGrpSpPr>
            <p:cNvPr id="15" name="Group 17">
              <a:extLst>
                <a:ext uri="{FF2B5EF4-FFF2-40B4-BE49-F238E27FC236}">
                  <a16:creationId xmlns:a16="http://schemas.microsoft.com/office/drawing/2014/main" id="{67856847-B731-4D1F-9786-1DC34EF39512}"/>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E5C8191E-8122-42A9-9093-A3713508692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17942D02-7265-43A2-9D47-5D92C8354F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9B18939E-808A-452E-8446-D0F2188EA06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937319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3.2.4. câu lệnh continue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continue</a:t>
            </a:r>
            <a:r>
              <a:rPr lang="en-US" sz="2800">
                <a:latin typeface="Cambria" panose="02040503050406030204" pitchFamily="18" charset="0"/>
              </a:rPr>
              <a:t> là từ khóa đặc biệt dùng để nhảy sớm tới lần lặp kế tiếp, các lệnh bên d</a:t>
            </a:r>
            <a:r>
              <a:rPr lang="vi-VN" sz="2800">
                <a:latin typeface="Cambria" panose="02040503050406030204" pitchFamily="18" charset="0"/>
              </a:rPr>
              <a:t>ư</a:t>
            </a:r>
            <a:r>
              <a:rPr lang="en-US" sz="2800">
                <a:latin typeface="Cambria" panose="02040503050406030204" pitchFamily="18" charset="0"/>
              </a:rPr>
              <a:t>ới continue sẽ không đ</a:t>
            </a:r>
            <a:r>
              <a:rPr lang="vi-VN" sz="2800">
                <a:latin typeface="Cambria" panose="02040503050406030204" pitchFamily="18" charset="0"/>
              </a:rPr>
              <a:t>ư</a:t>
            </a:r>
            <a:r>
              <a:rPr lang="en-US" sz="2800">
                <a:latin typeface="Cambria" panose="02040503050406030204" pitchFamily="18" charset="0"/>
              </a:rPr>
              <a:t>ợc thực thi. Lưu ý khác với break, gặp break thì ngừng luôn vòng lặp, gặp continue chỉ dừng lần lặp hiện tại đang dở dang để chuyển qua lần lặp tiếp theo.</a:t>
            </a:r>
          </a:p>
        </p:txBody>
      </p:sp>
    </p:spTree>
    <p:extLst>
      <p:ext uri="{BB962C8B-B14F-4D97-AF65-F5344CB8AC3E}">
        <p14:creationId xmlns:p14="http://schemas.microsoft.com/office/powerpoint/2010/main" val="129464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Tính tổng các chữ số lẻ từ 1-&gt;15, ngoại trừ số 3 và số 11</a:t>
            </a:r>
          </a:p>
        </p:txBody>
      </p:sp>
      <p:pic>
        <p:nvPicPr>
          <p:cNvPr id="8" name="Picture 7">
            <a:extLst>
              <a:ext uri="{FF2B5EF4-FFF2-40B4-BE49-F238E27FC236}">
                <a16:creationId xmlns:a16="http://schemas.microsoft.com/office/drawing/2014/main" id="{3B5E2DD3-433B-40CC-88EA-2060FEE5D6F2}"/>
              </a:ext>
            </a:extLst>
          </p:cNvPr>
          <p:cNvPicPr>
            <a:picLocks noChangeAspect="1"/>
          </p:cNvPicPr>
          <p:nvPr/>
        </p:nvPicPr>
        <p:blipFill>
          <a:blip r:embed="rId3"/>
          <a:stretch>
            <a:fillRect/>
          </a:stretch>
        </p:blipFill>
        <p:spPr>
          <a:xfrm>
            <a:off x="3124200" y="2133600"/>
            <a:ext cx="3657600" cy="1857375"/>
          </a:xfrm>
          <a:prstGeom prst="rect">
            <a:avLst/>
          </a:prstGeom>
        </p:spPr>
      </p:pic>
      <p:grpSp>
        <p:nvGrpSpPr>
          <p:cNvPr id="11" name="Group 10">
            <a:extLst>
              <a:ext uri="{FF2B5EF4-FFF2-40B4-BE49-F238E27FC236}">
                <a16:creationId xmlns:a16="http://schemas.microsoft.com/office/drawing/2014/main" id="{0AD397FA-A22D-4DA9-8A12-BCC6D71A9E73}"/>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5241D0CD-80C3-41E1-AA15-A5E596801D9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3.2.4. câu lệnh continue</a:t>
              </a:r>
            </a:p>
          </p:txBody>
        </p:sp>
        <p:grpSp>
          <p:nvGrpSpPr>
            <p:cNvPr id="15" name="Group 17">
              <a:extLst>
                <a:ext uri="{FF2B5EF4-FFF2-40B4-BE49-F238E27FC236}">
                  <a16:creationId xmlns:a16="http://schemas.microsoft.com/office/drawing/2014/main" id="{4391879F-63A4-45D7-A763-51A4ED1BB616}"/>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6E6523DF-6CD6-409C-9D0A-BA464896E52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792FF643-6AD5-4A2B-BE19-EB88B07314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8FC98B56-5630-482C-BD6D-55EB3A35144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37801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3.2.5. Lệnh while/else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while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while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8" name="Rectangle 7">
            <a:extLst>
              <a:ext uri="{FF2B5EF4-FFF2-40B4-BE49-F238E27FC236}">
                <a16:creationId xmlns:a16="http://schemas.microsoft.com/office/drawing/2014/main" id="{8D15F2AD-3C89-4518-8ADA-11228AD1BEC0}"/>
              </a:ext>
            </a:extLst>
          </p:cNvPr>
          <p:cNvSpPr/>
          <p:nvPr/>
        </p:nvSpPr>
        <p:spPr>
          <a:xfrm>
            <a:off x="2514600" y="2209800"/>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while </a:t>
            </a:r>
            <a:r>
              <a:rPr lang="en-US" sz="2800">
                <a:solidFill>
                  <a:srgbClr val="FF0000"/>
                </a:solidFill>
                <a:latin typeface="Cambria" panose="02040503050406030204" pitchFamily="18" charset="0"/>
              </a:rPr>
              <a:t>condition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while-block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13719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b="1" i="1">
                <a:effectLst/>
                <a:latin typeface="Cambria" panose="02040503050406030204" pitchFamily="18" charset="0"/>
                <a:ea typeface="Cambria" panose="02040503050406030204" pitchFamily="18" charset="0"/>
              </a:rPr>
              <a:t>3.1.	Các cấu trúc điều kiện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Boolean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elif lồng nhau</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pass</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So sánh số thực trong Python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Sử dụng if/else như phép gán</a:t>
            </a:r>
          </a:p>
          <a:p>
            <a:pPr marL="342900" marR="0" lvl="0" indent="-342900" algn="just">
              <a:lnSpc>
                <a:spcPct val="150000"/>
              </a:lnSpc>
              <a:spcBef>
                <a:spcPts val="0"/>
              </a:spcBef>
              <a:spcAft>
                <a:spcPts val="0"/>
              </a:spcAft>
              <a:buFont typeface="Times New Roman" panose="02020603050405020304" pitchFamily="18" charset="0"/>
              <a:buChar char="-"/>
            </a:pPr>
            <a:endParaRPr lang="vi-VN" sz="2800" i="1">
              <a:effectLs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EEEF3C1C-036E-4430-AA52-F0FE873C09BE}"/>
              </a:ext>
            </a:extLst>
          </p:cNvPr>
          <p:cNvSpPr txBox="1"/>
          <p:nvPr/>
        </p:nvSpPr>
        <p:spPr>
          <a:xfrm>
            <a:off x="6934200" y="660400"/>
            <a:ext cx="4953000" cy="5193345"/>
          </a:xfrm>
          <a:prstGeom prst="rect">
            <a:avLst/>
          </a:prstGeom>
          <a:noFill/>
        </p:spPr>
        <p:txBody>
          <a:bodyPr wrap="square">
            <a:sp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vi-VN" sz="2800" b="1" i="1">
                <a:effectLst/>
                <a:latin typeface="Cambria" panose="02040503050406030204" pitchFamily="18" charset="0"/>
                <a:ea typeface="Cambria" panose="02040503050406030204" pitchFamily="18" charset="0"/>
              </a:rPr>
              <a:t>3.2.	Các cấu trúc lặp</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while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for</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break</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continue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while/else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for/else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lặp lồng nhau</a:t>
            </a:r>
            <a:endParaRPr lang="en-US" sz="2800"/>
          </a:p>
        </p:txBody>
      </p:sp>
    </p:spTree>
    <p:extLst>
      <p:ext uri="{BB962C8B-B14F-4D97-AF65-F5344CB8AC3E}">
        <p14:creationId xmlns:p14="http://schemas.microsoft.com/office/powerpoint/2010/main" val="1114713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nhập số &lt;0 thì sẽ thoát while và bên trong else cũng không đ</a:t>
            </a:r>
            <a:r>
              <a:rPr lang="vi-VN" sz="2800">
                <a:latin typeface="Cambria" panose="02040503050406030204" pitchFamily="18" charset="0"/>
              </a:rPr>
              <a:t>ư</a:t>
            </a:r>
            <a:r>
              <a:rPr lang="en-US" sz="2800">
                <a:latin typeface="Cambria" panose="02040503050406030204" pitchFamily="18" charset="0"/>
              </a:rPr>
              <a:t>ợc thực thi (do kết thúc bằng lệnh break). Nếu nhập đúng toàn bộ giá trị, sau khi while chạy xong thì else sẽ tự động đ</a:t>
            </a:r>
            <a:r>
              <a:rPr lang="vi-VN" sz="2800">
                <a:latin typeface="Cambria" panose="02040503050406030204" pitchFamily="18" charset="0"/>
              </a:rPr>
              <a:t>ư</a:t>
            </a:r>
            <a:r>
              <a:rPr lang="en-US" sz="2800">
                <a:latin typeface="Cambria" panose="02040503050406030204" pitchFamily="18" charset="0"/>
              </a:rPr>
              <a:t>ợc gọi(kết thúc while bình th</a:t>
            </a:r>
            <a:r>
              <a:rPr lang="vi-VN" sz="2800">
                <a:latin typeface="Cambria" panose="02040503050406030204" pitchFamily="18" charset="0"/>
              </a:rPr>
              <a:t>ư</a:t>
            </a:r>
            <a:r>
              <a:rPr lang="en-US" sz="2800">
                <a:latin typeface="Cambria" panose="02040503050406030204" pitchFamily="18" charset="0"/>
              </a:rPr>
              <a:t>ờng)</a:t>
            </a:r>
          </a:p>
        </p:txBody>
      </p:sp>
      <p:pic>
        <p:nvPicPr>
          <p:cNvPr id="8" name="Picture 7">
            <a:extLst>
              <a:ext uri="{FF2B5EF4-FFF2-40B4-BE49-F238E27FC236}">
                <a16:creationId xmlns:a16="http://schemas.microsoft.com/office/drawing/2014/main" id="{8FDD7FFA-8CF3-4B54-A1DB-91C5D943CC01}"/>
              </a:ext>
            </a:extLst>
          </p:cNvPr>
          <p:cNvPicPr>
            <a:picLocks noChangeAspect="1"/>
          </p:cNvPicPr>
          <p:nvPr/>
        </p:nvPicPr>
        <p:blipFill>
          <a:blip r:embed="rId3"/>
          <a:stretch>
            <a:fillRect/>
          </a:stretch>
        </p:blipFill>
        <p:spPr>
          <a:xfrm>
            <a:off x="2643187" y="1252538"/>
            <a:ext cx="6905625" cy="3429000"/>
          </a:xfrm>
          <a:prstGeom prst="rect">
            <a:avLst/>
          </a:prstGeom>
        </p:spPr>
      </p:pic>
      <p:grpSp>
        <p:nvGrpSpPr>
          <p:cNvPr id="11" name="Group 10">
            <a:extLst>
              <a:ext uri="{FF2B5EF4-FFF2-40B4-BE49-F238E27FC236}">
                <a16:creationId xmlns:a16="http://schemas.microsoft.com/office/drawing/2014/main" id="{C8208845-030E-4806-BF2D-758A2410B839}"/>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171E48D0-60A3-4D5D-B437-0BBFCB28ACDA}"/>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3.2.5. Lệnh while/else</a:t>
              </a:r>
            </a:p>
          </p:txBody>
        </p:sp>
        <p:grpSp>
          <p:nvGrpSpPr>
            <p:cNvPr id="15" name="Group 17">
              <a:extLst>
                <a:ext uri="{FF2B5EF4-FFF2-40B4-BE49-F238E27FC236}">
                  <a16:creationId xmlns:a16="http://schemas.microsoft.com/office/drawing/2014/main" id="{07357052-753C-406D-B049-9C6787283984}"/>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6EC96B52-1C77-42B3-9B2F-C41E99DF93E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83CD7968-D59B-47C5-8D0E-1FAC101FBB4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698FA12A-6A0A-4DF7-8FCF-98435E14C19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0733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3.2.6. Lệnh for/else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for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for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8" name="Rectangle 7">
            <a:extLst>
              <a:ext uri="{FF2B5EF4-FFF2-40B4-BE49-F238E27FC236}">
                <a16:creationId xmlns:a16="http://schemas.microsoft.com/office/drawing/2014/main" id="{8D15F2AD-3C89-4518-8ADA-11228AD1BEC0}"/>
              </a:ext>
            </a:extLst>
          </p:cNvPr>
          <p:cNvSpPr/>
          <p:nvPr/>
        </p:nvSpPr>
        <p:spPr>
          <a:xfrm>
            <a:off x="2514600" y="2209800"/>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for </a:t>
            </a:r>
            <a:r>
              <a:rPr lang="en-US" sz="2800">
                <a:solidFill>
                  <a:srgbClr val="FF0000"/>
                </a:solidFill>
                <a:latin typeface="Cambria" panose="02040503050406030204" pitchFamily="18" charset="0"/>
              </a:rPr>
              <a:t>expression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for-block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164724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nhập a là số chẵn thì tính ra sum, còn số lẻ không ra sum(do ngừng for bằng break)</a:t>
            </a:r>
          </a:p>
        </p:txBody>
      </p:sp>
      <p:pic>
        <p:nvPicPr>
          <p:cNvPr id="9" name="Picture 8">
            <a:extLst>
              <a:ext uri="{FF2B5EF4-FFF2-40B4-BE49-F238E27FC236}">
                <a16:creationId xmlns:a16="http://schemas.microsoft.com/office/drawing/2014/main" id="{416B8668-EA1F-43E8-8684-E97EF4DF1C3E}"/>
              </a:ext>
            </a:extLst>
          </p:cNvPr>
          <p:cNvPicPr>
            <a:picLocks noChangeAspect="1"/>
          </p:cNvPicPr>
          <p:nvPr/>
        </p:nvPicPr>
        <p:blipFill>
          <a:blip r:embed="rId3"/>
          <a:stretch>
            <a:fillRect/>
          </a:stretch>
        </p:blipFill>
        <p:spPr>
          <a:xfrm>
            <a:off x="3048000" y="1371600"/>
            <a:ext cx="3733800" cy="2867025"/>
          </a:xfrm>
          <a:prstGeom prst="rect">
            <a:avLst/>
          </a:prstGeom>
        </p:spPr>
      </p:pic>
      <p:grpSp>
        <p:nvGrpSpPr>
          <p:cNvPr id="11" name="Group 10">
            <a:extLst>
              <a:ext uri="{FF2B5EF4-FFF2-40B4-BE49-F238E27FC236}">
                <a16:creationId xmlns:a16="http://schemas.microsoft.com/office/drawing/2014/main" id="{0C93269A-813B-468A-9ECE-DC29C007804E}"/>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id="{1A428182-7AE6-4AB2-AB80-842747B5F2F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3.2.6. Lệnh for/else</a:t>
              </a:r>
            </a:p>
          </p:txBody>
        </p:sp>
        <p:grpSp>
          <p:nvGrpSpPr>
            <p:cNvPr id="15" name="Group 17">
              <a:extLst>
                <a:ext uri="{FF2B5EF4-FFF2-40B4-BE49-F238E27FC236}">
                  <a16:creationId xmlns:a16="http://schemas.microsoft.com/office/drawing/2014/main" id="{0D41B451-9E6D-4F1E-AE47-930E0D59B857}"/>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id="{CF5C9A9F-5A76-42E1-BA8C-3AF1290145A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id="{985619EC-DF0D-41F6-A0B8-B1F02FE5DD1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id="{C78935D5-E71B-4819-8BF6-E4B311CA45D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922602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3.2.7. Vòng lặp lồng nhau</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cũng nh</a:t>
            </a:r>
            <a:r>
              <a:rPr lang="vi-VN" sz="2800">
                <a:latin typeface="Cambria" panose="02040503050406030204" pitchFamily="18" charset="0"/>
              </a:rPr>
              <a:t>ư</a:t>
            </a:r>
            <a:r>
              <a:rPr lang="en-US" sz="2800">
                <a:latin typeface="Cambria" panose="02040503050406030204" pitchFamily="18" charset="0"/>
              </a:rPr>
              <a:t> các ngôn ngữ khác, ta có thể viết các vòng lặp lồng nhau. </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id="{56B681E6-4240-4121-8A8C-17E077AED9CB}"/>
              </a:ext>
            </a:extLst>
          </p:cNvPr>
          <p:cNvPicPr>
            <a:picLocks noChangeAspect="1"/>
          </p:cNvPicPr>
          <p:nvPr/>
        </p:nvPicPr>
        <p:blipFill>
          <a:blip r:embed="rId3"/>
          <a:stretch>
            <a:fillRect/>
          </a:stretch>
        </p:blipFill>
        <p:spPr>
          <a:xfrm>
            <a:off x="766763" y="1852820"/>
            <a:ext cx="4791075" cy="2438400"/>
          </a:xfrm>
          <a:prstGeom prst="rect">
            <a:avLst/>
          </a:prstGeom>
        </p:spPr>
      </p:pic>
      <p:pic>
        <p:nvPicPr>
          <p:cNvPr id="10" name="Picture 9">
            <a:extLst>
              <a:ext uri="{FF2B5EF4-FFF2-40B4-BE49-F238E27FC236}">
                <a16:creationId xmlns:a16="http://schemas.microsoft.com/office/drawing/2014/main" id="{139405AF-A95A-4AD7-BC45-7DD2F94FA2C7}"/>
              </a:ext>
            </a:extLst>
          </p:cNvPr>
          <p:cNvPicPr>
            <a:picLocks noChangeAspect="1"/>
          </p:cNvPicPr>
          <p:nvPr/>
        </p:nvPicPr>
        <p:blipFill>
          <a:blip r:embed="rId4"/>
          <a:stretch>
            <a:fillRect/>
          </a:stretch>
        </p:blipFill>
        <p:spPr>
          <a:xfrm>
            <a:off x="7848600" y="1852820"/>
            <a:ext cx="2228850" cy="2381250"/>
          </a:xfrm>
          <a:prstGeom prst="rect">
            <a:avLst/>
          </a:prstGeom>
        </p:spPr>
      </p:pic>
      <p:sp>
        <p:nvSpPr>
          <p:cNvPr id="11" name="Arrow: Right 10">
            <a:extLst>
              <a:ext uri="{FF2B5EF4-FFF2-40B4-BE49-F238E27FC236}">
                <a16:creationId xmlns:a16="http://schemas.microsoft.com/office/drawing/2014/main" id="{E8B17C68-34AB-4339-B0EF-A26274406FA5}"/>
              </a:ext>
            </a:extLst>
          </p:cNvPr>
          <p:cNvSpPr/>
          <p:nvPr/>
        </p:nvSpPr>
        <p:spPr>
          <a:xfrm>
            <a:off x="5867400" y="2776745"/>
            <a:ext cx="16764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60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7A837-D4F4-43C3-B4A4-A9E6A1E3E3B7}"/>
              </a:ext>
            </a:extLst>
          </p:cNvPr>
          <p:cNvSpPr>
            <a:spLocks noGrp="1"/>
          </p:cNvSpPr>
          <p:nvPr>
            <p:ph type="sldNum" sz="quarter" idx="12"/>
          </p:nvPr>
        </p:nvSpPr>
        <p:spPr/>
        <p:txBody>
          <a:bodyPr/>
          <a:lstStyle/>
          <a:p>
            <a:r>
              <a:rPr lang="en-US"/>
              <a:t>Trang </a:t>
            </a:r>
            <a:fld id="{99166BD8-DA3C-4BE0-9C00-AA0485D1F6DE}" type="slidenum">
              <a:rPr lang="en-US" smtClean="0"/>
              <a:pPr/>
              <a:t>34</a:t>
            </a:fld>
            <a:endParaRPr lang="en-US"/>
          </a:p>
        </p:txBody>
      </p:sp>
      <p:graphicFrame>
        <p:nvGraphicFramePr>
          <p:cNvPr id="3" name="Table 2">
            <a:extLst>
              <a:ext uri="{FF2B5EF4-FFF2-40B4-BE49-F238E27FC236}">
                <a16:creationId xmlns:a16="http://schemas.microsoft.com/office/drawing/2014/main" id="{2B0F18C0-6805-4DD3-9A1F-D43BBBA01D7A}"/>
              </a:ext>
            </a:extLst>
          </p:cNvPr>
          <p:cNvGraphicFramePr>
            <a:graphicFrameLocks noGrp="1"/>
          </p:cNvGraphicFramePr>
          <p:nvPr>
            <p:extLst>
              <p:ext uri="{D42A27DB-BD31-4B8C-83A1-F6EECF244321}">
                <p14:modId xmlns:p14="http://schemas.microsoft.com/office/powerpoint/2010/main" val="1258613780"/>
              </p:ext>
            </p:extLst>
          </p:nvPr>
        </p:nvGraphicFramePr>
        <p:xfrm>
          <a:off x="3962400" y="1904999"/>
          <a:ext cx="3378200" cy="3699936"/>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1537243764"/>
                    </a:ext>
                  </a:extLst>
                </a:gridCol>
                <a:gridCol w="463550">
                  <a:extLst>
                    <a:ext uri="{9D8B030D-6E8A-4147-A177-3AD203B41FA5}">
                      <a16:colId xmlns:a16="http://schemas.microsoft.com/office/drawing/2014/main" val="4053411036"/>
                    </a:ext>
                  </a:extLst>
                </a:gridCol>
                <a:gridCol w="422275">
                  <a:extLst>
                    <a:ext uri="{9D8B030D-6E8A-4147-A177-3AD203B41FA5}">
                      <a16:colId xmlns:a16="http://schemas.microsoft.com/office/drawing/2014/main" val="408819524"/>
                    </a:ext>
                  </a:extLst>
                </a:gridCol>
                <a:gridCol w="422275">
                  <a:extLst>
                    <a:ext uri="{9D8B030D-6E8A-4147-A177-3AD203B41FA5}">
                      <a16:colId xmlns:a16="http://schemas.microsoft.com/office/drawing/2014/main" val="1422806033"/>
                    </a:ext>
                  </a:extLst>
                </a:gridCol>
                <a:gridCol w="422275">
                  <a:extLst>
                    <a:ext uri="{9D8B030D-6E8A-4147-A177-3AD203B41FA5}">
                      <a16:colId xmlns:a16="http://schemas.microsoft.com/office/drawing/2014/main" val="400260457"/>
                    </a:ext>
                  </a:extLst>
                </a:gridCol>
                <a:gridCol w="422275">
                  <a:extLst>
                    <a:ext uri="{9D8B030D-6E8A-4147-A177-3AD203B41FA5}">
                      <a16:colId xmlns:a16="http://schemas.microsoft.com/office/drawing/2014/main" val="1523164971"/>
                    </a:ext>
                  </a:extLst>
                </a:gridCol>
                <a:gridCol w="422275">
                  <a:extLst>
                    <a:ext uri="{9D8B030D-6E8A-4147-A177-3AD203B41FA5}">
                      <a16:colId xmlns:a16="http://schemas.microsoft.com/office/drawing/2014/main" val="513099437"/>
                    </a:ext>
                  </a:extLst>
                </a:gridCol>
                <a:gridCol w="422275">
                  <a:extLst>
                    <a:ext uri="{9D8B030D-6E8A-4147-A177-3AD203B41FA5}">
                      <a16:colId xmlns:a16="http://schemas.microsoft.com/office/drawing/2014/main" val="3241111075"/>
                    </a:ext>
                  </a:extLst>
                </a:gridCol>
              </a:tblGrid>
              <a:tr h="462492">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3933420590"/>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85647399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8823771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300499026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58188452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294816297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val="14473453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3674532264"/>
                  </a:ext>
                </a:extLst>
              </a:tr>
            </a:tbl>
          </a:graphicData>
        </a:graphic>
      </p:graphicFrame>
      <p:sp>
        <p:nvSpPr>
          <p:cNvPr id="4" name="Arrow: Right 3">
            <a:extLst>
              <a:ext uri="{FF2B5EF4-FFF2-40B4-BE49-F238E27FC236}">
                <a16:creationId xmlns:a16="http://schemas.microsoft.com/office/drawing/2014/main" id="{A7FDFAEC-F9F1-47F2-AC40-2069614D35B8}"/>
              </a:ext>
            </a:extLst>
          </p:cNvPr>
          <p:cNvSpPr/>
          <p:nvPr/>
        </p:nvSpPr>
        <p:spPr>
          <a:xfrm>
            <a:off x="2286000" y="1904999"/>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i=0</a:t>
            </a:r>
          </a:p>
        </p:txBody>
      </p:sp>
      <p:sp>
        <p:nvSpPr>
          <p:cNvPr id="5" name="Arrow: Right 4">
            <a:extLst>
              <a:ext uri="{FF2B5EF4-FFF2-40B4-BE49-F238E27FC236}">
                <a16:creationId xmlns:a16="http://schemas.microsoft.com/office/drawing/2014/main" id="{2B6EF329-94B8-4591-80FD-4E6AA60710B6}"/>
              </a:ext>
            </a:extLst>
          </p:cNvPr>
          <p:cNvSpPr/>
          <p:nvPr/>
        </p:nvSpPr>
        <p:spPr>
          <a:xfrm>
            <a:off x="2279374" y="5181600"/>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i=n-1</a:t>
            </a:r>
          </a:p>
        </p:txBody>
      </p:sp>
      <p:sp>
        <p:nvSpPr>
          <p:cNvPr id="6" name="Arrow: Down 5">
            <a:extLst>
              <a:ext uri="{FF2B5EF4-FFF2-40B4-BE49-F238E27FC236}">
                <a16:creationId xmlns:a16="http://schemas.microsoft.com/office/drawing/2014/main" id="{99985D05-A40B-4C8A-9F07-15A2EB56FA19}"/>
              </a:ext>
            </a:extLst>
          </p:cNvPr>
          <p:cNvSpPr/>
          <p:nvPr/>
        </p:nvSpPr>
        <p:spPr>
          <a:xfrm>
            <a:off x="3886200" y="897834"/>
            <a:ext cx="533400"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J=0</a:t>
            </a:r>
          </a:p>
        </p:txBody>
      </p:sp>
      <p:sp>
        <p:nvSpPr>
          <p:cNvPr id="7" name="Arrow: Down 6">
            <a:extLst>
              <a:ext uri="{FF2B5EF4-FFF2-40B4-BE49-F238E27FC236}">
                <a16:creationId xmlns:a16="http://schemas.microsoft.com/office/drawing/2014/main" id="{769B125D-6CCB-4E6F-9774-9CB4D7913ACB}"/>
              </a:ext>
            </a:extLst>
          </p:cNvPr>
          <p:cNvSpPr/>
          <p:nvPr/>
        </p:nvSpPr>
        <p:spPr>
          <a:xfrm>
            <a:off x="6658115" y="909430"/>
            <a:ext cx="1117600"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J=n-1</a:t>
            </a:r>
          </a:p>
        </p:txBody>
      </p:sp>
      <p:grpSp>
        <p:nvGrpSpPr>
          <p:cNvPr id="8" name="Group 7">
            <a:extLst>
              <a:ext uri="{FF2B5EF4-FFF2-40B4-BE49-F238E27FC236}">
                <a16:creationId xmlns:a16="http://schemas.microsoft.com/office/drawing/2014/main" id="{F4DDE432-DAA3-4E80-B7E9-C99874D505B9}"/>
              </a:ext>
            </a:extLst>
          </p:cNvPr>
          <p:cNvGrpSpPr/>
          <p:nvPr/>
        </p:nvGrpSpPr>
        <p:grpSpPr>
          <a:xfrm>
            <a:off x="152400" y="152400"/>
            <a:ext cx="6629400" cy="508000"/>
            <a:chOff x="789624" y="1191463"/>
            <a:chExt cx="6629400" cy="508000"/>
          </a:xfrm>
        </p:grpSpPr>
        <p:sp>
          <p:nvSpPr>
            <p:cNvPr id="9" name="AutoShape 52">
              <a:extLst>
                <a:ext uri="{FF2B5EF4-FFF2-40B4-BE49-F238E27FC236}">
                  <a16:creationId xmlns:a16="http://schemas.microsoft.com/office/drawing/2014/main" id="{48E60C65-1B29-40C2-A162-8F158A20C8D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3.2.7. Vòng lặp lồng nhau</a:t>
              </a:r>
            </a:p>
          </p:txBody>
        </p:sp>
        <p:grpSp>
          <p:nvGrpSpPr>
            <p:cNvPr id="10" name="Group 17">
              <a:extLst>
                <a:ext uri="{FF2B5EF4-FFF2-40B4-BE49-F238E27FC236}">
                  <a16:creationId xmlns:a16="http://schemas.microsoft.com/office/drawing/2014/main" id="{9EAD2132-FA67-4999-A535-91670F9310E7}"/>
                </a:ext>
              </a:extLst>
            </p:cNvPr>
            <p:cNvGrpSpPr>
              <a:grpSpLocks/>
            </p:cNvGrpSpPr>
            <p:nvPr/>
          </p:nvGrpSpPr>
          <p:grpSpPr bwMode="auto">
            <a:xfrm>
              <a:off x="789624" y="1295400"/>
              <a:ext cx="353376" cy="272472"/>
              <a:chOff x="1110" y="2656"/>
              <a:chExt cx="1549" cy="1351"/>
            </a:xfrm>
          </p:grpSpPr>
          <p:sp>
            <p:nvSpPr>
              <p:cNvPr id="11" name="AutoShape 18">
                <a:extLst>
                  <a:ext uri="{FF2B5EF4-FFF2-40B4-BE49-F238E27FC236}">
                    <a16:creationId xmlns:a16="http://schemas.microsoft.com/office/drawing/2014/main" id="{12AC6297-DF0E-4B3F-9E30-353B980F30E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2" name="AutoShape 19">
                <a:extLst>
                  <a:ext uri="{FF2B5EF4-FFF2-40B4-BE49-F238E27FC236}">
                    <a16:creationId xmlns:a16="http://schemas.microsoft.com/office/drawing/2014/main" id="{E06AB4CC-8C92-4AC6-931D-B01C659BC05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20">
                <a:extLst>
                  <a:ext uri="{FF2B5EF4-FFF2-40B4-BE49-F238E27FC236}">
                    <a16:creationId xmlns:a16="http://schemas.microsoft.com/office/drawing/2014/main" id="{780369C7-097B-49B5-80D2-203CE8E1E3D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22646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a:lnSpc>
                <a:spcPct val="150000"/>
              </a:lnSpc>
              <a:spcBef>
                <a:spcPts val="0"/>
              </a:spcBef>
              <a:spcAft>
                <a:spcPts val="0"/>
              </a:spcAft>
              <a:buNone/>
            </a:pPr>
            <a:r>
              <a:rPr lang="vi-VN" sz="2800" b="1" i="1">
                <a:effectLst/>
                <a:latin typeface="Cambria" panose="02040503050406030204" pitchFamily="18" charset="0"/>
                <a:ea typeface="Cambria" panose="02040503050406030204" pitchFamily="18" charset="0"/>
              </a:rPr>
              <a:t>3.1.	Các cấu trúc điều kiện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Boolean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else</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elif lồng nhau</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pass</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So sánh số thực trong Python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Sử dụng if/else như phép gán</a:t>
            </a:r>
          </a:p>
          <a:p>
            <a:pPr marL="0" marR="0" lvl="0" indent="0" algn="just">
              <a:lnSpc>
                <a:spcPct val="150000"/>
              </a:lnSpc>
              <a:spcBef>
                <a:spcPts val="0"/>
              </a:spcBef>
              <a:spcAft>
                <a:spcPts val="0"/>
              </a:spcAft>
              <a:buNone/>
            </a:pPr>
            <a:endParaRPr lang="vi-VN" sz="2800" i="1">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846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381000" y="9144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Biểu thức Boolean (Boolean Expression) còn đ</a:t>
            </a:r>
            <a:r>
              <a:rPr lang="vi-VN" sz="2800">
                <a:latin typeface="Cambria" panose="02040503050406030204" pitchFamily="18" charset="0"/>
              </a:rPr>
              <a:t>ư</a:t>
            </a:r>
            <a:r>
              <a:rPr lang="en-US" sz="2800">
                <a:latin typeface="Cambria" panose="02040503050406030204" pitchFamily="18" charset="0"/>
              </a:rPr>
              <a:t>ợc gọi là Predicate. Là một biểu thức rất quan trọng và phổ biến trong các lệnh của Python cũng nh</a:t>
            </a:r>
            <a:r>
              <a:rPr lang="vi-VN" sz="2800">
                <a:latin typeface="Cambria" panose="02040503050406030204" pitchFamily="18" charset="0"/>
              </a:rPr>
              <a:t>ư</a:t>
            </a:r>
            <a:r>
              <a:rPr lang="en-US" sz="2800">
                <a:latin typeface="Cambria" panose="02040503050406030204" pitchFamily="18" charset="0"/>
              </a:rPr>
              <a:t> ngôn ngữ lập trình khác.</a:t>
            </a:r>
          </a:p>
          <a:p>
            <a:pPr marL="0" indent="0">
              <a:buNone/>
            </a:pPr>
            <a:r>
              <a:rPr lang="en-US" sz="2800">
                <a:latin typeface="Cambria" panose="02040503050406030204" pitchFamily="18" charset="0"/>
              </a:rPr>
              <a:t>Các giá trị là </a:t>
            </a:r>
            <a:r>
              <a:rPr lang="en-US" sz="2800" b="1">
                <a:solidFill>
                  <a:srgbClr val="FF0000"/>
                </a:solidFill>
                <a:latin typeface="Cambria" panose="02040503050406030204" pitchFamily="18" charset="0"/>
              </a:rPr>
              <a:t>T</a:t>
            </a:r>
            <a:r>
              <a:rPr lang="en-US" sz="2800" b="1">
                <a:latin typeface="Cambria" panose="02040503050406030204" pitchFamily="18" charset="0"/>
              </a:rPr>
              <a:t>rue</a:t>
            </a:r>
            <a:r>
              <a:rPr lang="en-US" sz="2800">
                <a:latin typeface="Cambria" panose="02040503050406030204" pitchFamily="18" charset="0"/>
              </a:rPr>
              <a:t> hoặc </a:t>
            </a:r>
            <a:r>
              <a:rPr lang="en-US" sz="2800" b="1">
                <a:solidFill>
                  <a:srgbClr val="FF0000"/>
                </a:solidFill>
                <a:latin typeface="Cambria" panose="02040503050406030204" pitchFamily="18" charset="0"/>
              </a:rPr>
              <a:t>F</a:t>
            </a:r>
            <a:r>
              <a:rPr lang="en-US" sz="2800" b="1">
                <a:latin typeface="Cambria" panose="02040503050406030204" pitchFamily="18" charset="0"/>
              </a:rPr>
              <a:t>alse</a:t>
            </a:r>
            <a:r>
              <a:rPr lang="en-US" sz="2800">
                <a:latin typeface="Cambria" panose="02040503050406030204" pitchFamily="18" charset="0"/>
              </a:rPr>
              <a:t>, dựa vào các giá trị này mà ta điều h</a:t>
            </a:r>
            <a:r>
              <a:rPr lang="vi-VN" sz="2800">
                <a:latin typeface="Cambria" panose="02040503050406030204" pitchFamily="18" charset="0"/>
              </a:rPr>
              <a:t>ư</a:t>
            </a:r>
            <a:r>
              <a:rPr lang="en-US" sz="2800">
                <a:latin typeface="Cambria" panose="02040503050406030204" pitchFamily="18" charset="0"/>
              </a:rPr>
              <a:t>ớng các công việc trong phần mềm.</a:t>
            </a:r>
          </a:p>
        </p:txBody>
      </p:sp>
      <p:grpSp>
        <p:nvGrpSpPr>
          <p:cNvPr id="10" name="Group 9">
            <a:extLst>
              <a:ext uri="{FF2B5EF4-FFF2-40B4-BE49-F238E27FC236}">
                <a16:creationId xmlns:a16="http://schemas.microsoft.com/office/drawing/2014/main" id="{22030986-244C-4073-899D-281A0870A963}"/>
              </a:ext>
            </a:extLst>
          </p:cNvPr>
          <p:cNvGrpSpPr/>
          <p:nvPr/>
        </p:nvGrpSpPr>
        <p:grpSpPr>
          <a:xfrm>
            <a:off x="152400" y="152400"/>
            <a:ext cx="6172200" cy="508000"/>
            <a:chOff x="789624" y="1191463"/>
            <a:chExt cx="6172200" cy="508000"/>
          </a:xfrm>
        </p:grpSpPr>
        <p:sp>
          <p:nvSpPr>
            <p:cNvPr id="11" name="AutoShape 52">
              <a:extLst>
                <a:ext uri="{FF2B5EF4-FFF2-40B4-BE49-F238E27FC236}">
                  <a16:creationId xmlns:a16="http://schemas.microsoft.com/office/drawing/2014/main" id="{CCFE1F1D-C29F-4654-BF79-2A90C5CC4210}"/>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2" name="Group 17">
              <a:extLst>
                <a:ext uri="{FF2B5EF4-FFF2-40B4-BE49-F238E27FC236}">
                  <a16:creationId xmlns:a16="http://schemas.microsoft.com/office/drawing/2014/main" id="{5780F495-F470-45C0-BFD4-AE6BC297CA00}"/>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id="{60242D49-58F0-4974-9945-5268344A17C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id="{6489EB94-B540-49DB-AC88-F5BC6145F4F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id="{269CAA4D-3F1A-478F-9EED-A37586FD412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4940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Ví dụ:</a:t>
            </a:r>
          </a:p>
          <a:p>
            <a:pPr marL="0" indent="0">
              <a:buNone/>
            </a:pPr>
            <a:r>
              <a:rPr lang="en-US" sz="2800">
                <a:latin typeface="Cambria" panose="02040503050406030204" pitchFamily="18" charset="0"/>
              </a:rPr>
              <a:t>a = True</a:t>
            </a:r>
          </a:p>
          <a:p>
            <a:pPr marL="0" indent="0">
              <a:buNone/>
            </a:pPr>
            <a:r>
              <a:rPr lang="en-US" sz="2800">
                <a:latin typeface="Cambria" panose="02040503050406030204" pitchFamily="18" charset="0"/>
              </a:rPr>
              <a:t>b = False</a:t>
            </a:r>
          </a:p>
          <a:p>
            <a:pPr marL="0" indent="0">
              <a:buNone/>
            </a:pPr>
            <a:r>
              <a:rPr lang="en-US" sz="2800">
                <a:latin typeface="Cambria" panose="02040503050406030204" pitchFamily="18" charset="0"/>
              </a:rPr>
              <a:t>print('a =', a, ' b =', b)</a:t>
            </a:r>
          </a:p>
          <a:p>
            <a:pPr marL="0" indent="0">
              <a:buNone/>
            </a:pPr>
            <a:r>
              <a:rPr lang="en-US" sz="2800">
                <a:latin typeface="Cambria" panose="02040503050406030204" pitchFamily="18" charset="0"/>
              </a:rPr>
              <a:t># gán lại kết qua cho a</a:t>
            </a:r>
          </a:p>
          <a:p>
            <a:pPr marL="0" indent="0">
              <a:buNone/>
            </a:pPr>
            <a:r>
              <a:rPr lang="en-US" sz="2800">
                <a:latin typeface="Cambria" panose="02040503050406030204" pitchFamily="18" charset="0"/>
              </a:rPr>
              <a:t>a = False</a:t>
            </a:r>
          </a:p>
          <a:p>
            <a:pPr marL="0" indent="0">
              <a:buNone/>
            </a:pPr>
            <a:r>
              <a:rPr lang="en-US" sz="2800">
                <a:latin typeface="Cambria" panose="02040503050406030204" pitchFamily="18" charset="0"/>
              </a:rPr>
              <a:t>print('a =', a, ' b =', b)</a:t>
            </a:r>
          </a:p>
        </p:txBody>
      </p:sp>
      <p:sp>
        <p:nvSpPr>
          <p:cNvPr id="8" name="Rectangle 7">
            <a:extLst>
              <a:ext uri="{FF2B5EF4-FFF2-40B4-BE49-F238E27FC236}">
                <a16:creationId xmlns:a16="http://schemas.microsoft.com/office/drawing/2014/main" id="{A8D4988A-04A7-4CED-A2D8-818D33857D24}"/>
              </a:ext>
            </a:extLst>
          </p:cNvPr>
          <p:cNvSpPr/>
          <p:nvPr/>
        </p:nvSpPr>
        <p:spPr>
          <a:xfrm>
            <a:off x="5943600" y="2902803"/>
            <a:ext cx="5791200" cy="830997"/>
          </a:xfrm>
          <a:prstGeom prst="rect">
            <a:avLst/>
          </a:prstGeom>
        </p:spPr>
        <p:txBody>
          <a:bodyPr wrap="square">
            <a:spAutoFit/>
          </a:bodyPr>
          <a:lstStyle/>
          <a:p>
            <a:r>
              <a:rPr lang="en-US" sz="2400">
                <a:latin typeface="Cambria" panose="02040503050406030204" pitchFamily="18" charset="0"/>
              </a:rPr>
              <a:t>a = True b = False</a:t>
            </a:r>
          </a:p>
          <a:p>
            <a:r>
              <a:rPr lang="en-US" sz="2400">
                <a:latin typeface="Cambria" panose="02040503050406030204" pitchFamily="18" charset="0"/>
              </a:rPr>
              <a:t>a = False b = False</a:t>
            </a:r>
          </a:p>
        </p:txBody>
      </p:sp>
      <p:sp>
        <p:nvSpPr>
          <p:cNvPr id="9" name="Arrow: Right 8">
            <a:extLst>
              <a:ext uri="{FF2B5EF4-FFF2-40B4-BE49-F238E27FC236}">
                <a16:creationId xmlns:a16="http://schemas.microsoft.com/office/drawing/2014/main" id="{A54A1B3F-FF05-4667-9BD0-85B886501977}"/>
              </a:ext>
            </a:extLst>
          </p:cNvPr>
          <p:cNvSpPr/>
          <p:nvPr/>
        </p:nvSpPr>
        <p:spPr>
          <a:xfrm>
            <a:off x="4267200" y="2971800"/>
            <a:ext cx="1371600"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5E94074-8159-49A5-A534-7210153D5AF1}"/>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id="{FC46467A-C8F0-4D2D-BC28-DF5266C7CA3B}"/>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id="{6087201F-AF7F-4D35-BA18-3E0AE05DDB13}"/>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539618A4-4401-4B51-898A-F220AA30927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00D0CA1F-63FF-4768-B4CA-0F12C86B444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BAC3930C-713F-4596-B51F-62F634B44FC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1851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Bảng tổng quát:</a:t>
            </a:r>
          </a:p>
        </p:txBody>
      </p:sp>
      <p:graphicFrame>
        <p:nvGraphicFramePr>
          <p:cNvPr id="11" name="Table 10">
            <a:extLst>
              <a:ext uri="{FF2B5EF4-FFF2-40B4-BE49-F238E27FC236}">
                <a16:creationId xmlns:a16="http://schemas.microsoft.com/office/drawing/2014/main" id="{8713AA32-24F0-4D34-A87C-E3E509A50F56}"/>
              </a:ext>
            </a:extLst>
          </p:cNvPr>
          <p:cNvGraphicFramePr>
            <a:graphicFrameLocks noGrp="1"/>
          </p:cNvGraphicFramePr>
          <p:nvPr/>
        </p:nvGraphicFramePr>
        <p:xfrm>
          <a:off x="502810" y="1752600"/>
          <a:ext cx="11231990" cy="3200400"/>
        </p:xfrm>
        <a:graphic>
          <a:graphicData uri="http://schemas.openxmlformats.org/drawingml/2006/table">
            <a:tbl>
              <a:tblPr firstRow="1" bandRow="1">
                <a:tableStyleId>{5C22544A-7EE6-4342-B048-85BDC9FD1C3A}</a:tableStyleId>
              </a:tblPr>
              <a:tblGrid>
                <a:gridCol w="3002390">
                  <a:extLst>
                    <a:ext uri="{9D8B030D-6E8A-4147-A177-3AD203B41FA5}">
                      <a16:colId xmlns:a16="http://schemas.microsoft.com/office/drawing/2014/main" val="1943663053"/>
                    </a:ext>
                  </a:extLst>
                </a:gridCol>
                <a:gridCol w="8229600">
                  <a:extLst>
                    <a:ext uri="{9D8B030D-6E8A-4147-A177-3AD203B41FA5}">
                      <a16:colId xmlns:a16="http://schemas.microsoft.com/office/drawing/2014/main" val="3795417902"/>
                    </a:ext>
                  </a:extLst>
                </a:gridCol>
              </a:tblGrid>
              <a:tr h="372400">
                <a:tc>
                  <a:txBody>
                    <a:bodyPr/>
                    <a:lstStyle/>
                    <a:p>
                      <a:pPr algn="ctr"/>
                      <a:r>
                        <a:rPr lang="en-US" sz="2400">
                          <a:latin typeface="Cambria" panose="02040503050406030204" pitchFamily="18" charset="0"/>
                        </a:rPr>
                        <a:t>Biểu thức</a:t>
                      </a:r>
                    </a:p>
                  </a:txBody>
                  <a:tcPr/>
                </a:tc>
                <a:tc>
                  <a:txBody>
                    <a:bodyPr/>
                    <a:lstStyle/>
                    <a:p>
                      <a:pPr algn="ctr"/>
                      <a:r>
                        <a:rPr lang="en-US" sz="2400">
                          <a:latin typeface="Cambria" panose="02040503050406030204" pitchFamily="18" charset="0"/>
                        </a:rPr>
                        <a:t>Ý nghĩa</a:t>
                      </a:r>
                    </a:p>
                  </a:txBody>
                  <a:tcPr/>
                </a:tc>
                <a:extLst>
                  <a:ext uri="{0D108BD9-81ED-4DB2-BD59-A6C34878D82A}">
                    <a16:rowId xmlns:a16="http://schemas.microsoft.com/office/drawing/2014/main" val="2260917862"/>
                  </a:ext>
                </a:extLst>
              </a:tr>
              <a:tr h="372400">
                <a:tc>
                  <a:txBody>
                    <a:bodyPr/>
                    <a:lstStyle/>
                    <a:p>
                      <a:r>
                        <a:rPr lang="en-US" sz="2400">
                          <a:latin typeface="Cambria" panose="02040503050406030204" pitchFamily="18" charset="0"/>
                        </a:rPr>
                        <a:t>x == y</a:t>
                      </a:r>
                    </a:p>
                  </a:txBody>
                  <a:tcPr/>
                </a:tc>
                <a:tc>
                  <a:txBody>
                    <a:bodyPr/>
                    <a:lstStyle/>
                    <a:p>
                      <a:r>
                        <a:rPr lang="en-US" sz="2400">
                          <a:latin typeface="Cambria" panose="02040503050406030204" pitchFamily="18" charset="0"/>
                        </a:rPr>
                        <a:t>True nếu x=y, False nếu x khác y</a:t>
                      </a:r>
                    </a:p>
                  </a:txBody>
                  <a:tcPr/>
                </a:tc>
                <a:extLst>
                  <a:ext uri="{0D108BD9-81ED-4DB2-BD59-A6C34878D82A}">
                    <a16:rowId xmlns:a16="http://schemas.microsoft.com/office/drawing/2014/main" val="921822354"/>
                  </a:ext>
                </a:extLst>
              </a:tr>
              <a:tr h="372400">
                <a:tc>
                  <a:txBody>
                    <a:bodyPr/>
                    <a:lstStyle/>
                    <a:p>
                      <a:r>
                        <a:rPr lang="en-US" sz="2400">
                          <a:latin typeface="Cambria" panose="02040503050406030204" pitchFamily="18" charset="0"/>
                        </a:rPr>
                        <a:t>x &lt; y</a:t>
                      </a:r>
                    </a:p>
                  </a:txBody>
                  <a:tcPr/>
                </a:tc>
                <a:tc>
                  <a:txBody>
                    <a:bodyPr/>
                    <a:lstStyle/>
                    <a:p>
                      <a:r>
                        <a:rPr lang="en-US" sz="2400">
                          <a:latin typeface="Cambria" panose="02040503050406030204" pitchFamily="18" charset="0"/>
                        </a:rPr>
                        <a:t>True nếu x &lt;y, False nếu x&gt;=y</a:t>
                      </a:r>
                    </a:p>
                  </a:txBody>
                  <a:tcPr/>
                </a:tc>
                <a:extLst>
                  <a:ext uri="{0D108BD9-81ED-4DB2-BD59-A6C34878D82A}">
                    <a16:rowId xmlns:a16="http://schemas.microsoft.com/office/drawing/2014/main" val="3957931718"/>
                  </a:ext>
                </a:extLst>
              </a:tr>
              <a:tr h="372400">
                <a:tc>
                  <a:txBody>
                    <a:bodyPr/>
                    <a:lstStyle/>
                    <a:p>
                      <a:r>
                        <a:rPr lang="en-US" sz="2400">
                          <a:latin typeface="Cambria" panose="02040503050406030204" pitchFamily="18" charset="0"/>
                        </a:rPr>
                        <a:t>x &lt;= y</a:t>
                      </a:r>
                    </a:p>
                  </a:txBody>
                  <a:tcPr/>
                </a:tc>
                <a:tc>
                  <a:txBody>
                    <a:bodyPr/>
                    <a:lstStyle/>
                    <a:p>
                      <a:r>
                        <a:rPr lang="en-US" sz="2400">
                          <a:latin typeface="Cambria" panose="02040503050406030204" pitchFamily="18" charset="0"/>
                        </a:rPr>
                        <a:t>True nếu x&lt;=y, False nếu x&gt;y</a:t>
                      </a:r>
                    </a:p>
                  </a:txBody>
                  <a:tcPr/>
                </a:tc>
                <a:extLst>
                  <a:ext uri="{0D108BD9-81ED-4DB2-BD59-A6C34878D82A}">
                    <a16:rowId xmlns:a16="http://schemas.microsoft.com/office/drawing/2014/main" val="4196488831"/>
                  </a:ext>
                </a:extLst>
              </a:tr>
              <a:tr h="372400">
                <a:tc>
                  <a:txBody>
                    <a:bodyPr/>
                    <a:lstStyle/>
                    <a:p>
                      <a:r>
                        <a:rPr lang="en-US" sz="2400">
                          <a:latin typeface="Cambria" panose="02040503050406030204" pitchFamily="18" charset="0"/>
                        </a:rPr>
                        <a:t>x &gt; y</a:t>
                      </a:r>
                    </a:p>
                  </a:txBody>
                  <a:tcPr/>
                </a:tc>
                <a:tc>
                  <a:txBody>
                    <a:bodyPr/>
                    <a:lstStyle/>
                    <a:p>
                      <a:r>
                        <a:rPr lang="en-US" sz="2400">
                          <a:latin typeface="Cambria" panose="02040503050406030204" pitchFamily="18" charset="0"/>
                        </a:rPr>
                        <a:t>True nếu x&gt;y, False nếu x&lt;=y</a:t>
                      </a:r>
                    </a:p>
                  </a:txBody>
                  <a:tcPr/>
                </a:tc>
                <a:extLst>
                  <a:ext uri="{0D108BD9-81ED-4DB2-BD59-A6C34878D82A}">
                    <a16:rowId xmlns:a16="http://schemas.microsoft.com/office/drawing/2014/main" val="2469160254"/>
                  </a:ext>
                </a:extLst>
              </a:tr>
              <a:tr h="372400">
                <a:tc>
                  <a:txBody>
                    <a:bodyPr/>
                    <a:lstStyle/>
                    <a:p>
                      <a:r>
                        <a:rPr lang="en-US" sz="2400">
                          <a:latin typeface="Cambria" panose="02040503050406030204" pitchFamily="18" charset="0"/>
                        </a:rPr>
                        <a:t>x &gt;= y</a:t>
                      </a:r>
                    </a:p>
                  </a:txBody>
                  <a:tcPr/>
                </a:tc>
                <a:tc>
                  <a:txBody>
                    <a:bodyPr/>
                    <a:lstStyle/>
                    <a:p>
                      <a:r>
                        <a:rPr lang="en-US" sz="2400">
                          <a:latin typeface="Cambria" panose="02040503050406030204" pitchFamily="18" charset="0"/>
                        </a:rPr>
                        <a:t>True nếu x&gt;=y, False nếu x&lt;y</a:t>
                      </a:r>
                    </a:p>
                  </a:txBody>
                  <a:tcPr/>
                </a:tc>
                <a:extLst>
                  <a:ext uri="{0D108BD9-81ED-4DB2-BD59-A6C34878D82A}">
                    <a16:rowId xmlns:a16="http://schemas.microsoft.com/office/drawing/2014/main" val="2905329923"/>
                  </a:ext>
                </a:extLst>
              </a:tr>
              <a:tr h="372400">
                <a:tc>
                  <a:txBody>
                    <a:bodyPr/>
                    <a:lstStyle/>
                    <a:p>
                      <a:r>
                        <a:rPr lang="en-US" sz="2400">
                          <a:latin typeface="Cambria" panose="02040503050406030204" pitchFamily="18" charset="0"/>
                        </a:rPr>
                        <a:t>x != y</a:t>
                      </a:r>
                    </a:p>
                  </a:txBody>
                  <a:tcPr/>
                </a:tc>
                <a:tc>
                  <a:txBody>
                    <a:bodyPr/>
                    <a:lstStyle/>
                    <a:p>
                      <a:r>
                        <a:rPr lang="en-US" sz="2400">
                          <a:latin typeface="Cambria" panose="02040503050406030204" pitchFamily="18" charset="0"/>
                        </a:rPr>
                        <a:t>True nếu x khác y, False nếu x=y</a:t>
                      </a:r>
                    </a:p>
                  </a:txBody>
                  <a:tcPr/>
                </a:tc>
                <a:extLst>
                  <a:ext uri="{0D108BD9-81ED-4DB2-BD59-A6C34878D82A}">
                    <a16:rowId xmlns:a16="http://schemas.microsoft.com/office/drawing/2014/main" val="943215047"/>
                  </a:ext>
                </a:extLst>
              </a:tr>
            </a:tbl>
          </a:graphicData>
        </a:graphic>
      </p:graphicFrame>
      <p:grpSp>
        <p:nvGrpSpPr>
          <p:cNvPr id="12" name="Group 11">
            <a:extLst>
              <a:ext uri="{FF2B5EF4-FFF2-40B4-BE49-F238E27FC236}">
                <a16:creationId xmlns:a16="http://schemas.microsoft.com/office/drawing/2014/main" id="{8B53CE1A-5BF7-415A-B21F-265072F44078}"/>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id="{54D4137B-99F2-4C1C-8278-786C0E0387D4}"/>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id="{1ECC40AE-F82A-4268-AA65-5985436B8EC4}"/>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82428599-C1B2-4DD7-A1FB-39593CE125F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7FF4B22B-8D69-4E6F-89F4-35BCB20B15E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FA022C3D-2864-4944-8664-903331E0BEA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91325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Ví dụ:</a:t>
            </a:r>
          </a:p>
        </p:txBody>
      </p:sp>
      <p:graphicFrame>
        <p:nvGraphicFramePr>
          <p:cNvPr id="11" name="Table 10">
            <a:extLst>
              <a:ext uri="{FF2B5EF4-FFF2-40B4-BE49-F238E27FC236}">
                <a16:creationId xmlns:a16="http://schemas.microsoft.com/office/drawing/2014/main" id="{8713AA32-24F0-4D34-A87C-E3E509A50F56}"/>
              </a:ext>
            </a:extLst>
          </p:cNvPr>
          <p:cNvGraphicFramePr>
            <a:graphicFrameLocks noGrp="1"/>
          </p:cNvGraphicFramePr>
          <p:nvPr/>
        </p:nvGraphicFramePr>
        <p:xfrm>
          <a:off x="502810" y="1752600"/>
          <a:ext cx="11231990" cy="1828800"/>
        </p:xfrm>
        <a:graphic>
          <a:graphicData uri="http://schemas.openxmlformats.org/drawingml/2006/table">
            <a:tbl>
              <a:tblPr firstRow="1" bandRow="1">
                <a:tableStyleId>{5C22544A-7EE6-4342-B048-85BDC9FD1C3A}</a:tableStyleId>
              </a:tblPr>
              <a:tblGrid>
                <a:gridCol w="3002390">
                  <a:extLst>
                    <a:ext uri="{9D8B030D-6E8A-4147-A177-3AD203B41FA5}">
                      <a16:colId xmlns:a16="http://schemas.microsoft.com/office/drawing/2014/main" val="1943663053"/>
                    </a:ext>
                  </a:extLst>
                </a:gridCol>
                <a:gridCol w="8229600">
                  <a:extLst>
                    <a:ext uri="{9D8B030D-6E8A-4147-A177-3AD203B41FA5}">
                      <a16:colId xmlns:a16="http://schemas.microsoft.com/office/drawing/2014/main" val="3795417902"/>
                    </a:ext>
                  </a:extLst>
                </a:gridCol>
              </a:tblGrid>
              <a:tr h="372400">
                <a:tc>
                  <a:txBody>
                    <a:bodyPr/>
                    <a:lstStyle/>
                    <a:p>
                      <a:pPr algn="ctr"/>
                      <a:r>
                        <a:rPr lang="en-US" sz="2400">
                          <a:latin typeface="Cambria" panose="02040503050406030204" pitchFamily="18" charset="0"/>
                        </a:rPr>
                        <a:t>Biểu thức</a:t>
                      </a:r>
                    </a:p>
                  </a:txBody>
                  <a:tcPr/>
                </a:tc>
                <a:tc>
                  <a:txBody>
                    <a:bodyPr/>
                    <a:lstStyle/>
                    <a:p>
                      <a:pPr algn="ctr"/>
                      <a:r>
                        <a:rPr lang="en-US" sz="2400">
                          <a:latin typeface="Cambria" panose="02040503050406030204" pitchFamily="18" charset="0"/>
                        </a:rPr>
                        <a:t>Ý nghĩa</a:t>
                      </a:r>
                    </a:p>
                  </a:txBody>
                  <a:tcPr/>
                </a:tc>
                <a:extLst>
                  <a:ext uri="{0D108BD9-81ED-4DB2-BD59-A6C34878D82A}">
                    <a16:rowId xmlns:a16="http://schemas.microsoft.com/office/drawing/2014/main" val="2260917862"/>
                  </a:ext>
                </a:extLst>
              </a:tr>
              <a:tr h="372400">
                <a:tc>
                  <a:txBody>
                    <a:bodyPr/>
                    <a:lstStyle/>
                    <a:p>
                      <a:r>
                        <a:rPr lang="en-US" sz="2400">
                          <a:latin typeface="Cambria" panose="02040503050406030204" pitchFamily="18" charset="0"/>
                        </a:rPr>
                        <a:t>10 &lt; 20</a:t>
                      </a:r>
                    </a:p>
                  </a:txBody>
                  <a:tcPr/>
                </a:tc>
                <a:tc>
                  <a:txBody>
                    <a:bodyPr/>
                    <a:lstStyle/>
                    <a:p>
                      <a:r>
                        <a:rPr lang="en-US" sz="2400">
                          <a:latin typeface="Cambria" panose="02040503050406030204" pitchFamily="18" charset="0"/>
                        </a:rPr>
                        <a:t>True</a:t>
                      </a:r>
                    </a:p>
                  </a:txBody>
                  <a:tcPr/>
                </a:tc>
                <a:extLst>
                  <a:ext uri="{0D108BD9-81ED-4DB2-BD59-A6C34878D82A}">
                    <a16:rowId xmlns:a16="http://schemas.microsoft.com/office/drawing/2014/main" val="921822354"/>
                  </a:ext>
                </a:extLst>
              </a:tr>
              <a:tr h="372400">
                <a:tc>
                  <a:txBody>
                    <a:bodyPr/>
                    <a:lstStyle/>
                    <a:p>
                      <a:r>
                        <a:rPr lang="en-US" sz="2400">
                          <a:latin typeface="Cambria" panose="02040503050406030204" pitchFamily="18" charset="0"/>
                        </a:rPr>
                        <a:t>10 &gt;= 20</a:t>
                      </a:r>
                    </a:p>
                  </a:txBody>
                  <a:tcPr/>
                </a:tc>
                <a:tc>
                  <a:txBody>
                    <a:bodyPr/>
                    <a:lstStyle/>
                    <a:p>
                      <a:r>
                        <a:rPr lang="en-US" sz="2400">
                          <a:latin typeface="Cambria" panose="02040503050406030204" pitchFamily="18" charset="0"/>
                        </a:rPr>
                        <a:t>False</a:t>
                      </a:r>
                    </a:p>
                  </a:txBody>
                  <a:tcPr/>
                </a:tc>
                <a:extLst>
                  <a:ext uri="{0D108BD9-81ED-4DB2-BD59-A6C34878D82A}">
                    <a16:rowId xmlns:a16="http://schemas.microsoft.com/office/drawing/2014/main" val="3957931718"/>
                  </a:ext>
                </a:extLst>
              </a:tr>
              <a:tr h="372400">
                <a:tc>
                  <a:txBody>
                    <a:bodyPr/>
                    <a:lstStyle/>
                    <a:p>
                      <a:r>
                        <a:rPr lang="en-US" sz="2400">
                          <a:latin typeface="Cambria" panose="02040503050406030204" pitchFamily="18" charset="0"/>
                        </a:rPr>
                        <a:t>x &lt; 100</a:t>
                      </a:r>
                    </a:p>
                  </a:txBody>
                  <a:tcPr/>
                </a:tc>
                <a:tc>
                  <a:txBody>
                    <a:bodyPr/>
                    <a:lstStyle/>
                    <a:p>
                      <a:r>
                        <a:rPr lang="en-US" sz="2400">
                          <a:latin typeface="Cambria" panose="02040503050406030204" pitchFamily="18" charset="0"/>
                        </a:rPr>
                        <a:t>True if x nhỏ h</a:t>
                      </a:r>
                      <a:r>
                        <a:rPr lang="vi-VN" sz="2400">
                          <a:latin typeface="Cambria" panose="02040503050406030204" pitchFamily="18" charset="0"/>
                        </a:rPr>
                        <a:t>ơ</a:t>
                      </a:r>
                      <a:r>
                        <a:rPr lang="en-US" sz="2400">
                          <a:latin typeface="Cambria" panose="02040503050406030204" pitchFamily="18" charset="0"/>
                        </a:rPr>
                        <a:t>n100; ng</a:t>
                      </a:r>
                      <a:r>
                        <a:rPr lang="vi-VN" sz="2400">
                          <a:latin typeface="Cambria" panose="02040503050406030204" pitchFamily="18" charset="0"/>
                        </a:rPr>
                        <a:t>ư</a:t>
                      </a:r>
                      <a:r>
                        <a:rPr lang="en-US" sz="2400">
                          <a:latin typeface="Cambria" panose="02040503050406030204" pitchFamily="18" charset="0"/>
                        </a:rPr>
                        <a:t>ợc lại False</a:t>
                      </a:r>
                    </a:p>
                  </a:txBody>
                  <a:tcPr/>
                </a:tc>
                <a:extLst>
                  <a:ext uri="{0D108BD9-81ED-4DB2-BD59-A6C34878D82A}">
                    <a16:rowId xmlns:a16="http://schemas.microsoft.com/office/drawing/2014/main" val="4196488831"/>
                  </a:ext>
                </a:extLst>
              </a:tr>
            </a:tbl>
          </a:graphicData>
        </a:graphic>
      </p:graphicFrame>
      <p:grpSp>
        <p:nvGrpSpPr>
          <p:cNvPr id="12" name="Group 11">
            <a:extLst>
              <a:ext uri="{FF2B5EF4-FFF2-40B4-BE49-F238E27FC236}">
                <a16:creationId xmlns:a16="http://schemas.microsoft.com/office/drawing/2014/main" id="{A201B6B2-0C44-47E6-9FCD-7221C1630FDD}"/>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id="{54E1B53A-F329-414C-BF0B-832FC82BBC1C}"/>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id="{88814C09-BAB8-463E-A7E2-E208A754D391}"/>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id="{EC04071B-F3B0-4E2A-AE09-0DFC3B12305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id="{A25CB00C-26FF-4FD0-9795-544603A1D7D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id="{6619871A-35E2-445F-A8F2-746974DB9AB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48042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3.1.2. Biểu thức If</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381000" y="990600"/>
            <a:ext cx="7086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Biểu thức if là một biểu thức điều kiện rất quan trọng và phổ biến trong Python. Biểu thức if đứng một mình chỉ quan tâm tới điều kiện đúng (True). Khi điều kiện đúng thì khối lệnh bên trong if sẽ đ</a:t>
            </a:r>
            <a:r>
              <a:rPr lang="vi-VN" sz="2800">
                <a:latin typeface="Cambria" panose="02040503050406030204" pitchFamily="18" charset="0"/>
              </a:rPr>
              <a:t>ư</a:t>
            </a:r>
            <a:r>
              <a:rPr lang="en-US" sz="2800">
                <a:latin typeface="Cambria" panose="02040503050406030204" pitchFamily="18" charset="0"/>
              </a:rPr>
              <a:t>ợc thực thi.</a:t>
            </a:r>
          </a:p>
          <a:p>
            <a:pPr marL="0" indent="0" algn="just">
              <a:buNone/>
            </a:pPr>
            <a:r>
              <a:rPr lang="en-US" sz="2800" b="1" u="sng">
                <a:latin typeface="Cambria" panose="02040503050406030204" pitchFamily="18" charset="0"/>
              </a:rPr>
              <a:t>Cú pháp:</a:t>
            </a:r>
          </a:p>
        </p:txBody>
      </p:sp>
      <p:pic>
        <p:nvPicPr>
          <p:cNvPr id="8" name="Picture 7">
            <a:extLst>
              <a:ext uri="{FF2B5EF4-FFF2-40B4-BE49-F238E27FC236}">
                <a16:creationId xmlns:a16="http://schemas.microsoft.com/office/drawing/2014/main" id="{E93DCDD3-CC1D-4445-8B51-ED3F0CE43374}"/>
              </a:ext>
            </a:extLst>
          </p:cNvPr>
          <p:cNvPicPr>
            <a:picLocks noChangeAspect="1"/>
          </p:cNvPicPr>
          <p:nvPr/>
        </p:nvPicPr>
        <p:blipFill>
          <a:blip r:embed="rId3"/>
          <a:stretch>
            <a:fillRect/>
          </a:stretch>
        </p:blipFill>
        <p:spPr>
          <a:xfrm>
            <a:off x="2895600" y="3429000"/>
            <a:ext cx="2562225" cy="1571625"/>
          </a:xfrm>
          <a:prstGeom prst="rect">
            <a:avLst/>
          </a:prstGeom>
        </p:spPr>
      </p:pic>
      <p:pic>
        <p:nvPicPr>
          <p:cNvPr id="9" name="Picture 8">
            <a:extLst>
              <a:ext uri="{FF2B5EF4-FFF2-40B4-BE49-F238E27FC236}">
                <a16:creationId xmlns:a16="http://schemas.microsoft.com/office/drawing/2014/main" id="{112588A9-11A7-4ABB-9515-76D9FE6C0981}"/>
              </a:ext>
            </a:extLst>
          </p:cNvPr>
          <p:cNvPicPr>
            <a:picLocks noChangeAspect="1"/>
          </p:cNvPicPr>
          <p:nvPr/>
        </p:nvPicPr>
        <p:blipFill>
          <a:blip r:embed="rId4"/>
          <a:stretch>
            <a:fillRect/>
          </a:stretch>
        </p:blipFill>
        <p:spPr>
          <a:xfrm>
            <a:off x="7772400" y="1524000"/>
            <a:ext cx="2543175" cy="3571875"/>
          </a:xfrm>
          <a:prstGeom prst="rect">
            <a:avLst/>
          </a:prstGeom>
        </p:spPr>
      </p:pic>
    </p:spTree>
    <p:extLst>
      <p:ext uri="{BB962C8B-B14F-4D97-AF65-F5344CB8AC3E}">
        <p14:creationId xmlns:p14="http://schemas.microsoft.com/office/powerpoint/2010/main" val="267594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1837</Words>
  <Application>Microsoft Office PowerPoint</Application>
  <PresentationFormat>Widescreen</PresentationFormat>
  <Paragraphs>320</Paragraphs>
  <Slides>34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 Hieu Nguyen</cp:lastModifiedBy>
  <cp:revision>597</cp:revision>
  <dcterms:created xsi:type="dcterms:W3CDTF">2011-04-06T04:04:31Z</dcterms:created>
  <dcterms:modified xsi:type="dcterms:W3CDTF">2024-03-25T03:10:43Z</dcterms:modified>
</cp:coreProperties>
</file>