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9" r:id="rId3"/>
    <p:sldId id="306" r:id="rId4"/>
    <p:sldId id="290" r:id="rId5"/>
    <p:sldId id="307" r:id="rId6"/>
    <p:sldId id="310" r:id="rId7"/>
    <p:sldId id="294" r:id="rId8"/>
    <p:sldId id="308" r:id="rId9"/>
    <p:sldId id="292" r:id="rId10"/>
    <p:sldId id="291" r:id="rId11"/>
    <p:sldId id="295" r:id="rId12"/>
    <p:sldId id="296" r:id="rId13"/>
    <p:sldId id="297" r:id="rId14"/>
    <p:sldId id="312" r:id="rId15"/>
    <p:sldId id="313" r:id="rId16"/>
    <p:sldId id="298" r:id="rId17"/>
    <p:sldId id="300" r:id="rId18"/>
    <p:sldId id="315" r:id="rId19"/>
    <p:sldId id="314" r:id="rId20"/>
    <p:sldId id="301" r:id="rId21"/>
    <p:sldId id="302" r:id="rId22"/>
    <p:sldId id="304" r:id="rId23"/>
    <p:sldId id="316" r:id="rId24"/>
    <p:sldId id="31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raph-plotting-in-python-set-1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plot.html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ly.com/pyth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2.1/api/pyplot_summary.html" TargetMode="External"/><Relationship Id="rId7" Type="http://schemas.openxmlformats.org/officeDocument/2006/relationships/hyperlink" Target="https://www.packtpub.com/big-data-and-business-intelligence/mastering-matplotlib" TargetMode="External"/><Relationship Id="rId2" Type="http://schemas.openxmlformats.org/officeDocument/2006/relationships/hyperlink" Target="https://matplotlib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Fp1zn5ao2M&amp;feature=plcp" TargetMode="External"/><Relationship Id="rId5" Type="http://schemas.openxmlformats.org/officeDocument/2006/relationships/hyperlink" Target="https://matplotlib.org/gallery/index.html" TargetMode="External"/><Relationship Id="rId4" Type="http://schemas.openxmlformats.org/officeDocument/2006/relationships/hyperlink" Target="https://matplotlib.org/tutorial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391400" cy="2286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Intro. to Data Visualization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0" i="1" dirty="0" smtClean="0"/>
              <a:t>Simple Graphs in Python</a:t>
            </a:r>
            <a:br>
              <a:rPr lang="en-US" sz="3600" b="0" i="1" dirty="0" smtClean="0"/>
            </a:br>
            <a:r>
              <a:rPr lang="en-US" sz="3600" b="0" i="1" dirty="0" smtClean="0"/>
              <a:t>using</a:t>
            </a:r>
            <a:endParaRPr lang="en-US" sz="3600" b="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8862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 err="1" smtClean="0">
                <a:solidFill>
                  <a:srgbClr val="0070C0"/>
                </a:solidFill>
              </a:rPr>
              <a:t>matplotlib</a:t>
            </a:r>
            <a:r>
              <a:rPr lang="en-US" sz="4100" dirty="0" smtClean="0">
                <a:solidFill>
                  <a:schemeClr val="tx1"/>
                </a:solidFill>
              </a:rPr>
              <a:t> and </a:t>
            </a:r>
            <a:r>
              <a:rPr lang="en-US" sz="4600" dirty="0" err="1" smtClean="0">
                <a:solidFill>
                  <a:srgbClr val="0070C0"/>
                </a:solidFill>
              </a:rPr>
              <a:t>pyplot</a:t>
            </a:r>
            <a:endParaRPr lang="en-US" sz="4600" dirty="0" smtClean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i="1" dirty="0" smtClean="0">
                <a:solidFill>
                  <a:srgbClr val="C00000"/>
                </a:solidFill>
              </a:rPr>
              <a:t/>
            </a:r>
            <a:br>
              <a:rPr lang="en-US" sz="3600" i="1" dirty="0" smtClean="0">
                <a:solidFill>
                  <a:srgbClr val="C00000"/>
                </a:solidFill>
              </a:rPr>
            </a:br>
            <a:r>
              <a:rPr lang="en-US" sz="3600" i="1" dirty="0" smtClean="0">
                <a:solidFill>
                  <a:srgbClr val="C00000"/>
                </a:solidFill>
              </a:rPr>
              <a:t> 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1000" y="1676400"/>
            <a:ext cx="5257800" cy="2885420"/>
            <a:chOff x="838200" y="1676400"/>
            <a:chExt cx="6096000" cy="2885420"/>
          </a:xfrm>
        </p:grpSpPr>
        <p:sp>
          <p:nvSpPr>
            <p:cNvPr id="4" name="Rectangle 3"/>
            <p:cNvSpPr/>
            <p:nvPr/>
          </p:nvSpPr>
          <p:spPr>
            <a:xfrm>
              <a:off x="838200" y="1676400"/>
              <a:ext cx="60960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matplotlib.pyplot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plt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[1, 2, 3, 4]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[1, 4, 9, 16]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plt.plot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(x, y)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90600" y="3429004"/>
              <a:ext cx="4267200" cy="1132816"/>
              <a:chOff x="990600" y="3429004"/>
              <a:chExt cx="4267200" cy="113281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52600" y="40386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/>
                    </a:solidFill>
                  </a:rPr>
                  <a:t>no return value?</a:t>
                </a:r>
              </a:p>
            </p:txBody>
          </p:sp>
          <p:cxnSp>
            <p:nvCxnSpPr>
              <p:cNvPr id="7" name="Curved Connector 6"/>
              <p:cNvCxnSpPr>
                <a:stCxn id="5" idx="1"/>
              </p:cNvCxnSpPr>
              <p:nvPr/>
            </p:nvCxnSpPr>
            <p:spPr>
              <a:xfrm rot="10800000">
                <a:off x="990600" y="3429004"/>
                <a:ext cx="762000" cy="871206"/>
              </a:xfrm>
              <a:prstGeom prst="curvedConnector2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381000" y="48768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are operating on a “hidden” variable representing the figure.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is a terrible, terrible trick.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Its </a:t>
            </a:r>
            <a:r>
              <a:rPr lang="en-US" sz="2000" dirty="0"/>
              <a:t>only purpose is to pander to MATLAB users.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I’ll show you how this works in the next lecture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48968"/>
            <a:ext cx="3657600" cy="274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78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631911" cy="32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72" y="12192"/>
            <a:ext cx="4267200" cy="1143000"/>
          </a:xfrm>
        </p:spPr>
        <p:txBody>
          <a:bodyPr/>
          <a:lstStyle/>
          <a:p>
            <a:r>
              <a:rPr lang="en-US" dirty="0" smtClean="0"/>
              <a:t>Simple 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43890"/>
            <a:ext cx="4462272" cy="590931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importing the required module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axis values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[1,2,3]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corresponding y axis values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[2,4,1]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points 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graph!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7591" y="4728174"/>
            <a:ext cx="426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x-axis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corresponding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y-axis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as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them on canvas using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.plot()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name to x-axis and y-axis using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title to your plot using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.title()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to view your plot, we use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.show()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26155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72" y="12192"/>
            <a:ext cx="4267200" cy="1143000"/>
          </a:xfrm>
        </p:spPr>
        <p:txBody>
          <a:bodyPr/>
          <a:lstStyle/>
          <a:p>
            <a:r>
              <a:rPr lang="en-US" dirty="0" smtClean="0"/>
              <a:t>Simple 2 lines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54865"/>
            <a:ext cx="5029200" cy="667875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1 points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 = [1,2,3]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y1 = [2,4,1]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line 1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2 points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= [1,2,3]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y2 = [4,1,3]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line 2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y2, label = 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lines on same graph!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a legend on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419600"/>
            <a:ext cx="389939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Here, we plot two lines on same graph. We differentiate between them by giving them a name(label) which is passed as an argument of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.plot()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small rectangular box giving information about type of line and its color is called legend. We can add a legend to our plot using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.legend()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</a:p>
        </p:txBody>
      </p:sp>
      <p:pic>
        <p:nvPicPr>
          <p:cNvPr id="4098" name="Picture 2" descr="m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71" y="1093542"/>
            <a:ext cx="37052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9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85345"/>
            <a:ext cx="8991600" cy="624786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[1,2,3,4,5,6]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corresponding y 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[2,4,1,5,2,6]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color='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linewidth = 3,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marker='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markerfacecolor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=12)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x and y axis range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(1,8)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(1,8)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cool customizations!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5124" name="Picture 4" descr="m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09277"/>
            <a:ext cx="3619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20" y="3810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Customization of </a:t>
            </a:r>
            <a:r>
              <a:rPr lang="en-US" dirty="0" smtClean="0"/>
              <a:t>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Bar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867400"/>
            <a:ext cx="7658100" cy="761999"/>
          </a:xfrm>
        </p:spPr>
        <p:txBody>
          <a:bodyPr>
            <a:normAutofit/>
          </a:bodyPr>
          <a:lstStyle/>
          <a:p>
            <a:r>
              <a:rPr lang="en-US" sz="1800" dirty="0"/>
              <a:t>When using a bar graph, the change in code will be </a:t>
            </a:r>
            <a:r>
              <a:rPr lang="en-US" sz="1800" dirty="0" smtClean="0"/>
              <a:t>from</a:t>
            </a:r>
            <a:br>
              <a:rPr lang="en-US" sz="1800" dirty="0" smtClean="0"/>
            </a:b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dirty="0"/>
              <a:t>to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/>
              <a:t>changes it into a bar chart.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997606"/>
            <a:ext cx="80010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#Create data for plotting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/>
                <a:cs typeface="Courier New"/>
              </a:rPr>
              <a:t>values = [5, 6, 3, 7, 2]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/>
                <a:cs typeface="Courier New"/>
              </a:rPr>
              <a:t>names  = ["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US" b="1" dirty="0">
                <a:latin typeface="Courier New"/>
                <a:cs typeface="Courier New"/>
              </a:rPr>
              <a:t>"]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latin typeface="Courier New"/>
                <a:cs typeface="Courier New"/>
              </a:rPr>
              <a:t>plt.bar</a:t>
            </a:r>
            <a:r>
              <a:rPr lang="en-US" b="1" dirty="0" smtClean="0">
                <a:latin typeface="Courier New"/>
                <a:cs typeface="Courier New"/>
              </a:rPr>
              <a:t>(names</a:t>
            </a:r>
            <a:r>
              <a:rPr lang="en-US" b="1" dirty="0">
                <a:latin typeface="Courier New"/>
                <a:cs typeface="Courier New"/>
              </a:rPr>
              <a:t>, values, color</a:t>
            </a:r>
            <a:r>
              <a:rPr lang="en-US" b="1" dirty="0" smtClean="0">
                <a:latin typeface="Courier New"/>
                <a:cs typeface="Courier New"/>
              </a:rPr>
              <a:t>="green</a:t>
            </a:r>
            <a:r>
              <a:rPr lang="en-US" b="1" dirty="0">
                <a:latin typeface="Courier New"/>
                <a:cs typeface="Courier New"/>
              </a:rPr>
              <a:t>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Courier New"/>
                <a:cs typeface="Courier New"/>
              </a:rPr>
              <a:t>plt.show</a:t>
            </a:r>
            <a:r>
              <a:rPr lang="en-US" b="1" dirty="0">
                <a:latin typeface="Courier New"/>
                <a:cs typeface="Courier New"/>
              </a:rPr>
              <a:t>()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 descr="https://miro.medium.com/max/362/1*gEa8NOcEz7uaUEC2A7qD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889966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flip the bar graph horizontally with the </a:t>
            </a:r>
            <a:r>
              <a:rPr lang="en-US" sz="2400" dirty="0" smtClean="0"/>
              <a:t>following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683344"/>
            <a:ext cx="8001000" cy="261610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for plotting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= [5,6,3,7,2]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 = ["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an "h" after bar will flip the graph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plt.barh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values, color="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yellowgreen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4099" name="Picture 3" descr="https://miro.medium.com/max/363/1*rCwDtlsbqnEJBRyRLulKQ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66" y="4327748"/>
            <a:ext cx="3457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27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"/>
            <a:ext cx="8382000" cy="648553"/>
          </a:xfrm>
        </p:spPr>
        <p:txBody>
          <a:bodyPr>
            <a:normAutofit fontScale="90000"/>
          </a:bodyPr>
          <a:lstStyle/>
          <a:p>
            <a:r>
              <a:rPr lang="en-US" dirty="0"/>
              <a:t>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858589"/>
            <a:ext cx="8382000" cy="5501506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heights of bars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[10, 24, 36, 40, 5] 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labels for bars 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['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a bar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 =['red', 'green']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c2 =['b', 'g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can use this for color</a:t>
            </a: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(left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height,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width=0.8, color=c1)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x-axis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y-axis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bar chart!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6146" name="Picture 2" descr="mp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92" y="1066800"/>
            <a:ext cx="277080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9096" y="4953000"/>
            <a:ext cx="3657600" cy="1077218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Here, we use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function to plot a bar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</a:t>
            </a:r>
            <a:r>
              <a:rPr lang="en-US" sz="1600" dirty="0"/>
              <a:t>can also give some name to x-axis coordinates by defining </a:t>
            </a:r>
            <a:r>
              <a:rPr lang="en-US" sz="1600" dirty="0" err="1"/>
              <a:t>tick_labels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50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12192"/>
            <a:ext cx="8644128" cy="978408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272" y="990600"/>
            <a:ext cx="8644128" cy="55092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frequencies 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ages=[2,5,70,40,30,45,50,45,43,40,44,60,7,13,57,18,90,77,32,21,20,40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ranges and no. of intervals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 = (0, 100)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bins = 10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a histogram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(ages, bins, range,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rwidth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 of people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histogram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m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32889"/>
            <a:ext cx="3619500" cy="25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76600"/>
            <a:ext cx="4953000" cy="289559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Looking at the code snippet, I added two new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arguments:</a:t>
            </a:r>
          </a:p>
          <a:p>
            <a:pPr lvl="1">
              <a:spcBef>
                <a:spcPts val="600"/>
              </a:spcBef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— is an argument specific to a histogram and allows the user to customize how many bins they want.</a:t>
            </a:r>
          </a:p>
          <a:p>
            <a:pPr lvl="1">
              <a:spcBef>
                <a:spcPts val="600"/>
              </a:spcBef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— is an argument that displays the level of transparency of the data points.</a:t>
            </a:r>
          </a:p>
          <a:p>
            <a:pPr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914" y="895915"/>
            <a:ext cx="85344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#generate fake 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[2,1,6,4,2,4,8,9,4,2,4,10,6,4,5,7,7,3,2,7,5,3,5,9,2,1]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#plot for a histogram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bins = 10, color='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alpha=0.5)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146" name="Picture 2" descr="https://miro.medium.com/max/362/1*r3H8V-fX7qGOS3XBbv1n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596" y="396240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7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8" y="274638"/>
            <a:ext cx="8373292" cy="702852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8" y="3962401"/>
            <a:ext cx="3953692" cy="2286000"/>
          </a:xfrm>
        </p:spPr>
        <p:txBody>
          <a:bodyPr>
            <a:normAutofit/>
          </a:bodyPr>
          <a:lstStyle/>
          <a:p>
            <a:r>
              <a:rPr lang="en-US" sz="2000" dirty="0"/>
              <a:t>Can you see the pattern? Now the code changed from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</a:t>
            </a:r>
            <a:r>
              <a:rPr lang="en-US" sz="2000" dirty="0" smtClean="0"/>
              <a:t>to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161895"/>
            <a:ext cx="8382000" cy="261610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data for plotting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[0,1,2,3,4,5]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[0,1,4,9,16,25]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s=30, color=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15" y="3813165"/>
            <a:ext cx="3738885" cy="28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 is data visualization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3057"/>
            <a:ext cx="8686800" cy="36337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visualization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FF0000"/>
                </a:solidFill>
              </a:rPr>
              <a:t>graphical representation </a:t>
            </a:r>
            <a:r>
              <a:rPr lang="en-US" sz="2400" dirty="0"/>
              <a:t>of information and data. </a:t>
            </a:r>
            <a:endParaRPr lang="en-US" sz="2400" dirty="0" smtClean="0"/>
          </a:p>
          <a:p>
            <a:pPr lvl="1"/>
            <a:r>
              <a:rPr lang="en-US" sz="2000" dirty="0" smtClean="0"/>
              <a:t>Can be achieved using </a:t>
            </a:r>
            <a:r>
              <a:rPr lang="en-US" sz="2000" dirty="0"/>
              <a:t>visual elements </a:t>
            </a:r>
            <a:r>
              <a:rPr lang="en-US" sz="2000" dirty="0" smtClean="0"/>
              <a:t>like </a:t>
            </a:r>
            <a:r>
              <a:rPr lang="en-US" sz="2000" dirty="0" smtClean="0">
                <a:solidFill>
                  <a:srgbClr val="FF0000"/>
                </a:solidFill>
              </a:rPr>
              <a:t>figures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FF0000"/>
                </a:solidFill>
              </a:rPr>
              <a:t>charts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graphs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FF0000"/>
                </a:solidFill>
              </a:rPr>
              <a:t>maps</a:t>
            </a:r>
            <a:r>
              <a:rPr lang="en-US" sz="2000" dirty="0"/>
              <a:t>, </a:t>
            </a:r>
            <a:r>
              <a:rPr lang="en-US" sz="2000" dirty="0" smtClean="0"/>
              <a:t>and more.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visualization </a:t>
            </a:r>
            <a:r>
              <a:rPr lang="en-US" sz="2400" dirty="0">
                <a:solidFill>
                  <a:srgbClr val="FF0000"/>
                </a:solidFill>
              </a:rPr>
              <a:t>tools</a:t>
            </a:r>
            <a:r>
              <a:rPr lang="en-US" sz="2400" dirty="0"/>
              <a:t> </a:t>
            </a:r>
            <a:r>
              <a:rPr lang="en-US" sz="2400" dirty="0" smtClean="0"/>
              <a:t>provide a way to present these figures and graphs.</a:t>
            </a:r>
          </a:p>
          <a:p>
            <a:r>
              <a:rPr lang="en-US" sz="2400" dirty="0" smtClean="0"/>
              <a:t>Often, it </a:t>
            </a:r>
            <a:r>
              <a:rPr lang="en-US" sz="2400" dirty="0"/>
              <a:t>is </a:t>
            </a:r>
            <a:r>
              <a:rPr lang="en-US" sz="2400" dirty="0" smtClean="0"/>
              <a:t>essential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analyze massive amounts </a:t>
            </a:r>
            <a:r>
              <a:rPr lang="en-US" sz="2400" dirty="0"/>
              <a:t>of information and make </a:t>
            </a:r>
            <a:r>
              <a:rPr lang="en-US" sz="2400" dirty="0">
                <a:solidFill>
                  <a:srgbClr val="FF0000"/>
                </a:solidFill>
              </a:rPr>
              <a:t>data-driven </a:t>
            </a:r>
            <a:r>
              <a:rPr lang="en-US" sz="2400" dirty="0" smtClean="0">
                <a:solidFill>
                  <a:srgbClr val="FF0000"/>
                </a:solidFill>
              </a:rPr>
              <a:t>decisions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converting complex </a:t>
            </a:r>
            <a:r>
              <a:rPr lang="en-US" sz="2000" dirty="0"/>
              <a:t>data into </a:t>
            </a:r>
            <a:r>
              <a:rPr lang="en-US" sz="2000" dirty="0" smtClean="0"/>
              <a:t>an easy to understand representation.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00" y="4953000"/>
            <a:ext cx="7391400" cy="1600200"/>
            <a:chOff x="768096" y="3581401"/>
            <a:chExt cx="7977452" cy="20081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096" y="3733800"/>
              <a:ext cx="2199030" cy="17992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588" y="3581401"/>
              <a:ext cx="2454065" cy="20078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850" y="3581401"/>
              <a:ext cx="2765698" cy="2008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4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"/>
            <a:ext cx="8597918" cy="1143000"/>
          </a:xfrm>
        </p:spPr>
        <p:txBody>
          <a:bodyPr>
            <a:normAutofit/>
          </a:bodyPr>
          <a:lstStyle/>
          <a:p>
            <a:r>
              <a:rPr lang="en-US" dirty="0"/>
              <a:t>Scatter </a:t>
            </a:r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545667" cy="526297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[1,2,3,4,5,6,7,8,9,10]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y-axis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[2,4,5,7,6,8,9,11,12,12]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points as a scatter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label= 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color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s=30)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scatter plot!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showing legend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8194" name="Picture 2" descr="mp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6766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"/>
            <a:ext cx="8610600" cy="902208"/>
          </a:xfrm>
        </p:spPr>
        <p:txBody>
          <a:bodyPr>
            <a:normAutofit/>
          </a:bodyPr>
          <a:lstStyle/>
          <a:p>
            <a:r>
              <a:rPr lang="en-US" dirty="0" smtClean="0"/>
              <a:t>Pie-chart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10600" cy="55092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defining labels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activities = ['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portion covered by each label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slices = [3, 7, 8, 6]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color for each label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pie chart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plt.pie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(slices, labels = activities, colors=colors,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=90, shadow = True, explode = (0, 0, 0.1, 0),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radius = 1.2,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%1.1f%%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legend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showing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 descr="m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580322" cy="21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/>
              <a:t>Plotting curves of given equation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992107"/>
            <a:ext cx="76962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importing the required modules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x - coordinates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2*(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0.1)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corresponding y - coordinates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potting the points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10242" name="Picture 2" descr="mp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460747"/>
            <a:ext cx="3714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6069496"/>
            <a:ext cx="41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Examples taken from:</a:t>
            </a:r>
          </a:p>
          <a:p>
            <a:r>
              <a:rPr lang="en-US" sz="1400" dirty="0" smtClean="0">
                <a:hlinkClick r:id="rId3"/>
              </a:rPr>
              <a:t>Graph </a:t>
            </a:r>
            <a:r>
              <a:rPr lang="en-US" sz="1400" dirty="0">
                <a:hlinkClick r:id="rId3"/>
              </a:rPr>
              <a:t>Plotting in Python | Set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59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"/>
            <a:ext cx="8229600" cy="877824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0852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We </a:t>
            </a:r>
            <a:r>
              <a:rPr lang="en-US" sz="2400" dirty="0"/>
              <a:t>just </a:t>
            </a:r>
            <a:r>
              <a:rPr lang="en-US" sz="2400" dirty="0" smtClean="0"/>
              <a:t>scratched </a:t>
            </a:r>
            <a:r>
              <a:rPr lang="en-US" sz="2400" dirty="0"/>
              <a:t>the surface of the power of </a:t>
            </a:r>
            <a:r>
              <a:rPr lang="en-US" sz="2400" dirty="0" err="1" smtClean="0">
                <a:solidFill>
                  <a:srgbClr val="0070C0"/>
                </a:solidFill>
              </a:rPr>
              <a:t>matplotlib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You </a:t>
            </a:r>
            <a:r>
              <a:rPr lang="en-US" sz="2400" dirty="0"/>
              <a:t>can </a:t>
            </a:r>
            <a:r>
              <a:rPr lang="en-US" sz="2400" dirty="0" smtClean="0"/>
              <a:t>read more and find how you </a:t>
            </a:r>
            <a:r>
              <a:rPr lang="en-US" sz="2400" dirty="0"/>
              <a:t>can </a:t>
            </a:r>
            <a:r>
              <a:rPr lang="en-US" sz="2400" dirty="0" smtClean="0"/>
              <a:t>create more colorful</a:t>
            </a:r>
            <a:r>
              <a:rPr lang="en-US" sz="2400" dirty="0"/>
              <a:t>, detailed, and vibrant graphs.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There are a lot more graphs available in the </a:t>
            </a:r>
            <a:r>
              <a:rPr lang="en-US" sz="2400" dirty="0" err="1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library as well as other popular libraries available in python, </a:t>
            </a:r>
            <a:r>
              <a:rPr lang="en-US" sz="2400" dirty="0" smtClean="0"/>
              <a:t>including: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/>
              <a:t>seaborn</a:t>
            </a:r>
            <a:endParaRPr lang="en-US" sz="2000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https://seaborn.pydata.org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pandas </a:t>
            </a:r>
            <a:r>
              <a:rPr lang="en-US" sz="2000" dirty="0"/>
              <a:t>plot (</a:t>
            </a:r>
            <a:r>
              <a:rPr lang="en-US" sz="2000" dirty="0" err="1"/>
              <a:t>pandas.DataFrame.plot</a:t>
            </a:r>
            <a:r>
              <a:rPr lang="en-US" sz="2000" dirty="0"/>
              <a:t>)</a:t>
            </a:r>
            <a:endParaRPr lang="en-US" sz="2000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pandas.pydata.org/pandas-docs/stable/reference/api/pandas.DataFrame.plot.html</a:t>
            </a:r>
            <a:r>
              <a:rPr lang="en-US" sz="1600" dirty="0" smtClean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plotly</a:t>
            </a:r>
            <a:r>
              <a:rPr lang="en-US" sz="2000" dirty="0"/>
              <a:t> (</a:t>
            </a:r>
            <a:r>
              <a:rPr lang="en-US" sz="2000" dirty="0" err="1"/>
              <a:t>Plotly</a:t>
            </a:r>
            <a:r>
              <a:rPr lang="en-US" sz="2000" dirty="0"/>
              <a:t> Python Open Source Graphing Library)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https://plotly.com/python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16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Matplotlib</a:t>
            </a:r>
            <a:r>
              <a:rPr lang="en-US" sz="2400" dirty="0"/>
              <a:t>: Visualization with </a:t>
            </a:r>
            <a:r>
              <a:rPr lang="en-US" sz="2400" dirty="0" smtClean="0"/>
              <a:t>Python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matplotlib.org/index.html</a:t>
            </a:r>
            <a:endParaRPr lang="en-US" sz="2000" dirty="0" smtClean="0"/>
          </a:p>
          <a:p>
            <a:r>
              <a:rPr lang="en-US" sz="2400" dirty="0" err="1" smtClean="0"/>
              <a:t>matplotlib.pyplot</a:t>
            </a:r>
            <a:endParaRPr lang="en-US" sz="2400" dirty="0" smtClean="0"/>
          </a:p>
          <a:p>
            <a:pPr lvl="1"/>
            <a:r>
              <a:rPr lang="en-US" sz="2000" dirty="0">
                <a:hlinkClick r:id="rId3"/>
              </a:rPr>
              <a:t>https://matplotlib.org/3.2.1/api/pyplot_summary.html</a:t>
            </a:r>
            <a:endParaRPr lang="en-US" sz="2000" dirty="0" smtClean="0"/>
          </a:p>
          <a:p>
            <a:r>
              <a:rPr lang="en-US" sz="2400" dirty="0" smtClean="0"/>
              <a:t>Tutorials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matplotlib.org/tutorials/index.html</a:t>
            </a:r>
            <a:endParaRPr lang="en-US" sz="2000" dirty="0" smtClean="0"/>
          </a:p>
          <a:p>
            <a:r>
              <a:rPr lang="en-US" sz="2400" dirty="0" smtClean="0"/>
              <a:t>Gallery &amp; Examples</a:t>
            </a:r>
          </a:p>
          <a:p>
            <a:pPr lvl="1"/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matplotlib.org/gallery/index.html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Videos</a:t>
            </a:r>
          </a:p>
          <a:p>
            <a:pPr lvl="1"/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www.youtube.com/watch?v=3Fp1zn5ao2M&amp;feature=plcp</a:t>
            </a:r>
            <a:endParaRPr lang="en-US" sz="2000" dirty="0" smtClean="0"/>
          </a:p>
          <a:p>
            <a:r>
              <a:rPr lang="en-US" sz="2400" dirty="0" smtClean="0"/>
              <a:t>Book: Mastering </a:t>
            </a:r>
            <a:r>
              <a:rPr lang="en-US" sz="2400" dirty="0" err="1"/>
              <a:t>matplotlib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www.packtpub.com/big-data-and-business-intelligence/mastering-matplotlib</a:t>
            </a: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56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"/>
            <a:ext cx="8229600" cy="1143000"/>
          </a:xfrm>
        </p:spPr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is one of the most powerful tools for data visualization in Python.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Matplotlib</a:t>
            </a:r>
            <a:r>
              <a:rPr lang="en-US" sz="2400" dirty="0" smtClean="0"/>
              <a:t> is an incredibly powerful (and beautiful!) </a:t>
            </a:r>
            <a:r>
              <a:rPr lang="en-US" sz="2400" dirty="0" smtClean="0">
                <a:solidFill>
                  <a:srgbClr val="FF0000"/>
                </a:solidFill>
              </a:rPr>
              <a:t>2-D</a:t>
            </a:r>
            <a:r>
              <a:rPr lang="en-US" sz="2400" dirty="0" smtClean="0"/>
              <a:t> plotting library. </a:t>
            </a:r>
          </a:p>
          <a:p>
            <a:pPr lvl="1"/>
            <a:r>
              <a:rPr lang="en-US" sz="2000" dirty="0" smtClean="0"/>
              <a:t>It is easy to use and provides a huge number of examples for tackling unique problems 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order to get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/>
              <a:t> into your script, </a:t>
            </a:r>
            <a:endParaRPr lang="en-US" sz="2000" dirty="0" smtClean="0"/>
          </a:p>
          <a:p>
            <a:pPr lvl="1"/>
            <a:r>
              <a:rPr lang="en-US" sz="1600" dirty="0" smtClean="0"/>
              <a:t>first </a:t>
            </a:r>
            <a:r>
              <a:rPr lang="en-US" sz="1600" dirty="0"/>
              <a:t>you need to import it, for example: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import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H</a:t>
            </a:r>
            <a:r>
              <a:rPr lang="en-US" sz="2400" dirty="0" smtClean="0"/>
              <a:t>owever, if it is not installed, you may need to install it:</a:t>
            </a:r>
            <a:endParaRPr lang="en-US" sz="2400" dirty="0"/>
          </a:p>
          <a:p>
            <a:pPr lvl="1"/>
            <a:r>
              <a:rPr lang="en-US" sz="2000" dirty="0"/>
              <a:t>Easiest way to install </a:t>
            </a:r>
            <a:r>
              <a:rPr lang="en-US" sz="2000" b="1" dirty="0" err="1">
                <a:solidFill>
                  <a:srgbClr val="0070C0"/>
                </a:solidFill>
              </a:rPr>
              <a:t>matplotlib</a:t>
            </a:r>
            <a:r>
              <a:rPr lang="en-US" sz="2000" dirty="0"/>
              <a:t> is </a:t>
            </a:r>
            <a:r>
              <a:rPr lang="en-US" sz="2000" dirty="0" smtClean="0"/>
              <a:t>using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Type </a:t>
            </a:r>
            <a:r>
              <a:rPr lang="en-US" sz="2000" dirty="0"/>
              <a:t>the following command in the command prompt (</a:t>
            </a:r>
            <a:r>
              <a:rPr lang="en-US" sz="2000" dirty="0" err="1"/>
              <a:t>cmd</a:t>
            </a:r>
            <a:r>
              <a:rPr lang="en-US" sz="2000" dirty="0"/>
              <a:t>) or your Linux shell; </a:t>
            </a:r>
          </a:p>
          <a:p>
            <a:pPr lvl="2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i="1" dirty="0" smtClean="0">
                <a:solidFill>
                  <a:srgbClr val="FF0000"/>
                </a:solidFill>
              </a:rPr>
              <a:t>ote</a:t>
            </a:r>
            <a:r>
              <a:rPr lang="en-US" sz="2000" i="1" dirty="0" smtClean="0"/>
              <a:t> </a:t>
            </a:r>
            <a:r>
              <a:rPr lang="en-US" sz="2000" i="1" dirty="0"/>
              <a:t>that you may need to run </a:t>
            </a:r>
            <a:r>
              <a:rPr lang="en-US" sz="2000" i="1" dirty="0" smtClean="0"/>
              <a:t>the above </a:t>
            </a:r>
            <a:r>
              <a:rPr lang="en-US" sz="2000" i="1" dirty="0" err="1" smtClean="0"/>
              <a:t>cmd</a:t>
            </a:r>
            <a:r>
              <a:rPr lang="en-US" sz="2000" i="1" dirty="0" smtClean="0"/>
              <a:t> </a:t>
            </a:r>
            <a:r>
              <a:rPr lang="en-US" sz="2000" i="1" dirty="0"/>
              <a:t>as an </a:t>
            </a:r>
            <a:r>
              <a:rPr lang="en-US" sz="2000" i="1" dirty="0" smtClean="0"/>
              <a:t>administrator</a:t>
            </a:r>
            <a:endParaRPr lang="en-US" sz="2000" i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8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6383"/>
            <a:ext cx="8229600" cy="1143000"/>
          </a:xfrm>
        </p:spPr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26865"/>
            <a:ext cx="8686800" cy="3505200"/>
          </a:xfrm>
        </p:spPr>
        <p:txBody>
          <a:bodyPr>
            <a:no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trives </a:t>
            </a:r>
            <a:r>
              <a:rPr lang="en-US" sz="2000" dirty="0"/>
              <a:t>to emulate </a:t>
            </a:r>
            <a:r>
              <a:rPr lang="en-US" sz="2000" dirty="0" smtClean="0"/>
              <a:t>MATLAB</a:t>
            </a:r>
          </a:p>
          <a:p>
            <a:pPr lvl="1"/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dirty="0"/>
              <a:t> is a collection of command style functions that make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800" dirty="0"/>
              <a:t> work like </a:t>
            </a:r>
            <a:r>
              <a:rPr lang="en-US" sz="1800" b="1" dirty="0"/>
              <a:t>MATLAB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Each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000" dirty="0"/>
              <a:t> function makes some change to </a:t>
            </a:r>
            <a:r>
              <a:rPr lang="en-US" sz="2000" dirty="0" smtClean="0"/>
              <a:t>the </a:t>
            </a:r>
            <a:r>
              <a:rPr lang="en-US" sz="2000" dirty="0"/>
              <a:t>figure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e.g</a:t>
            </a:r>
            <a:r>
              <a:rPr lang="en-US" sz="2000" dirty="0"/>
              <a:t>., </a:t>
            </a:r>
            <a:endParaRPr lang="en-US" sz="2000" dirty="0" smtClean="0"/>
          </a:p>
          <a:p>
            <a:pPr lvl="2"/>
            <a:r>
              <a:rPr lang="en-US" sz="1800" dirty="0" smtClean="0"/>
              <a:t>creates </a:t>
            </a:r>
            <a:r>
              <a:rPr lang="en-US" sz="1800" dirty="0"/>
              <a:t>a figure, </a:t>
            </a:r>
            <a:endParaRPr lang="en-US" sz="1800" dirty="0" smtClean="0"/>
          </a:p>
          <a:p>
            <a:pPr lvl="2"/>
            <a:r>
              <a:rPr lang="en-US" sz="1800" dirty="0" smtClean="0"/>
              <a:t>creates </a:t>
            </a:r>
            <a:r>
              <a:rPr lang="en-US" sz="1800" dirty="0"/>
              <a:t>a plotting area in </a:t>
            </a:r>
            <a:r>
              <a:rPr lang="en-US" sz="1800" dirty="0" smtClean="0"/>
              <a:t>the </a:t>
            </a:r>
            <a:r>
              <a:rPr lang="en-US" sz="1800" dirty="0"/>
              <a:t>figure, </a:t>
            </a:r>
            <a:endParaRPr lang="en-US" sz="1800" dirty="0" smtClean="0"/>
          </a:p>
          <a:p>
            <a:pPr lvl="2"/>
            <a:r>
              <a:rPr lang="en-US" sz="1800" dirty="0" smtClean="0"/>
              <a:t>plots </a:t>
            </a:r>
            <a:r>
              <a:rPr lang="en-US" sz="1800" dirty="0"/>
              <a:t>some lines in </a:t>
            </a:r>
            <a:r>
              <a:rPr lang="en-US" sz="1800" dirty="0" smtClean="0"/>
              <a:t>the </a:t>
            </a:r>
            <a:r>
              <a:rPr lang="en-US" sz="1800" dirty="0"/>
              <a:t>plotting area, </a:t>
            </a:r>
            <a:endParaRPr lang="en-US" sz="1800" dirty="0" smtClean="0"/>
          </a:p>
          <a:p>
            <a:pPr lvl="2"/>
            <a:r>
              <a:rPr lang="en-US" sz="1800" dirty="0" smtClean="0"/>
              <a:t>decorates </a:t>
            </a:r>
            <a:r>
              <a:rPr lang="en-US" sz="1800" dirty="0"/>
              <a:t>the plot with labels, </a:t>
            </a:r>
            <a:r>
              <a:rPr lang="en-US" sz="1800" dirty="0" smtClean="0"/>
              <a:t>etc.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Note</a:t>
            </a:r>
            <a:r>
              <a:rPr lang="en-US" sz="2000" dirty="0" smtClean="0"/>
              <a:t> that </a:t>
            </a:r>
            <a:r>
              <a:rPr lang="en-US" sz="2000" b="1" u="sng" dirty="0" smtClean="0"/>
              <a:t>various </a:t>
            </a:r>
            <a:r>
              <a:rPr lang="en-US" sz="2000" b="1" u="sng" dirty="0"/>
              <a:t>states</a:t>
            </a:r>
            <a:r>
              <a:rPr lang="en-US" sz="2000" b="1" dirty="0"/>
              <a:t> </a:t>
            </a:r>
            <a:r>
              <a:rPr lang="en-US" sz="2000" dirty="0"/>
              <a:t>are preserved </a:t>
            </a:r>
            <a:r>
              <a:rPr lang="en-US" sz="2000" b="1" u="sng" dirty="0"/>
              <a:t>across function </a:t>
            </a:r>
            <a:r>
              <a:rPr lang="en-US" sz="2000" b="1" u="sng" dirty="0" smtClean="0"/>
              <a:t>calls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" y="4432065"/>
            <a:ext cx="8702040" cy="231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Whenever you plot with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 smtClean="0"/>
              <a:t>, the two main code lines should be considered:</a:t>
            </a:r>
          </a:p>
          <a:p>
            <a:pPr lvl="1"/>
            <a:r>
              <a:rPr lang="en-US" sz="1800" dirty="0" smtClean="0"/>
              <a:t>Type of graph</a:t>
            </a:r>
          </a:p>
          <a:p>
            <a:pPr lvl="2"/>
            <a:r>
              <a:rPr lang="en-US" sz="1600" dirty="0" smtClean="0"/>
              <a:t>this is where you </a:t>
            </a:r>
            <a:r>
              <a:rPr lang="en-US" sz="1600" dirty="0" smtClean="0">
                <a:solidFill>
                  <a:srgbClr val="FF0000"/>
                </a:solidFill>
              </a:rPr>
              <a:t>define</a:t>
            </a:r>
            <a:r>
              <a:rPr lang="en-US" sz="1600" dirty="0" smtClean="0"/>
              <a:t> a </a:t>
            </a:r>
            <a:r>
              <a:rPr lang="en-US" sz="1600" dirty="0" smtClean="0">
                <a:solidFill>
                  <a:srgbClr val="FF0000"/>
                </a:solidFill>
              </a:rPr>
              <a:t>bar</a:t>
            </a:r>
            <a:r>
              <a:rPr lang="en-US" sz="1600" dirty="0" smtClean="0"/>
              <a:t> chart, </a:t>
            </a:r>
            <a:r>
              <a:rPr lang="en-US" sz="1600" dirty="0" smtClean="0">
                <a:solidFill>
                  <a:srgbClr val="FF0000"/>
                </a:solidFill>
              </a:rPr>
              <a:t>line</a:t>
            </a:r>
            <a:r>
              <a:rPr lang="en-US" sz="1600" dirty="0" smtClean="0"/>
              <a:t> chart, </a:t>
            </a:r>
            <a:r>
              <a:rPr lang="en-US" sz="1600" dirty="0" smtClean="0">
                <a:solidFill>
                  <a:srgbClr val="FF0000"/>
                </a:solidFill>
              </a:rPr>
              <a:t>etc</a:t>
            </a:r>
            <a:r>
              <a:rPr lang="en-US" sz="1600" dirty="0" smtClean="0"/>
              <a:t>.</a:t>
            </a:r>
          </a:p>
          <a:p>
            <a:pPr lvl="1"/>
            <a:r>
              <a:rPr lang="en-US" sz="1800" dirty="0" smtClean="0"/>
              <a:t>Show the graph</a:t>
            </a:r>
          </a:p>
          <a:p>
            <a:pPr lvl="2"/>
            <a:r>
              <a:rPr lang="en-US" sz="1600" dirty="0" smtClean="0"/>
              <a:t>this is to </a:t>
            </a:r>
            <a:r>
              <a:rPr lang="en-US" sz="1600" dirty="0" smtClean="0">
                <a:solidFill>
                  <a:srgbClr val="FF0000"/>
                </a:solidFill>
              </a:rPr>
              <a:t>display</a:t>
            </a:r>
            <a:r>
              <a:rPr lang="en-US" sz="1600" dirty="0" smtClean="0"/>
              <a:t> the graph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88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591" y="39288"/>
            <a:ext cx="8229600" cy="877824"/>
          </a:xfrm>
        </p:spPr>
        <p:txBody>
          <a:bodyPr>
            <a:noAutofit/>
          </a:bodyPr>
          <a:lstStyle/>
          <a:p>
            <a:r>
              <a:rPr lang="en-US" sz="5400" dirty="0" smtClean="0"/>
              <a:t>E.g</a:t>
            </a:r>
            <a:r>
              <a:rPr lang="en-US" sz="5400" dirty="0"/>
              <a:t>. </a:t>
            </a:r>
            <a:r>
              <a:rPr lang="en-US" sz="5400" dirty="0" err="1" smtClean="0"/>
              <a:t>Matplotlib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8" y="2724285"/>
            <a:ext cx="2895600" cy="2181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25" y="917112"/>
            <a:ext cx="2379339" cy="1689676"/>
          </a:xfrm>
          <a:prstGeom prst="rect">
            <a:avLst/>
          </a:prstGeom>
        </p:spPr>
      </p:pic>
      <p:pic>
        <p:nvPicPr>
          <p:cNvPr id="6" name="Picture 2" descr="mp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49" y="4893764"/>
            <a:ext cx="2522846" cy="17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p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94" y="4845747"/>
            <a:ext cx="2451652" cy="17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p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76" y="2693805"/>
            <a:ext cx="2961640" cy="21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p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95" y="2827787"/>
            <a:ext cx="2370736" cy="172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p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4" y="4883355"/>
            <a:ext cx="2558808" cy="182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7494" y="917113"/>
            <a:ext cx="63758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/>
              <a:t> </a:t>
            </a:r>
            <a:r>
              <a:rPr lang="en-US" sz="2400" dirty="0" smtClean="0"/>
              <a:t>allows you </a:t>
            </a:r>
            <a:r>
              <a:rPr lang="en-US" sz="2400" dirty="0"/>
              <a:t>to make easy things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 </a:t>
            </a:r>
            <a:r>
              <a:rPr lang="en-US" sz="2400" dirty="0"/>
              <a:t>can generate </a:t>
            </a:r>
            <a:r>
              <a:rPr lang="en-US" sz="2400" b="1" dirty="0"/>
              <a:t>plots</a:t>
            </a:r>
            <a:r>
              <a:rPr lang="en-US" sz="2400" dirty="0"/>
              <a:t>, </a:t>
            </a:r>
            <a:r>
              <a:rPr lang="en-US" sz="2400" b="1" dirty="0"/>
              <a:t>histograms</a:t>
            </a:r>
            <a:r>
              <a:rPr lang="en-US" sz="2400" dirty="0"/>
              <a:t>, </a:t>
            </a:r>
            <a:r>
              <a:rPr lang="en-US" sz="2400" b="1" dirty="0"/>
              <a:t>power spectra</a:t>
            </a:r>
            <a:r>
              <a:rPr lang="en-US" sz="2400" dirty="0"/>
              <a:t>, </a:t>
            </a:r>
            <a:r>
              <a:rPr lang="en-US" sz="2400" b="1" dirty="0"/>
              <a:t>bar charts</a:t>
            </a:r>
            <a:r>
              <a:rPr lang="en-US" sz="2400" dirty="0"/>
              <a:t>, </a:t>
            </a:r>
            <a:r>
              <a:rPr lang="en-US" sz="2400" b="1" dirty="0" err="1"/>
              <a:t>errorcharts</a:t>
            </a:r>
            <a:r>
              <a:rPr lang="en-US" sz="2400" dirty="0"/>
              <a:t>, </a:t>
            </a:r>
            <a:r>
              <a:rPr lang="en-US" sz="2400" b="1" dirty="0"/>
              <a:t>scatterplots</a:t>
            </a:r>
            <a:r>
              <a:rPr lang="en-US" sz="2400" dirty="0"/>
              <a:t>, etc., with just a few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25642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Line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990600"/>
            <a:ext cx="6172200" cy="3447098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#create data for plotting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 1, 2, 3, 4, 5 ]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 1, 4, 9, 16,25]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#the default graph style for plot is a line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#display the graph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1" name="Picture 3" descr="https://miro.medium.com/max/368/1*jO_SGH86FknOlNwwNuD9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43794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7472"/>
          </a:xfrm>
        </p:spPr>
        <p:txBody>
          <a:bodyPr>
            <a:normAutofit/>
          </a:bodyPr>
          <a:lstStyle/>
          <a:p>
            <a:r>
              <a:rPr lang="en-US" dirty="0" smtClean="0"/>
              <a:t>More on Line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343400" cy="460181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Note</a:t>
            </a:r>
            <a:r>
              <a:rPr lang="en-US" sz="2000" dirty="0" smtClean="0"/>
              <a:t>: if </a:t>
            </a:r>
            <a:r>
              <a:rPr lang="en-US" sz="2000" dirty="0"/>
              <a:t>you provide a single list or array to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/>
              <a:t>command</a:t>
            </a:r>
            <a:r>
              <a:rPr lang="en-US" sz="2000" dirty="0" smtClean="0"/>
              <a:t>, 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1600" dirty="0" smtClean="0"/>
              <a:t>then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/>
              <a:t> assumes it is a sequence of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values</a:t>
            </a:r>
            <a:r>
              <a:rPr lang="en-US" sz="1600" dirty="0"/>
              <a:t>, and </a:t>
            </a:r>
            <a:endParaRPr lang="en-US" sz="1600" dirty="0" smtClean="0"/>
          </a:p>
          <a:p>
            <a:pPr lvl="1"/>
            <a:endParaRPr lang="en-US" sz="1000" dirty="0" smtClean="0"/>
          </a:p>
          <a:p>
            <a:pPr lvl="1"/>
            <a:r>
              <a:rPr lang="en-US" sz="1600" dirty="0" smtClean="0"/>
              <a:t>automatically </a:t>
            </a:r>
            <a:r>
              <a:rPr lang="en-US" sz="1600" dirty="0"/>
              <a:t>generates </a:t>
            </a:r>
            <a:r>
              <a:rPr lang="en-US" sz="1600" dirty="0" smtClean="0"/>
              <a:t>the</a:t>
            </a:r>
            <a:br>
              <a:rPr lang="en-US" sz="1600" dirty="0" smtClean="0"/>
            </a:b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values </a:t>
            </a:r>
            <a:r>
              <a:rPr lang="en-US" sz="1600" dirty="0"/>
              <a:t>for you. </a:t>
            </a:r>
            <a:endParaRPr lang="en-US" sz="1600" dirty="0" smtClean="0"/>
          </a:p>
          <a:p>
            <a:endParaRPr lang="en-US" sz="1050" dirty="0" smtClean="0"/>
          </a:p>
          <a:p>
            <a:r>
              <a:rPr lang="en-US" sz="2000" dirty="0" smtClean="0"/>
              <a:t>Since </a:t>
            </a:r>
            <a:r>
              <a:rPr lang="en-US" sz="2000" dirty="0"/>
              <a:t>python ranges start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default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vector has the same length as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/>
              <a:t> but starts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1000" dirty="0" smtClean="0"/>
          </a:p>
          <a:p>
            <a:pPr lvl="1"/>
            <a:r>
              <a:rPr lang="en-US" sz="1600" dirty="0" smtClean="0"/>
              <a:t>Hence </a:t>
            </a:r>
            <a:r>
              <a:rPr lang="en-US" sz="1600" dirty="0"/>
              <a:t>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/>
              <a:t> data </a:t>
            </a:r>
            <a:r>
              <a:rPr lang="en-US" sz="1600" dirty="0" smtClean="0"/>
              <a:t>are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2, 3]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1599854"/>
            <a:ext cx="4038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4])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numbers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038273"/>
            <a:ext cx="4394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  </a:t>
            </a:r>
            <a:r>
              <a:rPr lang="en-US" sz="2400" dirty="0" smtClean="0"/>
              <a:t>: </a:t>
            </a:r>
            <a:r>
              <a:rPr lang="en-US" sz="2400" u="sng" dirty="0" smtClean="0"/>
              <a:t>adds</a:t>
            </a:r>
            <a:r>
              <a:rPr lang="en-US" sz="2400" dirty="0" smtClean="0"/>
              <a:t> </a:t>
            </a:r>
            <a:r>
              <a:rPr lang="en-US" sz="2400" dirty="0"/>
              <a:t>text in an </a:t>
            </a:r>
            <a:r>
              <a:rPr lang="en-US" sz="2400" dirty="0">
                <a:solidFill>
                  <a:srgbClr val="FF0000"/>
                </a:solidFill>
              </a:rPr>
              <a:t>arbitrary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location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</a:t>
            </a:r>
            <a:r>
              <a:rPr lang="en-US" sz="2400" u="sng" dirty="0"/>
              <a:t>adds</a:t>
            </a:r>
            <a:r>
              <a:rPr lang="en-US" sz="2400" dirty="0"/>
              <a:t> </a:t>
            </a:r>
            <a:r>
              <a:rPr lang="en-US" sz="2400" dirty="0" smtClean="0"/>
              <a:t>text to the </a:t>
            </a:r>
            <a:r>
              <a:rPr lang="en-US" sz="2400" dirty="0" smtClean="0">
                <a:solidFill>
                  <a:srgbClr val="FF0000"/>
                </a:solidFill>
              </a:rPr>
              <a:t>x-axis</a:t>
            </a:r>
            <a:endParaRPr lang="en-US" sz="2400" dirty="0" smtClean="0"/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</a:t>
            </a:r>
            <a:r>
              <a:rPr lang="en-US" sz="2400" u="sng" dirty="0"/>
              <a:t>adds</a:t>
            </a:r>
            <a:r>
              <a:rPr lang="en-US" sz="2400" dirty="0"/>
              <a:t> </a:t>
            </a:r>
            <a:r>
              <a:rPr lang="en-US" sz="2400" dirty="0" smtClean="0"/>
              <a:t>text to the </a:t>
            </a:r>
            <a:r>
              <a:rPr lang="en-US" sz="2400" dirty="0" smtClean="0">
                <a:solidFill>
                  <a:srgbClr val="FF0000"/>
                </a:solidFill>
              </a:rPr>
              <a:t>y-axis</a:t>
            </a:r>
            <a:endParaRPr lang="en-US" sz="2400" dirty="0" smtClean="0"/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: </a:t>
            </a:r>
            <a:r>
              <a:rPr lang="en-US" sz="2400" u="sng" dirty="0"/>
              <a:t>adds</a:t>
            </a:r>
            <a:r>
              <a:rPr lang="en-US" sz="2400" dirty="0"/>
              <a:t> </a:t>
            </a:r>
            <a:r>
              <a:rPr lang="en-US" sz="2400" dirty="0" smtClean="0"/>
              <a:t>title to the </a:t>
            </a:r>
            <a:r>
              <a:rPr lang="en-US" sz="2400" dirty="0" smtClean="0">
                <a:solidFill>
                  <a:srgbClr val="FF0000"/>
                </a:solidFill>
              </a:rPr>
              <a:t>plot</a:t>
            </a:r>
            <a:endParaRPr lang="en-US" sz="2400" dirty="0" smtClean="0"/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: </a:t>
            </a:r>
            <a:r>
              <a:rPr lang="en-US" sz="2400" u="sng" dirty="0"/>
              <a:t>removes</a:t>
            </a:r>
            <a:r>
              <a:rPr lang="en-US" sz="2400" dirty="0"/>
              <a:t> </a:t>
            </a:r>
            <a:r>
              <a:rPr lang="en-US" sz="2400" dirty="0" smtClean="0"/>
              <a:t>all plots from the axes. 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savefig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saves </a:t>
            </a:r>
            <a:r>
              <a:rPr lang="en-US" sz="2400" dirty="0"/>
              <a:t>your figure to a file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legend() </a:t>
            </a:r>
            <a:r>
              <a:rPr lang="en-US" sz="2400" dirty="0"/>
              <a:t>: </a:t>
            </a:r>
            <a:r>
              <a:rPr lang="en-US" sz="2400" dirty="0" smtClean="0"/>
              <a:t>shows </a:t>
            </a:r>
            <a:r>
              <a:rPr lang="en-US" sz="2400" dirty="0"/>
              <a:t>a legend on the plot </a:t>
            </a:r>
          </a:p>
          <a:p>
            <a:pPr marL="0" indent="0">
              <a:buNone/>
            </a:pPr>
            <a:r>
              <a:rPr lang="en-US" sz="2400" dirty="0" smtClean="0"/>
              <a:t>All methods are available on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400" dirty="0" smtClean="0"/>
              <a:t> and on the axes instance generally.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9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56" y="381000"/>
            <a:ext cx="8732644" cy="6324600"/>
          </a:xfr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matplotlib.pyplot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plt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y1 </a:t>
            </a:r>
            <a:r>
              <a:rPr lang="en-US" sz="2000" b="1" dirty="0">
                <a:latin typeface="Courier New"/>
                <a:cs typeface="Courier New"/>
              </a:rPr>
              <a:t>=[]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y</a:t>
            </a:r>
            <a:r>
              <a:rPr lang="en-US" sz="2000" b="1" dirty="0" smtClean="0">
                <a:latin typeface="Courier New"/>
                <a:cs typeface="Courier New"/>
              </a:rPr>
              <a:t>2 </a:t>
            </a:r>
            <a:r>
              <a:rPr lang="en-US" sz="2000" b="1" dirty="0">
                <a:latin typeface="Courier New"/>
                <a:cs typeface="Courier New"/>
              </a:rPr>
              <a:t>=[]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x </a:t>
            </a:r>
            <a:r>
              <a:rPr lang="en-US" sz="2000" b="1" dirty="0">
                <a:latin typeface="Courier New"/>
                <a:cs typeface="Courier New"/>
              </a:rPr>
              <a:t>= range(-100,100,10)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sz="2000" b="1" dirty="0" smtClean="0">
                <a:latin typeface="Courier New"/>
                <a:cs typeface="Courier New"/>
              </a:rPr>
              <a:t> x: y1.append(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**2)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x: y2.append(-i**2) 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plt.plot</a:t>
            </a:r>
            <a:r>
              <a:rPr lang="en-US" sz="2000" b="1" dirty="0" smtClean="0">
                <a:latin typeface="Courier New"/>
                <a:cs typeface="Courier New"/>
              </a:rPr>
              <a:t>(x, y1)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plt.plot</a:t>
            </a:r>
            <a:r>
              <a:rPr lang="en-US" sz="2000" b="1" dirty="0" smtClean="0">
                <a:latin typeface="Courier New"/>
                <a:cs typeface="Courier New"/>
              </a:rPr>
              <a:t>(x, y2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plt.xlabel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plt.ylabel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plt.ylim</a:t>
            </a:r>
            <a:r>
              <a:rPr lang="en-US" sz="2000" b="1" dirty="0">
                <a:latin typeface="Courier New"/>
                <a:cs typeface="Courier New"/>
              </a:rPr>
              <a:t>(-2000, 2000)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plt.axhline</a:t>
            </a:r>
            <a:r>
              <a:rPr lang="en-US" sz="2000" b="1" dirty="0">
                <a:latin typeface="Courier New"/>
                <a:cs typeface="Courier New"/>
              </a:rPr>
              <a:t>(0)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#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horizontal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line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plt.axvline</a:t>
            </a:r>
            <a:r>
              <a:rPr lang="en-US" sz="2000" b="1" dirty="0">
                <a:latin typeface="Courier New"/>
                <a:cs typeface="Courier New"/>
              </a:rPr>
              <a:t>(0)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#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vertical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line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plt.savefig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 smtClean="0">
                <a:solidFill>
                  <a:srgbClr val="C00000"/>
                </a:solidFill>
                <a:latin typeface="Courier New"/>
                <a:cs typeface="Courier New"/>
              </a:rPr>
              <a:t>quad.png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endParaRPr lang="en-US" sz="7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plt.show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86399" y="2971800"/>
            <a:ext cx="3505201" cy="3657600"/>
            <a:chOff x="5486399" y="2971800"/>
            <a:chExt cx="3505201" cy="3657600"/>
          </a:xfrm>
        </p:grpSpPr>
        <p:sp>
          <p:nvSpPr>
            <p:cNvPr id="4" name="TextBox 3"/>
            <p:cNvSpPr txBox="1"/>
            <p:nvPr/>
          </p:nvSpPr>
          <p:spPr>
            <a:xfrm>
              <a:off x="6019800" y="3893824"/>
              <a:ext cx="220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Incrementally modify the figure.</a:t>
              </a: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486399" y="2971800"/>
              <a:ext cx="510823" cy="25146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19800" y="6229290"/>
              <a:ext cx="297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Show it on the screen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5486400" y="6280089"/>
              <a:ext cx="457200" cy="3048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5486400" y="5910379"/>
              <a:ext cx="457200" cy="3048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97223" y="5837000"/>
              <a:ext cx="289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Save your figure to a file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10" y="550813"/>
            <a:ext cx="3067034" cy="23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27708</TotalTime>
  <Words>1863</Words>
  <Application>Microsoft Office PowerPoint</Application>
  <PresentationFormat>On-screen Show (4:3)</PresentationFormat>
  <Paragraphs>357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Office Theme</vt:lpstr>
      <vt:lpstr>Intro. to Data Visualization Simple Graphs in Python using</vt:lpstr>
      <vt:lpstr>What is data visualization?</vt:lpstr>
      <vt:lpstr>Matplotlib</vt:lpstr>
      <vt:lpstr>matplotlib</vt:lpstr>
      <vt:lpstr>E.g. Matplotlib</vt:lpstr>
      <vt:lpstr>Line Graphs</vt:lpstr>
      <vt:lpstr>More on Line Graph</vt:lpstr>
      <vt:lpstr>pyplot</vt:lpstr>
      <vt:lpstr>PowerPoint Presentation</vt:lpstr>
      <vt:lpstr>Plot</vt:lpstr>
      <vt:lpstr>Simple line</vt:lpstr>
      <vt:lpstr>Simple 2 lines</vt:lpstr>
      <vt:lpstr>Customization of Plots</vt:lpstr>
      <vt:lpstr>Bar graphs</vt:lpstr>
      <vt:lpstr>Bar graphs</vt:lpstr>
      <vt:lpstr>Bar Chart</vt:lpstr>
      <vt:lpstr>Histogram</vt:lpstr>
      <vt:lpstr>Histograms</vt:lpstr>
      <vt:lpstr>Scatter Plots</vt:lpstr>
      <vt:lpstr>Scatter plot</vt:lpstr>
      <vt:lpstr>Pie-chart</vt:lpstr>
      <vt:lpstr>Plotting curves of given equation</vt:lpstr>
      <vt:lpstr>Summary</vt:lpstr>
      <vt:lpstr>References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Than Hieu Nguyen</cp:lastModifiedBy>
  <cp:revision>678</cp:revision>
  <cp:lastPrinted>2012-07-23T05:21:44Z</cp:lastPrinted>
  <dcterms:created xsi:type="dcterms:W3CDTF">2012-06-20T04:14:54Z</dcterms:created>
  <dcterms:modified xsi:type="dcterms:W3CDTF">2024-03-25T03:46:32Z</dcterms:modified>
</cp:coreProperties>
</file>