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99" r:id="rId4"/>
    <p:sldId id="281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7" r:id="rId22"/>
    <p:sldId id="318" r:id="rId23"/>
    <p:sldId id="314" r:id="rId24"/>
    <p:sldId id="319" r:id="rId25"/>
    <p:sldId id="320" r:id="rId26"/>
    <p:sldId id="284" r:id="rId27"/>
    <p:sldId id="32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거북이 거북이" initials="거거" lastIdx="1" clrIdx="0">
    <p:extLst>
      <p:ext uri="{19B8F6BF-5375-455C-9EA6-DF929625EA0E}">
        <p15:presenceInfo xmlns:p15="http://schemas.microsoft.com/office/powerpoint/2012/main" userId="9b0d297d4ddcfb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9T04:01:06.178" idx="1">
    <p:pos x="1451" y="2264"/>
    <p:text>트리는 노드로 이루어진 자료 구조
트리는 하나의 루트 노드를 갖는다.
루트 노드는 0개 이상의 자식 노드를 갖고 있다.
그 자식 노드 또한 0개 이상의 자식 노드를 갖고 있고, 이는 반복적으로 정의된다.
노드(node)들과 노드들을 연결하는 간선(edge)들로 구성되어 있다.
트리에는 사이클(cycle)이 존재할 수 없다.
노드들은 특정 순서로 나열될 수도 있고 그럴 수 없을 수도 있다.
각 노드는 부모 노드로의 연결이 있을 수도 있고 없을 수도 있다.
각 노드는 어떤 자료형으로도 표현 가능하다.
https://gmlwjd9405.github.io/2018/08/12/data-structure-tree.html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n-US" altLang="ko-KR" sz="8000" b="1" dirty="0">
                <a:latin typeface="+mj-lt"/>
              </a:rPr>
              <a:t>6</a:t>
            </a:r>
            <a:r>
              <a:rPr lang="ko-KR" altLang="en-US" sz="8000" b="1" dirty="0">
                <a:latin typeface="+mj-lt"/>
              </a:rPr>
              <a:t>주차 </a:t>
            </a:r>
            <a:r>
              <a:rPr lang="en-US" altLang="ko-KR" sz="8000" b="1" dirty="0">
                <a:latin typeface="+mj-lt"/>
              </a:rPr>
              <a:t>: </a:t>
            </a:r>
            <a:r>
              <a:rPr lang="ko-KR" altLang="en-US" sz="8000" b="1" dirty="0">
                <a:latin typeface="+mj-lt"/>
              </a:rPr>
              <a:t>섬 연결하기</a:t>
            </a:r>
            <a:endParaRPr lang="en-US" altLang="ko-KR" sz="8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5F175D-9B60-4878-96F9-0BD17087F220}"/>
              </a:ext>
            </a:extLst>
          </p:cNvPr>
          <p:cNvSpPr/>
          <p:nvPr/>
        </p:nvSpPr>
        <p:spPr>
          <a:xfrm>
            <a:off x="1099751" y="3212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9EC794-2219-4060-ADCD-F7C6A3C19DFD}"/>
              </a:ext>
            </a:extLst>
          </p:cNvPr>
          <p:cNvSpPr/>
          <p:nvPr/>
        </p:nvSpPr>
        <p:spPr>
          <a:xfrm>
            <a:off x="3575222" y="3212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8CC902-C241-4A40-A552-EBD60C7D11D5}"/>
              </a:ext>
            </a:extLst>
          </p:cNvPr>
          <p:cNvSpPr/>
          <p:nvPr/>
        </p:nvSpPr>
        <p:spPr>
          <a:xfrm>
            <a:off x="1099751" y="5256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9917734-A190-43B5-BFF9-F05DB1BA6526}"/>
              </a:ext>
            </a:extLst>
          </p:cNvPr>
          <p:cNvSpPr/>
          <p:nvPr/>
        </p:nvSpPr>
        <p:spPr>
          <a:xfrm>
            <a:off x="3575222" y="5256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5F2766-1D33-4DC2-84C4-8D3C887269B2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1639751" y="4292756"/>
            <a:ext cx="0" cy="96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5F7CC0-968E-4123-B57A-58752D90529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179751" y="5796756"/>
            <a:ext cx="1395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5BC142-C4A3-448B-817C-D5A05FA64C74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4115222" y="4292756"/>
            <a:ext cx="0" cy="96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B972071-22E9-4A7D-88C6-441C2DA9EDB5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2179751" y="3752756"/>
            <a:ext cx="1395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DF828D-F2B7-4111-BA2B-F38093A73B15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021589" y="4134594"/>
            <a:ext cx="1711795" cy="1280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61F912-8A5A-4882-8DE9-49D883DE07A6}"/>
              </a:ext>
            </a:extLst>
          </p:cNvPr>
          <p:cNvSpPr txBox="1"/>
          <p:nvPr/>
        </p:nvSpPr>
        <p:spPr>
          <a:xfrm>
            <a:off x="2718886" y="5427423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B9D296-0D4A-490F-B16B-040FB957337F}"/>
              </a:ext>
            </a:extLst>
          </p:cNvPr>
          <p:cNvSpPr txBox="1"/>
          <p:nvPr/>
        </p:nvSpPr>
        <p:spPr>
          <a:xfrm>
            <a:off x="2679777" y="4405424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C7EED4-C14B-4509-9615-FC063AA0E32B}"/>
              </a:ext>
            </a:extLst>
          </p:cNvPr>
          <p:cNvSpPr txBox="1"/>
          <p:nvPr/>
        </p:nvSpPr>
        <p:spPr>
          <a:xfrm>
            <a:off x="2692533" y="3409929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C9939-085D-49F1-9B3C-3FB999899A10}"/>
              </a:ext>
            </a:extLst>
          </p:cNvPr>
          <p:cNvSpPr txBox="1"/>
          <p:nvPr/>
        </p:nvSpPr>
        <p:spPr>
          <a:xfrm>
            <a:off x="4200270" y="4590090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3B2B87-2FE9-44F3-8ABF-6F0C9501F1DE}"/>
              </a:ext>
            </a:extLst>
          </p:cNvPr>
          <p:cNvSpPr txBox="1"/>
          <p:nvPr/>
        </p:nvSpPr>
        <p:spPr>
          <a:xfrm>
            <a:off x="1297078" y="4590090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508215B-D400-404C-8503-8E82D18C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63649"/>
              </p:ext>
            </p:extLst>
          </p:nvPr>
        </p:nvGraphicFramePr>
        <p:xfrm>
          <a:off x="6875848" y="3292904"/>
          <a:ext cx="3923958" cy="304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86">
                  <a:extLst>
                    <a:ext uri="{9D8B030D-6E8A-4147-A177-3AD203B41FA5}">
                      <a16:colId xmlns:a16="http://schemas.microsoft.com/office/drawing/2014/main" val="1113927050"/>
                    </a:ext>
                  </a:extLst>
                </a:gridCol>
                <a:gridCol w="1307986">
                  <a:extLst>
                    <a:ext uri="{9D8B030D-6E8A-4147-A177-3AD203B41FA5}">
                      <a16:colId xmlns:a16="http://schemas.microsoft.com/office/drawing/2014/main" val="1717537999"/>
                    </a:ext>
                  </a:extLst>
                </a:gridCol>
                <a:gridCol w="1307986">
                  <a:extLst>
                    <a:ext uri="{9D8B030D-6E8A-4147-A177-3AD203B41FA5}">
                      <a16:colId xmlns:a16="http://schemas.microsoft.com/office/drawing/2014/main" val="3893111352"/>
                    </a:ext>
                  </a:extLst>
                </a:gridCol>
              </a:tblGrid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878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78742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924141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47089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273624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7487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A4A56DF-990A-433E-BA07-EDE88723F384}"/>
              </a:ext>
            </a:extLst>
          </p:cNvPr>
          <p:cNvSpPr txBox="1"/>
          <p:nvPr/>
        </p:nvSpPr>
        <p:spPr>
          <a:xfrm>
            <a:off x="790832" y="1753774"/>
            <a:ext cx="608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간선을 가중치인 비용에 따라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20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5F175D-9B60-4878-96F9-0BD17087F220}"/>
              </a:ext>
            </a:extLst>
          </p:cNvPr>
          <p:cNvSpPr/>
          <p:nvPr/>
        </p:nvSpPr>
        <p:spPr>
          <a:xfrm>
            <a:off x="1099751" y="3212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9EC794-2219-4060-ADCD-F7C6A3C19DFD}"/>
              </a:ext>
            </a:extLst>
          </p:cNvPr>
          <p:cNvSpPr/>
          <p:nvPr/>
        </p:nvSpPr>
        <p:spPr>
          <a:xfrm>
            <a:off x="3575222" y="3212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8CC902-C241-4A40-A552-EBD60C7D11D5}"/>
              </a:ext>
            </a:extLst>
          </p:cNvPr>
          <p:cNvSpPr/>
          <p:nvPr/>
        </p:nvSpPr>
        <p:spPr>
          <a:xfrm>
            <a:off x="1099751" y="5256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9917734-A190-43B5-BFF9-F05DB1BA6526}"/>
              </a:ext>
            </a:extLst>
          </p:cNvPr>
          <p:cNvSpPr/>
          <p:nvPr/>
        </p:nvSpPr>
        <p:spPr>
          <a:xfrm>
            <a:off x="3575222" y="5256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5F2766-1D33-4DC2-84C4-8D3C887269B2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1639751" y="4292756"/>
            <a:ext cx="0" cy="96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5F7CC0-968E-4123-B57A-58752D90529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179751" y="5796756"/>
            <a:ext cx="1395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5BC142-C4A3-448B-817C-D5A05FA64C74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4115222" y="4292756"/>
            <a:ext cx="0" cy="96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B972071-22E9-4A7D-88C6-441C2DA9EDB5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2179751" y="3752756"/>
            <a:ext cx="13954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DF828D-F2B7-4111-BA2B-F38093A73B15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021589" y="4134594"/>
            <a:ext cx="1711795" cy="12803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61F912-8A5A-4882-8DE9-49D883DE07A6}"/>
              </a:ext>
            </a:extLst>
          </p:cNvPr>
          <p:cNvSpPr txBox="1"/>
          <p:nvPr/>
        </p:nvSpPr>
        <p:spPr>
          <a:xfrm>
            <a:off x="2718886" y="5427423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B9D296-0D4A-490F-B16B-040FB957337F}"/>
              </a:ext>
            </a:extLst>
          </p:cNvPr>
          <p:cNvSpPr txBox="1"/>
          <p:nvPr/>
        </p:nvSpPr>
        <p:spPr>
          <a:xfrm>
            <a:off x="2679777" y="4405424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C7EED4-C14B-4509-9615-FC063AA0E32B}"/>
              </a:ext>
            </a:extLst>
          </p:cNvPr>
          <p:cNvSpPr txBox="1"/>
          <p:nvPr/>
        </p:nvSpPr>
        <p:spPr>
          <a:xfrm>
            <a:off x="2692533" y="3409929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C9939-085D-49F1-9B3C-3FB999899A10}"/>
              </a:ext>
            </a:extLst>
          </p:cNvPr>
          <p:cNvSpPr txBox="1"/>
          <p:nvPr/>
        </p:nvSpPr>
        <p:spPr>
          <a:xfrm>
            <a:off x="4200270" y="4590090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3B2B87-2FE9-44F3-8ABF-6F0C9501F1DE}"/>
              </a:ext>
            </a:extLst>
          </p:cNvPr>
          <p:cNvSpPr txBox="1"/>
          <p:nvPr/>
        </p:nvSpPr>
        <p:spPr>
          <a:xfrm>
            <a:off x="1297078" y="4590090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508215B-D400-404C-8503-8E82D18C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92727"/>
              </p:ext>
            </p:extLst>
          </p:nvPr>
        </p:nvGraphicFramePr>
        <p:xfrm>
          <a:off x="6875848" y="3292904"/>
          <a:ext cx="3923958" cy="304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86">
                  <a:extLst>
                    <a:ext uri="{9D8B030D-6E8A-4147-A177-3AD203B41FA5}">
                      <a16:colId xmlns:a16="http://schemas.microsoft.com/office/drawing/2014/main" val="1113927050"/>
                    </a:ext>
                  </a:extLst>
                </a:gridCol>
                <a:gridCol w="1307986">
                  <a:extLst>
                    <a:ext uri="{9D8B030D-6E8A-4147-A177-3AD203B41FA5}">
                      <a16:colId xmlns:a16="http://schemas.microsoft.com/office/drawing/2014/main" val="1717537999"/>
                    </a:ext>
                  </a:extLst>
                </a:gridCol>
                <a:gridCol w="1307986">
                  <a:extLst>
                    <a:ext uri="{9D8B030D-6E8A-4147-A177-3AD203B41FA5}">
                      <a16:colId xmlns:a16="http://schemas.microsoft.com/office/drawing/2014/main" val="3893111352"/>
                    </a:ext>
                  </a:extLst>
                </a:gridCol>
              </a:tblGrid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878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78742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924141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47089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273624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7487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A4A56DF-990A-433E-BA07-EDE88723F384}"/>
              </a:ext>
            </a:extLst>
          </p:cNvPr>
          <p:cNvSpPr txBox="1"/>
          <p:nvPr/>
        </p:nvSpPr>
        <p:spPr>
          <a:xfrm>
            <a:off x="790831" y="1753774"/>
            <a:ext cx="70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연결하는 간선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서로 다른 컴포넌트이므로 포함한다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73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5F175D-9B60-4878-96F9-0BD17087F220}"/>
              </a:ext>
            </a:extLst>
          </p:cNvPr>
          <p:cNvSpPr/>
          <p:nvPr/>
        </p:nvSpPr>
        <p:spPr>
          <a:xfrm>
            <a:off x="1099751" y="3212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9EC794-2219-4060-ADCD-F7C6A3C19DFD}"/>
              </a:ext>
            </a:extLst>
          </p:cNvPr>
          <p:cNvSpPr/>
          <p:nvPr/>
        </p:nvSpPr>
        <p:spPr>
          <a:xfrm>
            <a:off x="3575222" y="3212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8CC902-C241-4A40-A552-EBD60C7D11D5}"/>
              </a:ext>
            </a:extLst>
          </p:cNvPr>
          <p:cNvSpPr/>
          <p:nvPr/>
        </p:nvSpPr>
        <p:spPr>
          <a:xfrm>
            <a:off x="1099751" y="5256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9917734-A190-43B5-BFF9-F05DB1BA6526}"/>
              </a:ext>
            </a:extLst>
          </p:cNvPr>
          <p:cNvSpPr/>
          <p:nvPr/>
        </p:nvSpPr>
        <p:spPr>
          <a:xfrm>
            <a:off x="3575222" y="5256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5F2766-1D33-4DC2-84C4-8D3C887269B2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1639751" y="4292756"/>
            <a:ext cx="0" cy="96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5F7CC0-968E-4123-B57A-58752D90529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179751" y="5796756"/>
            <a:ext cx="1395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5BC142-C4A3-448B-817C-D5A05FA64C74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4115222" y="4292756"/>
            <a:ext cx="0" cy="96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B972071-22E9-4A7D-88C6-441C2DA9EDB5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2179751" y="3752756"/>
            <a:ext cx="13954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DF828D-F2B7-4111-BA2B-F38093A73B15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021589" y="4134594"/>
            <a:ext cx="1711795" cy="12803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61F912-8A5A-4882-8DE9-49D883DE07A6}"/>
              </a:ext>
            </a:extLst>
          </p:cNvPr>
          <p:cNvSpPr txBox="1"/>
          <p:nvPr/>
        </p:nvSpPr>
        <p:spPr>
          <a:xfrm>
            <a:off x="2718886" y="5427423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B9D296-0D4A-490F-B16B-040FB957337F}"/>
              </a:ext>
            </a:extLst>
          </p:cNvPr>
          <p:cNvSpPr txBox="1"/>
          <p:nvPr/>
        </p:nvSpPr>
        <p:spPr>
          <a:xfrm>
            <a:off x="2679777" y="4405424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C7EED4-C14B-4509-9615-FC063AA0E32B}"/>
              </a:ext>
            </a:extLst>
          </p:cNvPr>
          <p:cNvSpPr txBox="1"/>
          <p:nvPr/>
        </p:nvSpPr>
        <p:spPr>
          <a:xfrm>
            <a:off x="2692533" y="3409929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C9939-085D-49F1-9B3C-3FB999899A10}"/>
              </a:ext>
            </a:extLst>
          </p:cNvPr>
          <p:cNvSpPr txBox="1"/>
          <p:nvPr/>
        </p:nvSpPr>
        <p:spPr>
          <a:xfrm>
            <a:off x="4200270" y="4590090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3B2B87-2FE9-44F3-8ABF-6F0C9501F1DE}"/>
              </a:ext>
            </a:extLst>
          </p:cNvPr>
          <p:cNvSpPr txBox="1"/>
          <p:nvPr/>
        </p:nvSpPr>
        <p:spPr>
          <a:xfrm>
            <a:off x="1297078" y="4590090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508215B-D400-404C-8503-8E82D18C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8972"/>
              </p:ext>
            </p:extLst>
          </p:nvPr>
        </p:nvGraphicFramePr>
        <p:xfrm>
          <a:off x="6875848" y="3292904"/>
          <a:ext cx="3923958" cy="304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86">
                  <a:extLst>
                    <a:ext uri="{9D8B030D-6E8A-4147-A177-3AD203B41FA5}">
                      <a16:colId xmlns:a16="http://schemas.microsoft.com/office/drawing/2014/main" val="1113927050"/>
                    </a:ext>
                  </a:extLst>
                </a:gridCol>
                <a:gridCol w="1307986">
                  <a:extLst>
                    <a:ext uri="{9D8B030D-6E8A-4147-A177-3AD203B41FA5}">
                      <a16:colId xmlns:a16="http://schemas.microsoft.com/office/drawing/2014/main" val="1717537999"/>
                    </a:ext>
                  </a:extLst>
                </a:gridCol>
                <a:gridCol w="1307986">
                  <a:extLst>
                    <a:ext uri="{9D8B030D-6E8A-4147-A177-3AD203B41FA5}">
                      <a16:colId xmlns:a16="http://schemas.microsoft.com/office/drawing/2014/main" val="3893111352"/>
                    </a:ext>
                  </a:extLst>
                </a:gridCol>
              </a:tblGrid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878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78742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924141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47089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273624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7487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A4A56DF-990A-433E-BA07-EDE88723F384}"/>
              </a:ext>
            </a:extLst>
          </p:cNvPr>
          <p:cNvSpPr txBox="1"/>
          <p:nvPr/>
        </p:nvSpPr>
        <p:spPr>
          <a:xfrm>
            <a:off x="790831" y="1753774"/>
            <a:ext cx="70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연결하는 간선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서로 다른 컴포넌트이므로 포함한다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22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5F175D-9B60-4878-96F9-0BD17087F220}"/>
              </a:ext>
            </a:extLst>
          </p:cNvPr>
          <p:cNvSpPr/>
          <p:nvPr/>
        </p:nvSpPr>
        <p:spPr>
          <a:xfrm>
            <a:off x="1099751" y="3212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9EC794-2219-4060-ADCD-F7C6A3C19DFD}"/>
              </a:ext>
            </a:extLst>
          </p:cNvPr>
          <p:cNvSpPr/>
          <p:nvPr/>
        </p:nvSpPr>
        <p:spPr>
          <a:xfrm>
            <a:off x="3575222" y="3212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8CC902-C241-4A40-A552-EBD60C7D11D5}"/>
              </a:ext>
            </a:extLst>
          </p:cNvPr>
          <p:cNvSpPr/>
          <p:nvPr/>
        </p:nvSpPr>
        <p:spPr>
          <a:xfrm>
            <a:off x="1099751" y="5256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9917734-A190-43B5-BFF9-F05DB1BA6526}"/>
              </a:ext>
            </a:extLst>
          </p:cNvPr>
          <p:cNvSpPr/>
          <p:nvPr/>
        </p:nvSpPr>
        <p:spPr>
          <a:xfrm>
            <a:off x="3575222" y="5256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5F2766-1D33-4DC2-84C4-8D3C887269B2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1639751" y="4292756"/>
            <a:ext cx="0" cy="96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5F7CC0-968E-4123-B57A-58752D90529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179751" y="5796756"/>
            <a:ext cx="1395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5BC142-C4A3-448B-817C-D5A05FA64C74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4115222" y="4292756"/>
            <a:ext cx="0" cy="96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B972071-22E9-4A7D-88C6-441C2DA9EDB5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2179751" y="3752756"/>
            <a:ext cx="13954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DF828D-F2B7-4111-BA2B-F38093A73B15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021589" y="4134594"/>
            <a:ext cx="1711795" cy="12803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61F912-8A5A-4882-8DE9-49D883DE07A6}"/>
              </a:ext>
            </a:extLst>
          </p:cNvPr>
          <p:cNvSpPr txBox="1"/>
          <p:nvPr/>
        </p:nvSpPr>
        <p:spPr>
          <a:xfrm>
            <a:off x="2718886" y="5427423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B9D296-0D4A-490F-B16B-040FB957337F}"/>
              </a:ext>
            </a:extLst>
          </p:cNvPr>
          <p:cNvSpPr txBox="1"/>
          <p:nvPr/>
        </p:nvSpPr>
        <p:spPr>
          <a:xfrm>
            <a:off x="2679777" y="4405424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C7EED4-C14B-4509-9615-FC063AA0E32B}"/>
              </a:ext>
            </a:extLst>
          </p:cNvPr>
          <p:cNvSpPr txBox="1"/>
          <p:nvPr/>
        </p:nvSpPr>
        <p:spPr>
          <a:xfrm>
            <a:off x="2692533" y="3409929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C9939-085D-49F1-9B3C-3FB999899A10}"/>
              </a:ext>
            </a:extLst>
          </p:cNvPr>
          <p:cNvSpPr txBox="1"/>
          <p:nvPr/>
        </p:nvSpPr>
        <p:spPr>
          <a:xfrm>
            <a:off x="4200270" y="4590090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3B2B87-2FE9-44F3-8ABF-6F0C9501F1DE}"/>
              </a:ext>
            </a:extLst>
          </p:cNvPr>
          <p:cNvSpPr txBox="1"/>
          <p:nvPr/>
        </p:nvSpPr>
        <p:spPr>
          <a:xfrm>
            <a:off x="1297078" y="4590090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508215B-D400-404C-8503-8E82D18C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5285"/>
              </p:ext>
            </p:extLst>
          </p:nvPr>
        </p:nvGraphicFramePr>
        <p:xfrm>
          <a:off x="6875848" y="3292904"/>
          <a:ext cx="3923958" cy="304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86">
                  <a:extLst>
                    <a:ext uri="{9D8B030D-6E8A-4147-A177-3AD203B41FA5}">
                      <a16:colId xmlns:a16="http://schemas.microsoft.com/office/drawing/2014/main" val="1113927050"/>
                    </a:ext>
                  </a:extLst>
                </a:gridCol>
                <a:gridCol w="1307986">
                  <a:extLst>
                    <a:ext uri="{9D8B030D-6E8A-4147-A177-3AD203B41FA5}">
                      <a16:colId xmlns:a16="http://schemas.microsoft.com/office/drawing/2014/main" val="1717537999"/>
                    </a:ext>
                  </a:extLst>
                </a:gridCol>
                <a:gridCol w="1307986">
                  <a:extLst>
                    <a:ext uri="{9D8B030D-6E8A-4147-A177-3AD203B41FA5}">
                      <a16:colId xmlns:a16="http://schemas.microsoft.com/office/drawing/2014/main" val="3893111352"/>
                    </a:ext>
                  </a:extLst>
                </a:gridCol>
              </a:tblGrid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878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78742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924141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47089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273624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7487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A4A56DF-990A-433E-BA07-EDE88723F384}"/>
              </a:ext>
            </a:extLst>
          </p:cNvPr>
          <p:cNvSpPr txBox="1"/>
          <p:nvPr/>
        </p:nvSpPr>
        <p:spPr>
          <a:xfrm>
            <a:off x="790831" y="1753774"/>
            <a:ext cx="70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연결하는 간선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서로 다른 컴포넌트이므로 포함한다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34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5F175D-9B60-4878-96F9-0BD17087F220}"/>
              </a:ext>
            </a:extLst>
          </p:cNvPr>
          <p:cNvSpPr/>
          <p:nvPr/>
        </p:nvSpPr>
        <p:spPr>
          <a:xfrm>
            <a:off x="1099751" y="3212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9EC794-2219-4060-ADCD-F7C6A3C19DFD}"/>
              </a:ext>
            </a:extLst>
          </p:cNvPr>
          <p:cNvSpPr/>
          <p:nvPr/>
        </p:nvSpPr>
        <p:spPr>
          <a:xfrm>
            <a:off x="3575222" y="3212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8CC902-C241-4A40-A552-EBD60C7D11D5}"/>
              </a:ext>
            </a:extLst>
          </p:cNvPr>
          <p:cNvSpPr/>
          <p:nvPr/>
        </p:nvSpPr>
        <p:spPr>
          <a:xfrm>
            <a:off x="1099751" y="5256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9917734-A190-43B5-BFF9-F05DB1BA6526}"/>
              </a:ext>
            </a:extLst>
          </p:cNvPr>
          <p:cNvSpPr/>
          <p:nvPr/>
        </p:nvSpPr>
        <p:spPr>
          <a:xfrm>
            <a:off x="3575222" y="5256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5F2766-1D33-4DC2-84C4-8D3C887269B2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1639751" y="4292756"/>
            <a:ext cx="0" cy="96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5F7CC0-968E-4123-B57A-58752D90529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179751" y="5796756"/>
            <a:ext cx="1395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5BC142-C4A3-448B-817C-D5A05FA64C74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4115222" y="4292756"/>
            <a:ext cx="0" cy="96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B972071-22E9-4A7D-88C6-441C2DA9EDB5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2179751" y="3752756"/>
            <a:ext cx="13954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DF828D-F2B7-4111-BA2B-F38093A73B15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021589" y="4134594"/>
            <a:ext cx="1711795" cy="12803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61F912-8A5A-4882-8DE9-49D883DE07A6}"/>
              </a:ext>
            </a:extLst>
          </p:cNvPr>
          <p:cNvSpPr txBox="1"/>
          <p:nvPr/>
        </p:nvSpPr>
        <p:spPr>
          <a:xfrm>
            <a:off x="2718886" y="5427423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B9D296-0D4A-490F-B16B-040FB957337F}"/>
              </a:ext>
            </a:extLst>
          </p:cNvPr>
          <p:cNvSpPr txBox="1"/>
          <p:nvPr/>
        </p:nvSpPr>
        <p:spPr>
          <a:xfrm>
            <a:off x="2679777" y="4405424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C7EED4-C14B-4509-9615-FC063AA0E32B}"/>
              </a:ext>
            </a:extLst>
          </p:cNvPr>
          <p:cNvSpPr txBox="1"/>
          <p:nvPr/>
        </p:nvSpPr>
        <p:spPr>
          <a:xfrm>
            <a:off x="2692533" y="3409929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C9939-085D-49F1-9B3C-3FB999899A10}"/>
              </a:ext>
            </a:extLst>
          </p:cNvPr>
          <p:cNvSpPr txBox="1"/>
          <p:nvPr/>
        </p:nvSpPr>
        <p:spPr>
          <a:xfrm>
            <a:off x="4200270" y="4590090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3B2B87-2FE9-44F3-8ABF-6F0C9501F1DE}"/>
              </a:ext>
            </a:extLst>
          </p:cNvPr>
          <p:cNvSpPr txBox="1"/>
          <p:nvPr/>
        </p:nvSpPr>
        <p:spPr>
          <a:xfrm>
            <a:off x="1297078" y="4590090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508215B-D400-404C-8503-8E82D18C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50097"/>
              </p:ext>
            </p:extLst>
          </p:nvPr>
        </p:nvGraphicFramePr>
        <p:xfrm>
          <a:off x="6875848" y="3292904"/>
          <a:ext cx="3923958" cy="304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86">
                  <a:extLst>
                    <a:ext uri="{9D8B030D-6E8A-4147-A177-3AD203B41FA5}">
                      <a16:colId xmlns:a16="http://schemas.microsoft.com/office/drawing/2014/main" val="1113927050"/>
                    </a:ext>
                  </a:extLst>
                </a:gridCol>
                <a:gridCol w="1307986">
                  <a:extLst>
                    <a:ext uri="{9D8B030D-6E8A-4147-A177-3AD203B41FA5}">
                      <a16:colId xmlns:a16="http://schemas.microsoft.com/office/drawing/2014/main" val="1717537999"/>
                    </a:ext>
                  </a:extLst>
                </a:gridCol>
                <a:gridCol w="1307986">
                  <a:extLst>
                    <a:ext uri="{9D8B030D-6E8A-4147-A177-3AD203B41FA5}">
                      <a16:colId xmlns:a16="http://schemas.microsoft.com/office/drawing/2014/main" val="3893111352"/>
                    </a:ext>
                  </a:extLst>
                </a:gridCol>
              </a:tblGrid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878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78742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924141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47089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273624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7487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A4A56DF-990A-433E-BA07-EDE88723F384}"/>
              </a:ext>
            </a:extLst>
          </p:cNvPr>
          <p:cNvSpPr txBox="1"/>
          <p:nvPr/>
        </p:nvSpPr>
        <p:spPr>
          <a:xfrm>
            <a:off x="790831" y="1753774"/>
            <a:ext cx="70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연결하는 간선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서로 같은 컴포넌트이므로 무시한다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84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5F175D-9B60-4878-96F9-0BD17087F220}"/>
              </a:ext>
            </a:extLst>
          </p:cNvPr>
          <p:cNvSpPr/>
          <p:nvPr/>
        </p:nvSpPr>
        <p:spPr>
          <a:xfrm>
            <a:off x="1099751" y="3212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9EC794-2219-4060-ADCD-F7C6A3C19DFD}"/>
              </a:ext>
            </a:extLst>
          </p:cNvPr>
          <p:cNvSpPr/>
          <p:nvPr/>
        </p:nvSpPr>
        <p:spPr>
          <a:xfrm>
            <a:off x="3575222" y="3212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8CC902-C241-4A40-A552-EBD60C7D11D5}"/>
              </a:ext>
            </a:extLst>
          </p:cNvPr>
          <p:cNvSpPr/>
          <p:nvPr/>
        </p:nvSpPr>
        <p:spPr>
          <a:xfrm>
            <a:off x="1099751" y="5256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9917734-A190-43B5-BFF9-F05DB1BA6526}"/>
              </a:ext>
            </a:extLst>
          </p:cNvPr>
          <p:cNvSpPr/>
          <p:nvPr/>
        </p:nvSpPr>
        <p:spPr>
          <a:xfrm>
            <a:off x="3575222" y="525675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5F2766-1D33-4DC2-84C4-8D3C887269B2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1639751" y="4292756"/>
            <a:ext cx="0" cy="96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5F7CC0-968E-4123-B57A-58752D90529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179751" y="5796756"/>
            <a:ext cx="1395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5BC142-C4A3-448B-817C-D5A05FA64C74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4115222" y="4292756"/>
            <a:ext cx="0" cy="96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B972071-22E9-4A7D-88C6-441C2DA9EDB5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2179751" y="3752756"/>
            <a:ext cx="13954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DF828D-F2B7-4111-BA2B-F38093A73B15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021589" y="4134594"/>
            <a:ext cx="1711795" cy="12803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61F912-8A5A-4882-8DE9-49D883DE07A6}"/>
              </a:ext>
            </a:extLst>
          </p:cNvPr>
          <p:cNvSpPr txBox="1"/>
          <p:nvPr/>
        </p:nvSpPr>
        <p:spPr>
          <a:xfrm>
            <a:off x="2718886" y="5427423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B9D296-0D4A-490F-B16B-040FB957337F}"/>
              </a:ext>
            </a:extLst>
          </p:cNvPr>
          <p:cNvSpPr txBox="1"/>
          <p:nvPr/>
        </p:nvSpPr>
        <p:spPr>
          <a:xfrm>
            <a:off x="2679777" y="4405424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C7EED4-C14B-4509-9615-FC063AA0E32B}"/>
              </a:ext>
            </a:extLst>
          </p:cNvPr>
          <p:cNvSpPr txBox="1"/>
          <p:nvPr/>
        </p:nvSpPr>
        <p:spPr>
          <a:xfrm>
            <a:off x="2692533" y="3409929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C9939-085D-49F1-9B3C-3FB999899A10}"/>
              </a:ext>
            </a:extLst>
          </p:cNvPr>
          <p:cNvSpPr txBox="1"/>
          <p:nvPr/>
        </p:nvSpPr>
        <p:spPr>
          <a:xfrm>
            <a:off x="4200270" y="4590090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3B2B87-2FE9-44F3-8ABF-6F0C9501F1DE}"/>
              </a:ext>
            </a:extLst>
          </p:cNvPr>
          <p:cNvSpPr txBox="1"/>
          <p:nvPr/>
        </p:nvSpPr>
        <p:spPr>
          <a:xfrm>
            <a:off x="1297078" y="4590090"/>
            <a:ext cx="3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508215B-D400-404C-8503-8E82D18C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93886"/>
              </p:ext>
            </p:extLst>
          </p:nvPr>
        </p:nvGraphicFramePr>
        <p:xfrm>
          <a:off x="6875848" y="3292904"/>
          <a:ext cx="3923958" cy="304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86">
                  <a:extLst>
                    <a:ext uri="{9D8B030D-6E8A-4147-A177-3AD203B41FA5}">
                      <a16:colId xmlns:a16="http://schemas.microsoft.com/office/drawing/2014/main" val="1113927050"/>
                    </a:ext>
                  </a:extLst>
                </a:gridCol>
                <a:gridCol w="1307986">
                  <a:extLst>
                    <a:ext uri="{9D8B030D-6E8A-4147-A177-3AD203B41FA5}">
                      <a16:colId xmlns:a16="http://schemas.microsoft.com/office/drawing/2014/main" val="1717537999"/>
                    </a:ext>
                  </a:extLst>
                </a:gridCol>
                <a:gridCol w="1307986">
                  <a:extLst>
                    <a:ext uri="{9D8B030D-6E8A-4147-A177-3AD203B41FA5}">
                      <a16:colId xmlns:a16="http://schemas.microsoft.com/office/drawing/2014/main" val="3893111352"/>
                    </a:ext>
                  </a:extLst>
                </a:gridCol>
              </a:tblGrid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878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78742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924141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47089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273624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7487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A4A56DF-990A-433E-BA07-EDE88723F384}"/>
              </a:ext>
            </a:extLst>
          </p:cNvPr>
          <p:cNvSpPr txBox="1"/>
          <p:nvPr/>
        </p:nvSpPr>
        <p:spPr>
          <a:xfrm>
            <a:off x="790831" y="1753774"/>
            <a:ext cx="70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연결하는 간선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서로 같은 컴포넌트이므로 무시한다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0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Kruskal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간선의 정렬은 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sort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함수를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사용한다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두 정점이 서로 같은 컴포넌트에 속하는지 아닌지를 판단하는 방법은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-&gt; 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Disjoint set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사용하여 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find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연산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으로 두 정점의 컴포넌트를 찾고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서로 다른 컴포넌트면 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union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연산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으로 두 컴포넌트를 합쳐준다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25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Disjoint Set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서로 공통 원소가 없는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서로소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집합을 표현하는 자료구조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초기화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개의 원소가 각각 다른 집합에 포함되도록 초기화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union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연산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두 원소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a,b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주어질 때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이들이 속한 두 집합을 하나로 합치는 연산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find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연산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원소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주어질 때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원소가 속한 집합을 반환하기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1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405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Disjoint Set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배열로 각 원소가 속한 집합을 표현하면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union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연산마다 모든 원소를 순회해야 하여 비효율적이다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-&gt; 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Tree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구현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!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초기화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개의 원소가 각각 다른 트리의 루트 노드가 되도록 초기화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union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연산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두 원소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a,b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주어질 때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각 트리의 루트를 찾고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     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하나를 다른 한쪽의 자손으로 넣어 합친다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find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연산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주어진 원소가 속한 트리를 거슬러 올라 루트 노드를 찾는다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53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루트노드를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가지는 트리로 초기화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78AF016-77C1-4FBE-9141-BD04AC99A764}"/>
              </a:ext>
            </a:extLst>
          </p:cNvPr>
          <p:cNvSpPr/>
          <p:nvPr/>
        </p:nvSpPr>
        <p:spPr>
          <a:xfrm>
            <a:off x="1274400" y="262315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3532E4D-DCEE-482D-8267-296C0F234AA9}"/>
              </a:ext>
            </a:extLst>
          </p:cNvPr>
          <p:cNvSpPr/>
          <p:nvPr/>
        </p:nvSpPr>
        <p:spPr>
          <a:xfrm>
            <a:off x="3105698" y="262315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A1E0745-3042-4433-A911-B16E3D44428A}"/>
              </a:ext>
            </a:extLst>
          </p:cNvPr>
          <p:cNvSpPr/>
          <p:nvPr/>
        </p:nvSpPr>
        <p:spPr>
          <a:xfrm>
            <a:off x="4936996" y="262315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E9240-0818-4FD4-B4FE-2EF5B368D34D}"/>
              </a:ext>
            </a:extLst>
          </p:cNvPr>
          <p:cNvSpPr/>
          <p:nvPr/>
        </p:nvSpPr>
        <p:spPr>
          <a:xfrm>
            <a:off x="6768294" y="262315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50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If(find(0) != find(1))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union(0,1)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78AF016-77C1-4FBE-9141-BD04AC99A764}"/>
              </a:ext>
            </a:extLst>
          </p:cNvPr>
          <p:cNvSpPr/>
          <p:nvPr/>
        </p:nvSpPr>
        <p:spPr>
          <a:xfrm>
            <a:off x="1274400" y="262315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3532E4D-DCEE-482D-8267-296C0F234AA9}"/>
              </a:ext>
            </a:extLst>
          </p:cNvPr>
          <p:cNvSpPr/>
          <p:nvPr/>
        </p:nvSpPr>
        <p:spPr>
          <a:xfrm>
            <a:off x="1274400" y="383736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A1E0745-3042-4433-A911-B16E3D44428A}"/>
              </a:ext>
            </a:extLst>
          </p:cNvPr>
          <p:cNvSpPr/>
          <p:nvPr/>
        </p:nvSpPr>
        <p:spPr>
          <a:xfrm>
            <a:off x="4936996" y="262315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E9240-0818-4FD4-B4FE-2EF5B368D34D}"/>
              </a:ext>
            </a:extLst>
          </p:cNvPr>
          <p:cNvSpPr/>
          <p:nvPr/>
        </p:nvSpPr>
        <p:spPr>
          <a:xfrm>
            <a:off x="6768294" y="262315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F81656E-D337-4174-8D44-84C2C48DBDE6}"/>
              </a:ext>
            </a:extLst>
          </p:cNvPr>
          <p:cNvCxnSpPr>
            <a:stCxn id="8" idx="0"/>
            <a:endCxn id="3" idx="4"/>
          </p:cNvCxnSpPr>
          <p:nvPr/>
        </p:nvCxnSpPr>
        <p:spPr>
          <a:xfrm flipV="1">
            <a:off x="1634400" y="3343157"/>
            <a:ext cx="0" cy="49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6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If(find(1) != find(3))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union(1,3)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78AF016-77C1-4FBE-9141-BD04AC99A764}"/>
              </a:ext>
            </a:extLst>
          </p:cNvPr>
          <p:cNvSpPr/>
          <p:nvPr/>
        </p:nvSpPr>
        <p:spPr>
          <a:xfrm>
            <a:off x="1274400" y="262315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3532E4D-DCEE-482D-8267-296C0F234AA9}"/>
              </a:ext>
            </a:extLst>
          </p:cNvPr>
          <p:cNvSpPr/>
          <p:nvPr/>
        </p:nvSpPr>
        <p:spPr>
          <a:xfrm>
            <a:off x="1274400" y="383736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A1E0745-3042-4433-A911-B16E3D44428A}"/>
              </a:ext>
            </a:extLst>
          </p:cNvPr>
          <p:cNvSpPr/>
          <p:nvPr/>
        </p:nvSpPr>
        <p:spPr>
          <a:xfrm>
            <a:off x="4936996" y="262315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E9240-0818-4FD4-B4FE-2EF5B368D34D}"/>
              </a:ext>
            </a:extLst>
          </p:cNvPr>
          <p:cNvSpPr/>
          <p:nvPr/>
        </p:nvSpPr>
        <p:spPr>
          <a:xfrm>
            <a:off x="1274400" y="505156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F81656E-D337-4174-8D44-84C2C48DBDE6}"/>
              </a:ext>
            </a:extLst>
          </p:cNvPr>
          <p:cNvCxnSpPr>
            <a:stCxn id="8" idx="0"/>
            <a:endCxn id="3" idx="4"/>
          </p:cNvCxnSpPr>
          <p:nvPr/>
        </p:nvCxnSpPr>
        <p:spPr>
          <a:xfrm flipV="1">
            <a:off x="1634400" y="3343157"/>
            <a:ext cx="0" cy="49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AD5B7F-1078-400E-90BC-3F82CC806FDB}"/>
              </a:ext>
            </a:extLst>
          </p:cNvPr>
          <p:cNvCxnSpPr>
            <a:stCxn id="10" idx="0"/>
            <a:endCxn id="8" idx="4"/>
          </p:cNvCxnSpPr>
          <p:nvPr/>
        </p:nvCxnSpPr>
        <p:spPr>
          <a:xfrm flipV="1">
            <a:off x="1634400" y="4557360"/>
            <a:ext cx="0" cy="49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593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If(find(0) != find(2))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union(0,2)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78AF016-77C1-4FBE-9141-BD04AC99A764}"/>
              </a:ext>
            </a:extLst>
          </p:cNvPr>
          <p:cNvSpPr/>
          <p:nvPr/>
        </p:nvSpPr>
        <p:spPr>
          <a:xfrm>
            <a:off x="7420367" y="164879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3532E4D-DCEE-482D-8267-296C0F234AA9}"/>
              </a:ext>
            </a:extLst>
          </p:cNvPr>
          <p:cNvSpPr/>
          <p:nvPr/>
        </p:nvSpPr>
        <p:spPr>
          <a:xfrm>
            <a:off x="7420367" y="2863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A1E0745-3042-4433-A911-B16E3D44428A}"/>
              </a:ext>
            </a:extLst>
          </p:cNvPr>
          <p:cNvSpPr/>
          <p:nvPr/>
        </p:nvSpPr>
        <p:spPr>
          <a:xfrm>
            <a:off x="7420367" y="529140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E9240-0818-4FD4-B4FE-2EF5B368D34D}"/>
              </a:ext>
            </a:extLst>
          </p:cNvPr>
          <p:cNvSpPr/>
          <p:nvPr/>
        </p:nvSpPr>
        <p:spPr>
          <a:xfrm>
            <a:off x="7420367" y="407720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F81656E-D337-4174-8D44-84C2C48DBDE6}"/>
              </a:ext>
            </a:extLst>
          </p:cNvPr>
          <p:cNvCxnSpPr>
            <a:stCxn id="8" idx="0"/>
            <a:endCxn id="3" idx="4"/>
          </p:cNvCxnSpPr>
          <p:nvPr/>
        </p:nvCxnSpPr>
        <p:spPr>
          <a:xfrm flipV="1">
            <a:off x="7780367" y="2368797"/>
            <a:ext cx="0" cy="49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AD5B7F-1078-400E-90BC-3F82CC806FDB}"/>
              </a:ext>
            </a:extLst>
          </p:cNvPr>
          <p:cNvCxnSpPr>
            <a:stCxn id="10" idx="0"/>
            <a:endCxn id="8" idx="4"/>
          </p:cNvCxnSpPr>
          <p:nvPr/>
        </p:nvCxnSpPr>
        <p:spPr>
          <a:xfrm flipV="1">
            <a:off x="7780367" y="3583000"/>
            <a:ext cx="0" cy="49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A11DA8-6BEA-4168-B55B-90707C0CC684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7780367" y="4797203"/>
            <a:ext cx="0" cy="49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56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25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Disjoint Set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이렇게 그냥 합치면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tree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장점을 살릴 수가 없다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-&gt; tree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깊이가 깊어지게 되어 자료구조를 사용하는 의미가 없다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최적화가 필요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!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path compression (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경로 압축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현재 정점에서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root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노드까지 올라가는 경로상의 모든 정점들의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parent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root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바꾸는 것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-&gt; find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연산시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모든 노드를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root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노드에 바로 붙인다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4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196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find(2) : 2 -&gt; 3-&gt; 1 -&gt; 0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순으로 순회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78AF016-77C1-4FBE-9141-BD04AC99A764}"/>
              </a:ext>
            </a:extLst>
          </p:cNvPr>
          <p:cNvSpPr/>
          <p:nvPr/>
        </p:nvSpPr>
        <p:spPr>
          <a:xfrm>
            <a:off x="8092721" y="164879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3532E4D-DCEE-482D-8267-296C0F234AA9}"/>
              </a:ext>
            </a:extLst>
          </p:cNvPr>
          <p:cNvSpPr/>
          <p:nvPr/>
        </p:nvSpPr>
        <p:spPr>
          <a:xfrm>
            <a:off x="8092721" y="2863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A1E0745-3042-4433-A911-B16E3D44428A}"/>
              </a:ext>
            </a:extLst>
          </p:cNvPr>
          <p:cNvSpPr/>
          <p:nvPr/>
        </p:nvSpPr>
        <p:spPr>
          <a:xfrm>
            <a:off x="8092721" y="529140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E9240-0818-4FD4-B4FE-2EF5B368D34D}"/>
              </a:ext>
            </a:extLst>
          </p:cNvPr>
          <p:cNvSpPr/>
          <p:nvPr/>
        </p:nvSpPr>
        <p:spPr>
          <a:xfrm>
            <a:off x="8092721" y="407720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F81656E-D337-4174-8D44-84C2C48DBDE6}"/>
              </a:ext>
            </a:extLst>
          </p:cNvPr>
          <p:cNvCxnSpPr>
            <a:stCxn id="8" idx="0"/>
            <a:endCxn id="3" idx="4"/>
          </p:cNvCxnSpPr>
          <p:nvPr/>
        </p:nvCxnSpPr>
        <p:spPr>
          <a:xfrm flipV="1">
            <a:off x="8452721" y="2368797"/>
            <a:ext cx="0" cy="49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AD5B7F-1078-400E-90BC-3F82CC806FDB}"/>
              </a:ext>
            </a:extLst>
          </p:cNvPr>
          <p:cNvCxnSpPr>
            <a:stCxn id="10" idx="0"/>
            <a:endCxn id="8" idx="4"/>
          </p:cNvCxnSpPr>
          <p:nvPr/>
        </p:nvCxnSpPr>
        <p:spPr>
          <a:xfrm flipV="1">
            <a:off x="8452721" y="3583000"/>
            <a:ext cx="0" cy="49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A11DA8-6BEA-4168-B55B-90707C0CC684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8452721" y="4797203"/>
            <a:ext cx="0" cy="49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67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235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find(2) : 2 -&gt; 3-&gt; 1 -&gt; 0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순으로 순회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순회하면서 오른쪽과 같이 변경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78AF016-77C1-4FBE-9141-BD04AC99A764}"/>
              </a:ext>
            </a:extLst>
          </p:cNvPr>
          <p:cNvSpPr/>
          <p:nvPr/>
        </p:nvSpPr>
        <p:spPr>
          <a:xfrm>
            <a:off x="8469237" y="251770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3532E4D-DCEE-482D-8267-296C0F234AA9}"/>
              </a:ext>
            </a:extLst>
          </p:cNvPr>
          <p:cNvSpPr/>
          <p:nvPr/>
        </p:nvSpPr>
        <p:spPr>
          <a:xfrm>
            <a:off x="8469237" y="373190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A1E0745-3042-4433-A911-B16E3D44428A}"/>
              </a:ext>
            </a:extLst>
          </p:cNvPr>
          <p:cNvSpPr/>
          <p:nvPr/>
        </p:nvSpPr>
        <p:spPr>
          <a:xfrm>
            <a:off x="7128953" y="373190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E9240-0818-4FD4-B4FE-2EF5B368D34D}"/>
              </a:ext>
            </a:extLst>
          </p:cNvPr>
          <p:cNvSpPr/>
          <p:nvPr/>
        </p:nvSpPr>
        <p:spPr>
          <a:xfrm>
            <a:off x="9809521" y="375382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F81656E-D337-4174-8D44-84C2C48DBDE6}"/>
              </a:ext>
            </a:extLst>
          </p:cNvPr>
          <p:cNvCxnSpPr>
            <a:stCxn id="8" idx="0"/>
            <a:endCxn id="3" idx="4"/>
          </p:cNvCxnSpPr>
          <p:nvPr/>
        </p:nvCxnSpPr>
        <p:spPr>
          <a:xfrm flipV="1">
            <a:off x="8829237" y="3237701"/>
            <a:ext cx="0" cy="49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AD5B7F-1078-400E-90BC-3F82CC806FDB}"/>
              </a:ext>
            </a:extLst>
          </p:cNvPr>
          <p:cNvCxnSpPr>
            <a:cxnSpLocks/>
            <a:stCxn id="10" idx="0"/>
            <a:endCxn id="3" idx="5"/>
          </p:cNvCxnSpPr>
          <p:nvPr/>
        </p:nvCxnSpPr>
        <p:spPr>
          <a:xfrm flipH="1" flipV="1">
            <a:off x="9083795" y="3132259"/>
            <a:ext cx="1085726" cy="62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A11DA8-6BEA-4168-B55B-90707C0CC684}"/>
              </a:ext>
            </a:extLst>
          </p:cNvPr>
          <p:cNvCxnSpPr>
            <a:cxnSpLocks/>
            <a:stCxn id="9" idx="0"/>
            <a:endCxn id="3" idx="3"/>
          </p:cNvCxnSpPr>
          <p:nvPr/>
        </p:nvCxnSpPr>
        <p:spPr>
          <a:xfrm flipV="1">
            <a:off x="7488953" y="3132259"/>
            <a:ext cx="1085726" cy="59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49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6481482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Disjoint Set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생성자로 모든 정점을 루트 노드로 하는 트리를 구현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find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연산 구현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루트 노드이면 해당 노드의 번호를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루트 노드가 아니면 루트 노드를 찾아 트리를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거슬러 올라가면서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path compression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수행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union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연산 구현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 트리에 속해 있지 않으면 루트 노드에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루트 노드를 붙여 트리를 합치기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A175F9-C9CF-4623-85E4-12B07FB5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468" y="653286"/>
            <a:ext cx="5368532" cy="62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3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6481482" cy="325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kruskal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비용에 따라 정렬 시키기 위한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cmp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비교함수 생성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costs[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idx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][0]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costs[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idx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][1]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이라는 두 정점을 기준으로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모두 하나의 트리에 속할 때까지 루틴을 돌려준다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다른 트리에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속해있어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union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연산을 수행해줄 때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answer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비용을 더해주면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0CA71-82E8-438F-81C8-294FAF24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465" y="1429173"/>
            <a:ext cx="5967535" cy="49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6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DD181C-C3FC-4FC3-9D11-730E50FD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33" y="1340285"/>
            <a:ext cx="9422300" cy="535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465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섬의 개수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n(1 &lt;= n &lt;= 100)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섬과 섬사이의 비용 정보를 담은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costs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costs[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][0], costs[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][1] 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다리가 연결되는 두 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costs[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][2] 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다리를 건설 하는데 드는 비용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섬 사이에 여러 다리가 건설되지 않는다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섬 사이에 다리가 건설되지 않는 경우도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어떤 다른 섬에도 연결되지 않는 섬은 없다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최소의 비용으로 모든 섬을 연결할 때 필요한 비용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모든 섬을 연결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필요한 최소한의 간선의 수는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N-1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D270A83-E979-4E9A-888E-6594E0BE5123}"/>
              </a:ext>
            </a:extLst>
          </p:cNvPr>
          <p:cNvSpPr/>
          <p:nvPr/>
        </p:nvSpPr>
        <p:spPr>
          <a:xfrm>
            <a:off x="1804085" y="396651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DB82071-8BF5-491F-9D75-7228183F5788}"/>
              </a:ext>
            </a:extLst>
          </p:cNvPr>
          <p:cNvSpPr/>
          <p:nvPr/>
        </p:nvSpPr>
        <p:spPr>
          <a:xfrm>
            <a:off x="4205415" y="321891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FB5892B-AD9B-40FA-86CE-59845391CD24}"/>
              </a:ext>
            </a:extLst>
          </p:cNvPr>
          <p:cNvSpPr/>
          <p:nvPr/>
        </p:nvSpPr>
        <p:spPr>
          <a:xfrm>
            <a:off x="6429631" y="411891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80F2F9-B049-4E28-92FA-1D61E553DF49}"/>
              </a:ext>
            </a:extLst>
          </p:cNvPr>
          <p:cNvSpPr/>
          <p:nvPr/>
        </p:nvSpPr>
        <p:spPr>
          <a:xfrm>
            <a:off x="3908853" y="5359534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25441A-C879-4E7B-9704-B6A1F036D442}"/>
              </a:ext>
            </a:extLst>
          </p:cNvPr>
          <p:cNvCxnSpPr>
            <a:cxnSpLocks/>
          </p:cNvCxnSpPr>
          <p:nvPr/>
        </p:nvCxnSpPr>
        <p:spPr>
          <a:xfrm flipV="1">
            <a:off x="2550647" y="3785286"/>
            <a:ext cx="1654768" cy="3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7EE149-6D48-4032-80CF-53DFE6CFEDA1}"/>
              </a:ext>
            </a:extLst>
          </p:cNvPr>
          <p:cNvCxnSpPr>
            <a:cxnSpLocks/>
          </p:cNvCxnSpPr>
          <p:nvPr/>
        </p:nvCxnSpPr>
        <p:spPr>
          <a:xfrm flipH="1">
            <a:off x="4358853" y="4061665"/>
            <a:ext cx="220880" cy="1412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3D13AD7-272B-4EEA-BBAC-85BE2AA8E4AE}"/>
              </a:ext>
            </a:extLst>
          </p:cNvPr>
          <p:cNvCxnSpPr/>
          <p:nvPr/>
        </p:nvCxnSpPr>
        <p:spPr>
          <a:xfrm>
            <a:off x="4951977" y="3785286"/>
            <a:ext cx="1808206" cy="78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3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37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Spanning Tree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그래프 상의 모든 정점의 개수를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개라고 할 때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개의 정점을 포함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하면서 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N-1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개의 간선들로 해당 정점들을 모두 연결한 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sub-graph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sub-graph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1) tree </a:t>
            </a:r>
            <a:r>
              <a:rPr lang="ko-KR" altLang="en-US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이고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2)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정점들이 연결되어야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5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095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Minimum Spanning Tree (MST)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Spanning Tree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간선들의 가중치 값의 합이 최소가 되는 경우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이번 문제는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costs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그래프의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MST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찾는 문제이다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!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MST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구하는 방법에는 보통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가지가 있다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1)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ruskal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2) Prim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6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177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Kruskal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탐욕법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기반의 알고리즘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• MST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tree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이므로 사이클을 포함하면 안되고 최소의 가중치를 가진 간선으로 이루어진 점으로부터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각 단계에서 사이클을 이루지 않는 최소의 가중치를 가진 간선을 선택하는 방법</a:t>
            </a:r>
            <a:endParaRPr lang="en-US" altLang="ko-KR" b="1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732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Kruskal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1)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그래프의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모든 간선을 가중치를 기준으로 정렬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2)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모든 정점을 서로 다른 컴포넌트에 존재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3)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정렬된 간선들을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순서대로 살펴 보면서</a:t>
            </a:r>
            <a:endParaRPr lang="en-US" altLang="ko-KR" b="1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두 정점이 서로 다른 컴포넌트에 존재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한다면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해당 간선을 통해 두개의 컴포넌트를 합친다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4)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이미 같은 컴포넌트에 존재하면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해당 간선은 무시한다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5)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모든 정점들이 하나의 컴포넌트에 포함 될 때까지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3),4)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시행한다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35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4724</TotalTime>
  <Words>1335</Words>
  <Application>Microsoft Office PowerPoint</Application>
  <PresentationFormat>와이드스크린</PresentationFormat>
  <Paragraphs>365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187</cp:revision>
  <dcterms:created xsi:type="dcterms:W3CDTF">2021-01-02T15:13:48Z</dcterms:created>
  <dcterms:modified xsi:type="dcterms:W3CDTF">2021-05-09T14:30:11Z</dcterms:modified>
</cp:coreProperties>
</file>