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273" r:id="rId5"/>
    <p:sldId id="282" r:id="rId6"/>
    <p:sldId id="286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231" TargetMode="External"/><Relationship Id="rId2" Type="http://schemas.openxmlformats.org/officeDocument/2006/relationships/hyperlink" Target="https://www.acmicpc.net/problem/230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cmicpc.net/problem/467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79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latin typeface="+mj-lt"/>
              </a:rPr>
              <a:t>완전 탐색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next_permutation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&lt;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algorithm&gt;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헤더에서 제공하는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개의 원소의 순열을 구할 수 있는 함수</a:t>
            </a:r>
            <a:endParaRPr lang="en-US" altLang="ko-KR" b="1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285750" indent="-285750">
              <a:buFontTx/>
              <a:buChar char="-"/>
            </a:pPr>
            <a:endParaRPr lang="en-US" altLang="ko-KR" b="1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/>
              <a:t>기본 양식</a:t>
            </a:r>
            <a:endParaRPr lang="en-US" altLang="ko-KR" b="1" dirty="0"/>
          </a:p>
          <a:p>
            <a:r>
              <a:rPr lang="ko-KR" altLang="en-US" dirty="0"/>
              <a:t>   </a:t>
            </a:r>
            <a:endParaRPr lang="en-US" altLang="ko-KR" dirty="0"/>
          </a:p>
          <a:p>
            <a:r>
              <a:rPr lang="en-US" altLang="ko-KR" dirty="0"/>
              <a:t>  bool </a:t>
            </a:r>
            <a:r>
              <a:rPr lang="en-US" altLang="ko-KR" b="1" i="0" dirty="0" err="1">
                <a:solidFill>
                  <a:srgbClr val="333333"/>
                </a:solidFill>
                <a:effectLst/>
                <a:latin typeface="Noto Sans KR"/>
              </a:rPr>
              <a:t>next_permutation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배열의 시작 주소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,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배열의 끝 주소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KR"/>
              </a:rPr>
              <a:t>);</a:t>
            </a:r>
            <a:br>
              <a:rPr lang="ko-KR" altLang="en-US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234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6096000" y="1915886"/>
            <a:ext cx="58238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순열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next_permutation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함수를 통해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vec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의 모든 순열을 출력해주었다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/>
              <a:t>사전순으로 깔끔하게 순열을 출력하기 위해 </a:t>
            </a:r>
            <a:r>
              <a:rPr lang="en-US" altLang="ko-KR" b="1" dirty="0"/>
              <a:t>sort()</a:t>
            </a:r>
            <a:r>
              <a:rPr lang="ko-KR" altLang="en-US" b="1" dirty="0"/>
              <a:t>로 </a:t>
            </a:r>
            <a:r>
              <a:rPr lang="en-US" altLang="ko-KR" b="1" dirty="0" err="1"/>
              <a:t>vec</a:t>
            </a:r>
            <a:r>
              <a:rPr lang="ko-KR" altLang="en-US" b="1" dirty="0"/>
              <a:t> 벡터를 정렬해주었다</a:t>
            </a:r>
            <a:r>
              <a:rPr lang="en-US" altLang="ko-KR" b="1" dirty="0"/>
              <a:t>.</a:t>
            </a:r>
            <a:br>
              <a:rPr lang="ko-KR" altLang="en-US" b="1" dirty="0"/>
            </a:b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B5796-490F-4431-A9E5-DBF1482E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4" y="1543731"/>
            <a:ext cx="5777266" cy="3770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00C6B4-16D1-4B2F-87F1-CF1E6F70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4" y="5314269"/>
            <a:ext cx="655904" cy="15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6096000" y="1915886"/>
            <a:ext cx="5823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조합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nCr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b="1" dirty="0"/>
              <a:t>Check </a:t>
            </a:r>
            <a:r>
              <a:rPr lang="ko-KR" altLang="en-US" b="1" dirty="0"/>
              <a:t>배열을 만들어 </a:t>
            </a:r>
            <a:r>
              <a:rPr lang="en-US" altLang="ko-KR" b="1" dirty="0"/>
              <a:t>r</a:t>
            </a:r>
            <a:r>
              <a:rPr lang="ko-KR" altLang="en-US" b="1" dirty="0"/>
              <a:t>개의 원소에 </a:t>
            </a:r>
            <a:r>
              <a:rPr lang="en-US" altLang="ko-KR" b="1" dirty="0"/>
              <a:t>1</a:t>
            </a:r>
            <a:r>
              <a:rPr lang="ko-KR" altLang="en-US" b="1" dirty="0"/>
              <a:t>을</a:t>
            </a:r>
            <a:r>
              <a:rPr lang="en-US" altLang="ko-KR" b="1" dirty="0"/>
              <a:t>, n-r</a:t>
            </a:r>
            <a:r>
              <a:rPr lang="ko-KR" altLang="en-US" b="1" dirty="0"/>
              <a:t>개의</a:t>
            </a:r>
            <a:endParaRPr lang="en-US" altLang="ko-KR" b="1" dirty="0"/>
          </a:p>
          <a:p>
            <a:r>
              <a:rPr lang="ko-KR" altLang="en-US" sz="200" b="1" dirty="0"/>
              <a:t> </a:t>
            </a:r>
            <a:endParaRPr lang="en-US" altLang="ko-KR" sz="200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원소에 </a:t>
            </a:r>
            <a:r>
              <a:rPr lang="en-US" altLang="ko-KR" b="1" dirty="0"/>
              <a:t>0</a:t>
            </a:r>
            <a:r>
              <a:rPr lang="ko-KR" altLang="en-US" b="1" dirty="0"/>
              <a:t>을 집어넣어준다</a:t>
            </a:r>
            <a:r>
              <a:rPr lang="en-US" altLang="ko-KR" b="1" dirty="0"/>
              <a:t>.</a:t>
            </a:r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prev_permutation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함수를 통해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check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의 모든 순열을</a:t>
            </a:r>
            <a:endParaRPr lang="en-US" altLang="ko-KR" b="1" dirty="0">
              <a:solidFill>
                <a:srgbClr val="333333"/>
              </a:solidFill>
              <a:latin typeface="Noto Sans KR"/>
            </a:endParaRPr>
          </a:p>
          <a:p>
            <a:endParaRPr lang="en-US" altLang="ko-KR" sz="200" b="1" dirty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sz="200" b="1" dirty="0">
                <a:solidFill>
                  <a:srgbClr val="333333"/>
                </a:solidFill>
                <a:latin typeface="Noto Sans KR"/>
              </a:rPr>
              <a:t> </a:t>
            </a:r>
            <a:endParaRPr lang="en-US" altLang="ko-KR" sz="200" b="1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  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구하면서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check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배열의 값이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1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인 인덱스만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vec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벡터에서</a:t>
            </a:r>
            <a:endParaRPr lang="en-US" altLang="ko-KR" b="1" dirty="0">
              <a:solidFill>
                <a:srgbClr val="333333"/>
              </a:solidFill>
              <a:latin typeface="Noto Sans KR"/>
            </a:endParaRPr>
          </a:p>
          <a:p>
            <a:endParaRPr lang="en-US" altLang="ko-KR" sz="200" b="1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   가져오면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vec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배열의 모든 조합을 출력할 수 있다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</a:t>
            </a:r>
            <a:br>
              <a:rPr lang="ko-KR" altLang="en-US" b="1" dirty="0"/>
            </a:b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8375DA-0B51-4FF2-9173-07D83BA5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7509"/>
            <a:ext cx="5991613" cy="39667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251EC5-ED30-4049-AECA-8940BF95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4227"/>
            <a:ext cx="481644" cy="17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6096000" y="1915886"/>
            <a:ext cx="5823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조합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nCr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b="1" dirty="0"/>
              <a:t>Check </a:t>
            </a:r>
            <a:r>
              <a:rPr lang="ko-KR" altLang="en-US" b="1" dirty="0"/>
              <a:t>배열을 만들어 </a:t>
            </a:r>
            <a:r>
              <a:rPr lang="en-US" altLang="ko-KR" b="1" dirty="0"/>
              <a:t>r</a:t>
            </a:r>
            <a:r>
              <a:rPr lang="ko-KR" altLang="en-US" b="1" dirty="0"/>
              <a:t>개의 원소에 </a:t>
            </a:r>
            <a:r>
              <a:rPr lang="en-US" altLang="ko-KR" b="1" dirty="0"/>
              <a:t>1</a:t>
            </a:r>
            <a:r>
              <a:rPr lang="ko-KR" altLang="en-US" b="1" dirty="0"/>
              <a:t>을</a:t>
            </a:r>
            <a:r>
              <a:rPr lang="en-US" altLang="ko-KR" b="1" dirty="0"/>
              <a:t>, n-r</a:t>
            </a:r>
            <a:r>
              <a:rPr lang="ko-KR" altLang="en-US" b="1" dirty="0"/>
              <a:t>개의</a:t>
            </a:r>
            <a:endParaRPr lang="en-US" altLang="ko-KR" b="1" dirty="0"/>
          </a:p>
          <a:p>
            <a:r>
              <a:rPr lang="ko-KR" altLang="en-US" sz="200" b="1" dirty="0"/>
              <a:t> </a:t>
            </a:r>
            <a:endParaRPr lang="en-US" altLang="ko-KR" sz="200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원소에 </a:t>
            </a:r>
            <a:r>
              <a:rPr lang="en-US" altLang="ko-KR" b="1" dirty="0"/>
              <a:t>0</a:t>
            </a:r>
            <a:r>
              <a:rPr lang="ko-KR" altLang="en-US" b="1" dirty="0"/>
              <a:t>을 집어넣어준다</a:t>
            </a:r>
            <a:r>
              <a:rPr lang="en-US" altLang="ko-KR" b="1" dirty="0"/>
              <a:t>.</a:t>
            </a:r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prev_permutation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함수를 통해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check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의 모든 순열을</a:t>
            </a:r>
            <a:endParaRPr lang="en-US" altLang="ko-KR" b="1" dirty="0">
              <a:solidFill>
                <a:srgbClr val="333333"/>
              </a:solidFill>
              <a:latin typeface="Noto Sans KR"/>
            </a:endParaRPr>
          </a:p>
          <a:p>
            <a:endParaRPr lang="en-US" altLang="ko-KR" sz="200" b="1" dirty="0">
              <a:solidFill>
                <a:srgbClr val="333333"/>
              </a:solidFill>
              <a:latin typeface="Noto Sans KR"/>
            </a:endParaRPr>
          </a:p>
          <a:p>
            <a:r>
              <a:rPr lang="ko-KR" altLang="en-US" sz="200" b="1" dirty="0">
                <a:solidFill>
                  <a:srgbClr val="333333"/>
                </a:solidFill>
                <a:latin typeface="Noto Sans KR"/>
              </a:rPr>
              <a:t> </a:t>
            </a:r>
            <a:endParaRPr lang="en-US" altLang="ko-KR" sz="200" b="1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  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구하면서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check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배열의 값이 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1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인 인덱스만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vec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벡터에서</a:t>
            </a:r>
            <a:endParaRPr lang="en-US" altLang="ko-KR" b="1" dirty="0">
              <a:solidFill>
                <a:srgbClr val="333333"/>
              </a:solidFill>
              <a:latin typeface="Noto Sans KR"/>
            </a:endParaRPr>
          </a:p>
          <a:p>
            <a:endParaRPr lang="en-US" altLang="ko-KR" sz="200" b="1" dirty="0">
              <a:solidFill>
                <a:srgbClr val="333333"/>
              </a:solidFill>
              <a:latin typeface="Noto Sans KR"/>
            </a:endParaRPr>
          </a:p>
          <a:p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   가져오면 </a:t>
            </a:r>
            <a:r>
              <a:rPr lang="en-US" altLang="ko-KR" b="1" dirty="0" err="1">
                <a:solidFill>
                  <a:srgbClr val="333333"/>
                </a:solidFill>
                <a:latin typeface="Noto Sans KR"/>
              </a:rPr>
              <a:t>vec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배열의 모든 조합을 출력할 수 있다</a:t>
            </a:r>
            <a:r>
              <a:rPr lang="en-US" altLang="ko-KR" b="1" dirty="0">
                <a:solidFill>
                  <a:srgbClr val="333333"/>
                </a:solidFill>
                <a:latin typeface="Noto Sans KR"/>
              </a:rPr>
              <a:t>.</a:t>
            </a:r>
            <a:r>
              <a:rPr lang="ko-KR" altLang="en-US" b="1" dirty="0">
                <a:solidFill>
                  <a:srgbClr val="333333"/>
                </a:solidFill>
                <a:latin typeface="Noto Sans KR"/>
              </a:rPr>
              <a:t> </a:t>
            </a:r>
            <a:br>
              <a:rPr lang="ko-KR" altLang="en-US" b="1" dirty="0"/>
            </a:b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8375DA-0B51-4FF2-9173-07D83BA5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7509"/>
            <a:ext cx="5991613" cy="39667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251EC5-ED30-4049-AECA-8940BF95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4227"/>
            <a:ext cx="481644" cy="17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6096000" y="1915886"/>
            <a:ext cx="582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또 다른 </a:t>
            </a:r>
            <a:r>
              <a:rPr lang="ko-KR" altLang="en-US" sz="2000" b="1" dirty="0" err="1"/>
              <a:t>블랙잭</a:t>
            </a:r>
            <a:r>
              <a:rPr lang="ko-KR" altLang="en-US" sz="2000" b="1" dirty="0"/>
              <a:t> 문제 풀이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r</a:t>
            </a:r>
            <a:r>
              <a:rPr lang="ko-KR" altLang="en-US" sz="2000" b="1" dirty="0"/>
              <a:t>이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이므로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칸만 </a:t>
            </a:r>
            <a:r>
              <a:rPr lang="en-US" altLang="ko-KR" sz="2000" b="1" dirty="0"/>
              <a:t>check[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을 넣어줬다</a:t>
            </a:r>
            <a:r>
              <a:rPr lang="en-US" altLang="ko-KR" sz="2000" b="1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7CE6F0-1E6B-40AD-99DA-B83F7951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" y="907188"/>
            <a:ext cx="5823857" cy="59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272143" y="1926772"/>
            <a:ext cx="116477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완전탐색 문제 예시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 </a:t>
            </a:r>
            <a:r>
              <a:rPr lang="en-US" altLang="ko-KR" sz="2000" u="sng" dirty="0">
                <a:solidFill>
                  <a:srgbClr val="0070C0"/>
                </a:solidFill>
              </a:rPr>
              <a:t>https://www.acmicpc.net/step/22</a:t>
            </a:r>
          </a:p>
          <a:p>
            <a:pPr marL="137160">
              <a:spcBef>
                <a:spcPts val="1000"/>
              </a:spcBef>
              <a:buSzPts val="1440"/>
            </a:pPr>
            <a:r>
              <a:rPr lang="en-US" altLang="ko-KR" sz="2000" u="sng" dirty="0">
                <a:solidFill>
                  <a:schemeClr val="hlink"/>
                </a:solidFill>
              </a:rPr>
              <a:t>https://www.acmicpc.net/problem/2309</a:t>
            </a:r>
          </a:p>
          <a:p>
            <a:pPr marL="13716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US" altLang="ko-KR" sz="2000" u="sng" dirty="0">
                <a:solidFill>
                  <a:schemeClr val="hlink"/>
                </a:solidFill>
              </a:rPr>
              <a:t>https://www.acmicpc.net/problem/3040</a:t>
            </a:r>
            <a:endParaRPr lang="en-US" altLang="ko-KR" sz="2000" dirty="0"/>
          </a:p>
          <a:p>
            <a:pPr marL="137160" lvl="0" algn="l" rtl="0"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US" altLang="ko-KR" sz="2000" u="sng" dirty="0">
                <a:solidFill>
                  <a:schemeClr val="hlink"/>
                </a:solidFill>
              </a:rPr>
              <a:t>https://www.acmicpc.net/problem/10974</a:t>
            </a:r>
            <a:endParaRPr lang="en-US" altLang="ko-KR" sz="2000" dirty="0"/>
          </a:p>
          <a:p>
            <a:pPr marL="137160" lvl="0" algn="l" rtl="0"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US" altLang="ko-KR" sz="2000" u="sng" dirty="0">
                <a:solidFill>
                  <a:schemeClr val="hlink"/>
                </a:solidFill>
                <a:hlinkClick r:id="rId2"/>
              </a:rPr>
              <a:t>https://www.acmicpc.net/problem/2309</a:t>
            </a:r>
            <a:endParaRPr lang="en-US" altLang="ko-KR" sz="2000" u="sng" dirty="0">
              <a:solidFill>
                <a:schemeClr val="hlink"/>
              </a:solidFill>
            </a:endParaRPr>
          </a:p>
          <a:p>
            <a:pPr marL="137160" lvl="0" algn="l" rtl="0">
              <a:spcBef>
                <a:spcPts val="1000"/>
              </a:spcBef>
              <a:spcAft>
                <a:spcPts val="0"/>
              </a:spcAft>
              <a:buSzPts val="1440"/>
            </a:pPr>
            <a:endParaRPr lang="en-US" altLang="ko-KR" sz="200" dirty="0"/>
          </a:p>
          <a:p>
            <a:pPr marL="137160" lvl="0" algn="l" rtl="0"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 altLang="ko-KR" sz="2000" u="sng" dirty="0">
                <a:solidFill>
                  <a:schemeClr val="hlink"/>
                </a:solidFill>
                <a:hlinkClick r:id="rId3"/>
              </a:rPr>
              <a:t>https://www.acmicpc.net/problem/2231</a:t>
            </a:r>
            <a:endParaRPr lang="en-US" altLang="ko-KR" sz="2000" dirty="0"/>
          </a:p>
          <a:p>
            <a:pPr marL="13716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</a:pPr>
            <a:r>
              <a:rPr lang="en-US" altLang="ko-KR" sz="2000" u="sng" dirty="0">
                <a:solidFill>
                  <a:schemeClr val="hlink"/>
                </a:solidFill>
                <a:hlinkClick r:id="rId4"/>
              </a:rPr>
              <a:t>https://www.acmicpc.net/problem/4673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5811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D13996-3D0D-4CCE-AD1E-A5AE4AA046C5}"/>
              </a:ext>
            </a:extLst>
          </p:cNvPr>
          <p:cNvSpPr/>
          <p:nvPr/>
        </p:nvSpPr>
        <p:spPr>
          <a:xfrm>
            <a:off x="316992" y="13066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(0,0,0)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045910-DD75-4372-9016-AF3DAEB7843F}"/>
              </a:ext>
            </a:extLst>
          </p:cNvPr>
          <p:cNvSpPr/>
          <p:nvPr/>
        </p:nvSpPr>
        <p:spPr>
          <a:xfrm>
            <a:off x="2273808" y="13066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(1,1,a)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B3215-B670-4165-B8A0-A85574458E3C}"/>
              </a:ext>
            </a:extLst>
          </p:cNvPr>
          <p:cNvSpPr/>
          <p:nvPr/>
        </p:nvSpPr>
        <p:spPr>
          <a:xfrm>
            <a:off x="4230624" y="13066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(2,2,a+b)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3549CD-717B-4F1E-BD97-2CE321F5E833}"/>
              </a:ext>
            </a:extLst>
          </p:cNvPr>
          <p:cNvSpPr/>
          <p:nvPr/>
        </p:nvSpPr>
        <p:spPr>
          <a:xfrm>
            <a:off x="6187440" y="13066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(3,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ysClr val="windowText" lastClr="000000"/>
                </a:solidFill>
              </a:rPr>
              <a:t>,a+b+c)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25790-A8EE-4B05-A5BD-D2F0CEE18B1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648992" y="399825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98BB3D-1883-48E9-B162-AE1A4AC1A6B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605808" y="399825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1192F0-A4EB-4981-9C7A-931C59030F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62624" y="399825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8C7373-9079-4A86-9627-FBCAF81E6A4D}"/>
              </a:ext>
            </a:extLst>
          </p:cNvPr>
          <p:cNvSpPr txBox="1"/>
          <p:nvPr/>
        </p:nvSpPr>
        <p:spPr>
          <a:xfrm>
            <a:off x="1755648" y="130664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+a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FED6F-9416-4DDB-A33E-CF31439CEA7F}"/>
              </a:ext>
            </a:extLst>
          </p:cNvPr>
          <p:cNvSpPr txBox="1"/>
          <p:nvPr/>
        </p:nvSpPr>
        <p:spPr>
          <a:xfrm>
            <a:off x="3697248" y="130664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+b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9AD62-7819-4D18-8DD6-37D35BD010FC}"/>
              </a:ext>
            </a:extLst>
          </p:cNvPr>
          <p:cNvSpPr txBox="1"/>
          <p:nvPr/>
        </p:nvSpPr>
        <p:spPr>
          <a:xfrm>
            <a:off x="5673864" y="118908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+c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F3D80-4907-4900-9AE8-2885EDE81DA7}"/>
              </a:ext>
            </a:extLst>
          </p:cNvPr>
          <p:cNvSpPr/>
          <p:nvPr/>
        </p:nvSpPr>
        <p:spPr>
          <a:xfrm>
            <a:off x="6187440" y="938147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(3,2,a+b)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0BBD03-2B43-4EC1-8CB6-D6EBD78B5A50}"/>
              </a:ext>
            </a:extLst>
          </p:cNvPr>
          <p:cNvSpPr/>
          <p:nvPr/>
        </p:nvSpPr>
        <p:spPr>
          <a:xfrm>
            <a:off x="8144256" y="938147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ysClr val="windowText" lastClr="000000"/>
                </a:solidFill>
              </a:rPr>
              <a:t>,a+b+d)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C0AF92-067E-4B07-928F-E2E6EAE4D2D9}"/>
              </a:ext>
            </a:extLst>
          </p:cNvPr>
          <p:cNvCxnSpPr>
            <a:cxnSpLocks/>
          </p:cNvCxnSpPr>
          <p:nvPr/>
        </p:nvCxnSpPr>
        <p:spPr>
          <a:xfrm>
            <a:off x="7519440" y="1207308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41B1489-80BB-4D68-A4D1-52C1E8A487F3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 rot="16200000" flipH="1">
            <a:off x="5272871" y="292739"/>
            <a:ext cx="538322" cy="129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6CDD2E-D89C-49C9-964C-0BA583D48411}"/>
              </a:ext>
            </a:extLst>
          </p:cNvPr>
          <p:cNvSpPr txBox="1"/>
          <p:nvPr/>
        </p:nvSpPr>
        <p:spPr>
          <a:xfrm>
            <a:off x="7603518" y="930309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+d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A81981-D78D-4532-B65B-50E0A949C666}"/>
              </a:ext>
            </a:extLst>
          </p:cNvPr>
          <p:cNvSpPr/>
          <p:nvPr/>
        </p:nvSpPr>
        <p:spPr>
          <a:xfrm>
            <a:off x="8144256" y="1745630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(4,2,a+b)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E0D3E4-847F-4C4A-912F-F4D134135D1C}"/>
              </a:ext>
            </a:extLst>
          </p:cNvPr>
          <p:cNvCxnSpPr>
            <a:stCxn id="21" idx="2"/>
            <a:endCxn id="30" idx="1"/>
          </p:cNvCxnSpPr>
          <p:nvPr/>
        </p:nvCxnSpPr>
        <p:spPr>
          <a:xfrm rot="16200000" flipH="1">
            <a:off x="7229687" y="1100222"/>
            <a:ext cx="538322" cy="129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F9A0811-0FE5-41FE-96D4-40C565E145E3}"/>
              </a:ext>
            </a:extLst>
          </p:cNvPr>
          <p:cNvCxnSpPr>
            <a:cxnSpLocks/>
            <a:stCxn id="4" idx="2"/>
            <a:endCxn id="84" idx="1"/>
          </p:cNvCxnSpPr>
          <p:nvPr/>
        </p:nvCxnSpPr>
        <p:spPr>
          <a:xfrm rot="16200000" flipH="1">
            <a:off x="-223810" y="1875787"/>
            <a:ext cx="3759879" cy="1346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33B09E5-3DA5-4FA4-A6A0-B7EDD9472C1C}"/>
              </a:ext>
            </a:extLst>
          </p:cNvPr>
          <p:cNvCxnSpPr/>
          <p:nvPr/>
        </p:nvCxnSpPr>
        <p:spPr>
          <a:xfrm rot="16200000" flipH="1">
            <a:off x="2532842" y="1091573"/>
            <a:ext cx="2125057" cy="1279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9FFF88C-C693-40F7-B69E-E3E97E77FDA5}"/>
              </a:ext>
            </a:extLst>
          </p:cNvPr>
          <p:cNvSpPr/>
          <p:nvPr/>
        </p:nvSpPr>
        <p:spPr>
          <a:xfrm>
            <a:off x="4230060" y="2517042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(2,1,a)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404346-AF85-4532-9DF2-A11CD829FACB}"/>
              </a:ext>
            </a:extLst>
          </p:cNvPr>
          <p:cNvSpPr txBox="1"/>
          <p:nvPr/>
        </p:nvSpPr>
        <p:spPr>
          <a:xfrm>
            <a:off x="5661672" y="2509204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+c</a:t>
            </a:r>
            <a:endParaRPr lang="ko-KR" altLang="en-US" sz="12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9A67776-DE5A-4A0C-8850-F445A6960658}"/>
              </a:ext>
            </a:extLst>
          </p:cNvPr>
          <p:cNvCxnSpPr>
            <a:cxnSpLocks/>
          </p:cNvCxnSpPr>
          <p:nvPr/>
        </p:nvCxnSpPr>
        <p:spPr>
          <a:xfrm>
            <a:off x="5562624" y="2786203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2AE7F7B-64B5-4693-B96D-3D43919F7279}"/>
              </a:ext>
            </a:extLst>
          </p:cNvPr>
          <p:cNvSpPr/>
          <p:nvPr/>
        </p:nvSpPr>
        <p:spPr>
          <a:xfrm>
            <a:off x="6179088" y="2524881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(3,2,a+c)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88E707D-F0B9-47E5-B53D-5DD035EADC4B}"/>
              </a:ext>
            </a:extLst>
          </p:cNvPr>
          <p:cNvCxnSpPr>
            <a:cxnSpLocks/>
          </p:cNvCxnSpPr>
          <p:nvPr/>
        </p:nvCxnSpPr>
        <p:spPr>
          <a:xfrm>
            <a:off x="7511088" y="2794042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69B653-D622-4DF9-8887-FED1DC468E1A}"/>
              </a:ext>
            </a:extLst>
          </p:cNvPr>
          <p:cNvSpPr txBox="1"/>
          <p:nvPr/>
        </p:nvSpPr>
        <p:spPr>
          <a:xfrm>
            <a:off x="7601784" y="2499559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+d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59F4FF-3CE6-49A6-8CB8-32A60CF215C2}"/>
              </a:ext>
            </a:extLst>
          </p:cNvPr>
          <p:cNvSpPr/>
          <p:nvPr/>
        </p:nvSpPr>
        <p:spPr>
          <a:xfrm>
            <a:off x="8114467" y="2553113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ysClr val="windowText" lastClr="000000"/>
                </a:solidFill>
              </a:rPr>
              <a:t>,a+c+d)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0C400E3-3EFE-4698-BAF2-97B0D8EE260D}"/>
              </a:ext>
            </a:extLst>
          </p:cNvPr>
          <p:cNvCxnSpPr/>
          <p:nvPr/>
        </p:nvCxnSpPr>
        <p:spPr>
          <a:xfrm rot="16200000" flipH="1">
            <a:off x="7221335" y="2686956"/>
            <a:ext cx="538322" cy="129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A9E05-47A0-4F86-A555-592251663043}"/>
              </a:ext>
            </a:extLst>
          </p:cNvPr>
          <p:cNvSpPr/>
          <p:nvPr/>
        </p:nvSpPr>
        <p:spPr>
          <a:xfrm>
            <a:off x="8114467" y="3304133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(4,2,a+c)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1A26540-99D8-4630-8EDE-C1ACBB886835}"/>
              </a:ext>
            </a:extLst>
          </p:cNvPr>
          <p:cNvSpPr/>
          <p:nvPr/>
        </p:nvSpPr>
        <p:spPr>
          <a:xfrm>
            <a:off x="2329267" y="415970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(1,0,0)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227913-BF69-4433-ACDA-0CFB5DFE376F}"/>
              </a:ext>
            </a:extLst>
          </p:cNvPr>
          <p:cNvSpPr/>
          <p:nvPr/>
        </p:nvSpPr>
        <p:spPr>
          <a:xfrm>
            <a:off x="4267795" y="415970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(2,1,b)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598828E-7B1F-48B2-B561-73C76A00546B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>
            <a:off x="3661267" y="4428865"/>
            <a:ext cx="60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8BE5DDA-5CC8-48B6-8ADE-8F57072F4432}"/>
              </a:ext>
            </a:extLst>
          </p:cNvPr>
          <p:cNvSpPr txBox="1"/>
          <p:nvPr/>
        </p:nvSpPr>
        <p:spPr>
          <a:xfrm>
            <a:off x="3751171" y="4123864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+b</a:t>
            </a:r>
            <a:endParaRPr lang="ko-KR" altLang="en-US" sz="12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E483B69-42BD-4CAD-A4B4-8FAA87704730}"/>
              </a:ext>
            </a:extLst>
          </p:cNvPr>
          <p:cNvCxnSpPr/>
          <p:nvPr/>
        </p:nvCxnSpPr>
        <p:spPr>
          <a:xfrm>
            <a:off x="5606355" y="4428865"/>
            <a:ext cx="60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504069-2C4A-49A3-AF95-617FB4B9E2AD}"/>
              </a:ext>
            </a:extLst>
          </p:cNvPr>
          <p:cNvSpPr/>
          <p:nvPr/>
        </p:nvSpPr>
        <p:spPr>
          <a:xfrm>
            <a:off x="6209835" y="415970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(3,2,b+c)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5D3618-3D74-4650-AC55-4860A0B2ECE9}"/>
              </a:ext>
            </a:extLst>
          </p:cNvPr>
          <p:cNvSpPr txBox="1"/>
          <p:nvPr/>
        </p:nvSpPr>
        <p:spPr>
          <a:xfrm>
            <a:off x="5708451" y="4159704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+c</a:t>
            </a:r>
            <a:endParaRPr lang="ko-KR" altLang="en-US" sz="12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772C81-8E3E-42D7-9D62-C6A01A3B1106}"/>
              </a:ext>
            </a:extLst>
          </p:cNvPr>
          <p:cNvCxnSpPr/>
          <p:nvPr/>
        </p:nvCxnSpPr>
        <p:spPr>
          <a:xfrm>
            <a:off x="7533435" y="4436703"/>
            <a:ext cx="60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6BCC026-2490-4A56-9835-203C0DF398CA}"/>
              </a:ext>
            </a:extLst>
          </p:cNvPr>
          <p:cNvSpPr/>
          <p:nvPr/>
        </p:nvSpPr>
        <p:spPr>
          <a:xfrm>
            <a:off x="8131563" y="415970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ysClr val="windowText" lastClr="000000"/>
                </a:solidFill>
              </a:rPr>
              <a:t>,b+c+d)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49E1F2-E700-4062-AC03-CC4743A31997}"/>
              </a:ext>
            </a:extLst>
          </p:cNvPr>
          <p:cNvSpPr txBox="1"/>
          <p:nvPr/>
        </p:nvSpPr>
        <p:spPr>
          <a:xfrm>
            <a:off x="7648809" y="4167169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+d</a:t>
            </a:r>
            <a:endParaRPr lang="ko-KR" altLang="en-US" sz="1200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DFC11144-99E0-4DC8-9040-4D826A762471}"/>
              </a:ext>
            </a:extLst>
          </p:cNvPr>
          <p:cNvCxnSpPr/>
          <p:nvPr/>
        </p:nvCxnSpPr>
        <p:spPr>
          <a:xfrm rot="16200000" flipH="1">
            <a:off x="7261250" y="4321779"/>
            <a:ext cx="538322" cy="129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9AA4F47-7C23-4B0E-A65F-E6E3667B2286}"/>
              </a:ext>
            </a:extLst>
          </p:cNvPr>
          <p:cNvSpPr/>
          <p:nvPr/>
        </p:nvSpPr>
        <p:spPr>
          <a:xfrm>
            <a:off x="8144256" y="5010809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(4,2,b+c)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38910F6F-5C71-42E0-BCAF-38B5E5FBC0D9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3853808" y="5778012"/>
            <a:ext cx="215997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9EF4E27-2A19-40FB-BA6E-55FA4B7B0D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1769" y="5778012"/>
            <a:ext cx="215997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8B2138E8-FA8F-409A-878B-7BB5C10C74FD}"/>
              </a:ext>
            </a:extLst>
          </p:cNvPr>
          <p:cNvSpPr/>
          <p:nvPr/>
        </p:nvSpPr>
        <p:spPr>
          <a:xfrm>
            <a:off x="6242303" y="770810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(3,1,b)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6C6D73D4-D860-4248-96B4-364BBE4B40E3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4944917" y="2"/>
            <a:ext cx="1297386" cy="1039969"/>
          </a:xfrm>
          <a:prstGeom prst="bentConnector3">
            <a:avLst>
              <a:gd name="adj1" fmla="val 2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C4E913F-5F45-414F-A43A-FCE8B56105D2}"/>
              </a:ext>
            </a:extLst>
          </p:cNvPr>
          <p:cNvCxnSpPr>
            <a:cxnSpLocks/>
          </p:cNvCxnSpPr>
          <p:nvPr/>
        </p:nvCxnSpPr>
        <p:spPr>
          <a:xfrm>
            <a:off x="7578389" y="1009791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391B4C3-1CA7-40F8-84DA-EB9C2ED6F790}"/>
              </a:ext>
            </a:extLst>
          </p:cNvPr>
          <p:cNvSpPr txBox="1"/>
          <p:nvPr/>
        </p:nvSpPr>
        <p:spPr>
          <a:xfrm>
            <a:off x="7651967" y="697008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+d</a:t>
            </a:r>
            <a:endParaRPr lang="ko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C2B1CEE-F295-4EB9-BB28-069D5599543C}"/>
              </a:ext>
            </a:extLst>
          </p:cNvPr>
          <p:cNvSpPr/>
          <p:nvPr/>
        </p:nvSpPr>
        <p:spPr>
          <a:xfrm>
            <a:off x="8168591" y="770810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>
                <a:solidFill>
                  <a:sysClr val="windowText" lastClr="000000"/>
                </a:solidFill>
              </a:rPr>
              <a:t>,b+d)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DCB3A7B9-05EE-49AC-8721-D0197E8A88BE}"/>
              </a:ext>
            </a:extLst>
          </p:cNvPr>
          <p:cNvCxnSpPr/>
          <p:nvPr/>
        </p:nvCxnSpPr>
        <p:spPr>
          <a:xfrm rot="16200000" flipH="1">
            <a:off x="7284550" y="932885"/>
            <a:ext cx="538322" cy="129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0521F0-0548-4FB4-8F8C-BEFCE4EE5F07}"/>
              </a:ext>
            </a:extLst>
          </p:cNvPr>
          <p:cNvSpPr/>
          <p:nvPr/>
        </p:nvSpPr>
        <p:spPr>
          <a:xfrm>
            <a:off x="8199119" y="1548113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ysClr val="windowText" lastClr="000000"/>
                </a:solidFill>
              </a:rPr>
              <a:t>,b)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3501729-A7C7-4430-9C75-1BFFD5A68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5587" y="719725"/>
            <a:ext cx="2804164" cy="1364711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F18508-7C15-4539-B248-276EDC7E7F4D}"/>
              </a:ext>
            </a:extLst>
          </p:cNvPr>
          <p:cNvSpPr/>
          <p:nvPr/>
        </p:nvSpPr>
        <p:spPr>
          <a:xfrm>
            <a:off x="4252164" y="2535002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(2,0,0)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3F7BE78-758A-44BC-83B4-7F283DB9DF51}"/>
              </a:ext>
            </a:extLst>
          </p:cNvPr>
          <p:cNvCxnSpPr>
            <a:cxnSpLocks/>
          </p:cNvCxnSpPr>
          <p:nvPr/>
        </p:nvCxnSpPr>
        <p:spPr>
          <a:xfrm>
            <a:off x="5584164" y="2804163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D428E8-BB89-4F35-A66A-53284CAB7D21}"/>
              </a:ext>
            </a:extLst>
          </p:cNvPr>
          <p:cNvSpPr txBox="1"/>
          <p:nvPr/>
        </p:nvSpPr>
        <p:spPr>
          <a:xfrm>
            <a:off x="5683212" y="2523246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+c</a:t>
            </a:r>
            <a:endParaRPr lang="ko-KR" altLang="en-US" sz="12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5C6C21C-4382-4D3A-95F4-E21E3819F499}"/>
              </a:ext>
            </a:extLst>
          </p:cNvPr>
          <p:cNvSpPr/>
          <p:nvPr/>
        </p:nvSpPr>
        <p:spPr>
          <a:xfrm>
            <a:off x="6208980" y="2523246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(3,1,c)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6C57AC2-A382-49A3-93DA-EC9D7571BBC0}"/>
              </a:ext>
            </a:extLst>
          </p:cNvPr>
          <p:cNvCxnSpPr>
            <a:cxnSpLocks/>
          </p:cNvCxnSpPr>
          <p:nvPr/>
        </p:nvCxnSpPr>
        <p:spPr>
          <a:xfrm>
            <a:off x="7553711" y="2800245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A4256C3-6C97-4BE1-ADDD-FDDC723C540C}"/>
              </a:ext>
            </a:extLst>
          </p:cNvPr>
          <p:cNvSpPr txBox="1"/>
          <p:nvPr/>
        </p:nvSpPr>
        <p:spPr>
          <a:xfrm>
            <a:off x="7632167" y="2535002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+d</a:t>
            </a:r>
            <a:endParaRPr lang="ko-KR" altLang="en-US" sz="12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F440AE1-CD67-434D-B0FD-1BB067E8DAF1}"/>
              </a:ext>
            </a:extLst>
          </p:cNvPr>
          <p:cNvSpPr/>
          <p:nvPr/>
        </p:nvSpPr>
        <p:spPr>
          <a:xfrm>
            <a:off x="8193033" y="253108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>
                <a:solidFill>
                  <a:sysClr val="windowText" lastClr="000000"/>
                </a:solidFill>
              </a:rPr>
              <a:t>,c+d)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BECBF36-18F5-4A7B-8F1F-E6B348EACEDD}"/>
              </a:ext>
            </a:extLst>
          </p:cNvPr>
          <p:cNvCxnSpPr/>
          <p:nvPr/>
        </p:nvCxnSpPr>
        <p:spPr>
          <a:xfrm rot="16200000" flipH="1">
            <a:off x="7288636" y="2700997"/>
            <a:ext cx="538322" cy="129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68F63D-6C1E-42F1-AC3C-1E8FD45A968F}"/>
              </a:ext>
            </a:extLst>
          </p:cNvPr>
          <p:cNvSpPr/>
          <p:nvPr/>
        </p:nvSpPr>
        <p:spPr>
          <a:xfrm>
            <a:off x="8203205" y="3316224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ysClr val="windowText" lastClr="000000"/>
                </a:solidFill>
              </a:rPr>
              <a:t>,c)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C6BF955-780D-4107-B776-7C11670E15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3868" y="3114968"/>
            <a:ext cx="1372838" cy="1297386"/>
          </a:xfrm>
          <a:prstGeom prst="bentConnector3">
            <a:avLst>
              <a:gd name="adj1" fmla="val 100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2E21C20-D7A6-406B-96F2-A6457AAFFBC5}"/>
              </a:ext>
            </a:extLst>
          </p:cNvPr>
          <p:cNvSpPr/>
          <p:nvPr/>
        </p:nvSpPr>
        <p:spPr>
          <a:xfrm>
            <a:off x="6202410" y="4188756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(3,0,0)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8BED8CD-8544-4E14-940C-4485DC603333}"/>
              </a:ext>
            </a:extLst>
          </p:cNvPr>
          <p:cNvSpPr txBox="1"/>
          <p:nvPr/>
        </p:nvSpPr>
        <p:spPr>
          <a:xfrm>
            <a:off x="7632167" y="4188756"/>
            <a:ext cx="42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+d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DE98288-AB95-4530-B8F0-DAC07EE10D65}"/>
              </a:ext>
            </a:extLst>
          </p:cNvPr>
          <p:cNvCxnSpPr>
            <a:cxnSpLocks/>
          </p:cNvCxnSpPr>
          <p:nvPr/>
        </p:nvCxnSpPr>
        <p:spPr>
          <a:xfrm>
            <a:off x="7553711" y="4465755"/>
            <a:ext cx="624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1D2D01A-9090-4669-B815-7B71373D3039}"/>
              </a:ext>
            </a:extLst>
          </p:cNvPr>
          <p:cNvSpPr/>
          <p:nvPr/>
        </p:nvSpPr>
        <p:spPr>
          <a:xfrm>
            <a:off x="8203205" y="4227917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ysClr val="windowText" lastClr="000000"/>
                </a:solidFill>
              </a:rPr>
              <a:t>,d)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B142896-45B5-4465-AE52-09A0FB023918}"/>
              </a:ext>
            </a:extLst>
          </p:cNvPr>
          <p:cNvCxnSpPr/>
          <p:nvPr/>
        </p:nvCxnSpPr>
        <p:spPr>
          <a:xfrm rot="16200000" flipH="1">
            <a:off x="7305142" y="4364897"/>
            <a:ext cx="538322" cy="129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5B5ACC7-681A-4702-8537-A41A13B23278}"/>
              </a:ext>
            </a:extLst>
          </p:cNvPr>
          <p:cNvSpPr/>
          <p:nvPr/>
        </p:nvSpPr>
        <p:spPr>
          <a:xfrm>
            <a:off x="8219711" y="4980123"/>
            <a:ext cx="1332000" cy="538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(4,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ysClr val="windowText" lastClr="000000"/>
                </a:solidFill>
              </a:rPr>
              <a:t>,0)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완전탐색에 대해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완전탐색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완전탐색에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87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(Brute Force)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컴퓨터의 빠른 연산 속도로 가능한 모든 경우의 수를 하나하나 탐색하면서 정답을 찾는 방법을 완전탐색이라고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사실 완전탐색은 </a:t>
            </a: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알고리즘이라기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보다는 문제를 푸는 방법에 가깝다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100%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확률로 정답을 찾아낼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완전탐색은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시간면에서 매우 비효율적인 탐색방법이다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완전탐색은 다른 문제풀이 방법과 비교하면 쉽게 구현이 가능하기 때문에 문제를 해결할 때 기반으로 깔고 생각하기 좋다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완전탐색에 대해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3688457" y="1781048"/>
            <a:ext cx="8164287" cy="135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완전탐색을 사용하는 간단한 예시로는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자리 자물쇠를 하나하나 돌려가며 암호를 찾는 방법이 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경우의 수는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0000~9999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이므로 총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번 시도해보면 자물쇠는 무조건 열리게 되어있다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자물쇠, 철물이(가) 표시된 사진&#10;&#10;자동 생성된 설명">
            <a:extLst>
              <a:ext uri="{FF2B5EF4-FFF2-40B4-BE49-F238E27FC236}">
                <a16:creationId xmlns:a16="http://schemas.microsoft.com/office/drawing/2014/main" id="{2286BE15-7A39-4F70-8832-BC321F4F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151"/>
            <a:ext cx="3688457" cy="3688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21448-7857-4081-83A3-E7F701FAEB88}"/>
              </a:ext>
            </a:extLst>
          </p:cNvPr>
          <p:cNvSpPr txBox="1"/>
          <p:nvPr/>
        </p:nvSpPr>
        <p:spPr>
          <a:xfrm>
            <a:off x="3688457" y="3578464"/>
            <a:ext cx="7825029" cy="233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완전탐색의 가장 큰 문제점은 시간이 비효율적이다는 것이다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완전탐색을 사용할 때에는 시간내로 문제를 풀 수 있는가 파악이 중요하다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보통 입력으로 주어지는 데이터의 범위가 작거나 빠른 시간대에 탐색이 가능하겠다고 판단이 되면 사용을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완전탐색에 대해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2729" y="1781048"/>
            <a:ext cx="11350015" cy="326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 탐색의 종류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Brute-Force</a:t>
            </a:r>
          </a:p>
          <a:p>
            <a:pPr marL="285750" indent="-285750">
              <a:buFontTx/>
              <a:buChar char="-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/>
              <a:t>비트마스크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조합</a:t>
            </a:r>
            <a:r>
              <a:rPr lang="en-US" altLang="ko-KR" b="1" dirty="0"/>
              <a:t>,</a:t>
            </a:r>
            <a:r>
              <a:rPr lang="ko-KR" altLang="en-US" b="1" dirty="0"/>
              <a:t>순열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BFS/DFS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재귀함수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5750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linkClick r:id="rId2"/>
              </a:rPr>
              <a:t>블랙잭</a:t>
            </a:r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https://www.acmicpc.net/problem/2798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2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84945-F895-4821-8B9A-FB2DE4EA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489"/>
            <a:ext cx="12192000" cy="33623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1DB67D-775D-45DD-B0D2-FB67D4EA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4836"/>
            <a:ext cx="12192000" cy="26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D844F-9805-47F6-AE88-B4D663A5B59D}"/>
                  </a:ext>
                </a:extLst>
              </p:cNvPr>
              <p:cNvSpPr txBox="1"/>
              <p:nvPr/>
            </p:nvSpPr>
            <p:spPr>
              <a:xfrm>
                <a:off x="5464628" y="1936565"/>
                <a:ext cx="6422571" cy="3167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단순 완전 탐색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For</a:t>
                </a:r>
                <a:r>
                  <a:rPr lang="ko-KR" altLang="en-US" dirty="0"/>
                  <a:t>문을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중으로 사용해 가능한 모든 조합의 세 카드의 합을 구해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을 넘지 않으면서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에 가장 가까운 카드의 합을 찾아준다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개의 카드 중에서 중복되지 않은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장의 카드를 순서에 상관없이 뽑는다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sPre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- </a:t>
                </a:r>
                <a:r>
                  <a:rPr lang="ko-KR" altLang="en-US" dirty="0"/>
                  <a:t>단순 완전탐색은 </a:t>
                </a:r>
                <a:r>
                  <a:rPr lang="en-US" altLang="ko-KR" dirty="0"/>
                  <a:t>for</a:t>
                </a:r>
                <a:r>
                  <a:rPr lang="ko-KR" altLang="en-US" dirty="0"/>
                  <a:t>문과 </a:t>
                </a:r>
                <a:r>
                  <a:rPr lang="en-US" altLang="ko-KR" dirty="0"/>
                  <a:t>if</a:t>
                </a:r>
                <a:r>
                  <a:rPr lang="ko-KR" altLang="en-US" dirty="0"/>
                  <a:t>문으로 해결이 가능하다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5D844F-9805-47F6-AE88-B4D663A5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28" y="1936565"/>
                <a:ext cx="6422571" cy="3167662"/>
              </a:xfrm>
              <a:prstGeom prst="rect">
                <a:avLst/>
              </a:prstGeom>
              <a:blipFill>
                <a:blip r:embed="rId2"/>
                <a:stretch>
                  <a:fillRect l="-949" t="-1156" r="-759" b="-2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783F47C-0A90-474E-A8AB-9204A088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945"/>
            <a:ext cx="522042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3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</a:t>
            </a:r>
            <a:r>
              <a:rPr lang="ko-KR" altLang="en-US" sz="2000" dirty="0"/>
              <a:t> 완전 탐색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D844F-9805-47F6-AE88-B4D663A5B59D}"/>
              </a:ext>
            </a:extLst>
          </p:cNvPr>
          <p:cNvSpPr txBox="1"/>
          <p:nvPr/>
        </p:nvSpPr>
        <p:spPr>
          <a:xfrm>
            <a:off x="5442857" y="1936565"/>
            <a:ext cx="6422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재귀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세 개의 매개변수를 받는 재귀함수 </a:t>
            </a:r>
            <a:r>
              <a:rPr lang="en-US" altLang="ko-KR" dirty="0" err="1"/>
              <a:t>func</a:t>
            </a:r>
            <a:r>
              <a:rPr lang="ko-KR" altLang="en-US" dirty="0"/>
              <a:t>를 통해 정답을 구현했다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• </a:t>
            </a:r>
            <a:r>
              <a:rPr lang="en-US" altLang="ko-KR" dirty="0" err="1"/>
              <a:t>idx</a:t>
            </a:r>
            <a:r>
              <a:rPr lang="en-US" altLang="ko-KR" dirty="0"/>
              <a:t> = </a:t>
            </a:r>
            <a:r>
              <a:rPr lang="ko-KR" altLang="en-US" dirty="0"/>
              <a:t>이번에 탐색하는 카드 위치</a:t>
            </a:r>
            <a:endParaRPr lang="en-US" altLang="ko-KR" dirty="0"/>
          </a:p>
          <a:p>
            <a:r>
              <a:rPr lang="en-US" altLang="ko-KR" dirty="0"/>
              <a:t>    •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ko-KR" altLang="en-US" dirty="0"/>
              <a:t>재귀를 통해 탐색한 카드 개수</a:t>
            </a:r>
            <a:endParaRPr lang="en-US" altLang="ko-KR" dirty="0"/>
          </a:p>
          <a:p>
            <a:r>
              <a:rPr lang="en-US" altLang="ko-KR" dirty="0"/>
              <a:t>    • sum = </a:t>
            </a:r>
            <a:r>
              <a:rPr lang="ko-KR" altLang="en-US" dirty="0"/>
              <a:t>현재 재귀 함수를 통해 구한 카드들의 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재귀로 구현 할 때는 조건문을 잘 활용해 탐색이 꼬이지 않도록 처리해주어야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단순 완전탐색은 </a:t>
            </a:r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/>
              <a:t>문으로 해결이 가능하다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A43DF-B2AF-40AE-9096-0AC4A677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314"/>
            <a:ext cx="4751906" cy="57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</TotalTime>
  <Words>879</Words>
  <Application>Microsoft Office PowerPoint</Application>
  <PresentationFormat>와이드스크린</PresentationFormat>
  <Paragraphs>170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KR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101</cp:revision>
  <dcterms:created xsi:type="dcterms:W3CDTF">2021-01-02T15:13:48Z</dcterms:created>
  <dcterms:modified xsi:type="dcterms:W3CDTF">2021-03-24T18:18:57Z</dcterms:modified>
</cp:coreProperties>
</file>