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294" r:id="rId5"/>
    <p:sldId id="273" r:id="rId6"/>
    <p:sldId id="282" r:id="rId7"/>
    <p:sldId id="295" r:id="rId8"/>
    <p:sldId id="286" r:id="rId9"/>
    <p:sldId id="284" r:id="rId10"/>
    <p:sldId id="285" r:id="rId11"/>
    <p:sldId id="296" r:id="rId12"/>
    <p:sldId id="297" r:id="rId13"/>
    <p:sldId id="287" r:id="rId14"/>
    <p:sldId id="29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610" TargetMode="External"/><Relationship Id="rId7" Type="http://schemas.openxmlformats.org/officeDocument/2006/relationships/hyperlink" Target="https://www.acmicpc.net/problem/1459" TargetMode="External"/><Relationship Id="rId2" Type="http://schemas.openxmlformats.org/officeDocument/2006/relationships/hyperlink" Target="https://www.acmicpc.net/step/3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problem/1758" TargetMode="External"/><Relationship Id="rId5" Type="http://schemas.openxmlformats.org/officeDocument/2006/relationships/hyperlink" Target="https://www.acmicpc.net/problem/2875" TargetMode="External"/><Relationship Id="rId4" Type="http://schemas.openxmlformats.org/officeDocument/2006/relationships/hyperlink" Target="https://www.acmicpc.net/problem/13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5585" TargetMode="External"/><Relationship Id="rId2" Type="http://schemas.openxmlformats.org/officeDocument/2006/relationships/hyperlink" Target="https://www.acmicpc.net/problem/279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+mj-lt"/>
              </a:rPr>
              <a:t>Greedy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D844F-9805-47F6-AE88-B4D663A5B59D}"/>
              </a:ext>
            </a:extLst>
          </p:cNvPr>
          <p:cNvSpPr txBox="1"/>
          <p:nvPr/>
        </p:nvSpPr>
        <p:spPr>
          <a:xfrm>
            <a:off x="126124" y="1936565"/>
            <a:ext cx="1176107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/>
              <a:t>최선의 선택은</a:t>
            </a:r>
            <a:r>
              <a:rPr lang="en-US" altLang="ko-KR" sz="2400" b="1" dirty="0"/>
              <a:t>?</a:t>
            </a:r>
          </a:p>
          <a:p>
            <a:pPr marL="342900" indent="-342900">
              <a:buFontTx/>
              <a:buChar char="-"/>
            </a:pPr>
            <a:endParaRPr lang="en-US" altLang="ko-KR" sz="500" b="1" dirty="0"/>
          </a:p>
          <a:p>
            <a:r>
              <a:rPr lang="en-US" altLang="ko-KR" b="1" dirty="0"/>
              <a:t>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줄 수 있는 가장 큰 액수의 동전을 거스름돈으로 주는 것이다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ex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물건값이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380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엔인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   -&gt;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거슬러줘야할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금액은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620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엔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   -&gt; 500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동전 하나를 거슬러주면 남은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거슬러줘야할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돈은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120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   -&gt; 100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동전 하나를 거슬러주면 남은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거슬러줘야할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돈은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마지막으로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개를 거슬러주면 끝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총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개로 해결이 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3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D844F-9805-47F6-AE88-B4D663A5B59D}"/>
              </a:ext>
            </a:extLst>
          </p:cNvPr>
          <p:cNvSpPr txBox="1"/>
          <p:nvPr/>
        </p:nvSpPr>
        <p:spPr>
          <a:xfrm>
            <a:off x="126124" y="1936565"/>
            <a:ext cx="117610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/>
              <a:t>동전끼리 배수라는 점을 통해 탐욕법의 조건을 만족시킬 수 있다</a:t>
            </a:r>
            <a:r>
              <a:rPr lang="en-US" altLang="ko-KR" sz="2400" b="1" dirty="0"/>
              <a:t>.</a:t>
            </a:r>
          </a:p>
          <a:p>
            <a:endParaRPr lang="en-US" altLang="ko-KR" sz="500" b="1" dirty="0"/>
          </a:p>
          <a:p>
            <a:pPr marL="342900" indent="-342900">
              <a:buFontTx/>
              <a:buChar char="-"/>
            </a:pPr>
            <a:endParaRPr lang="en-US" altLang="ko-KR" sz="500" b="1" dirty="0"/>
          </a:p>
          <a:p>
            <a:r>
              <a:rPr lang="en-US" altLang="ko-KR" b="1" dirty="0"/>
              <a:t>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개보다는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주는 것이 낫다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10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개보다는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주는 것이 낫다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50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개보다는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주는 것이 낫다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100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개보다는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주는 것이 낫다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500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개보다는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500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주는 것이 낫다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5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D844F-9805-47F6-AE88-B4D663A5B59D}"/>
              </a:ext>
            </a:extLst>
          </p:cNvPr>
          <p:cNvSpPr txBox="1"/>
          <p:nvPr/>
        </p:nvSpPr>
        <p:spPr>
          <a:xfrm>
            <a:off x="215462" y="1876769"/>
            <a:ext cx="117610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증명해보자 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현재 거슬러줄 수 있는 가장 큰 동전 </a:t>
            </a:r>
            <a:r>
              <a:rPr lang="en-US" altLang="ko-KR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를 주지 않고 총 </a:t>
            </a:r>
            <a:r>
              <a:rPr lang="en-US" altLang="ko-KR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개의 동전만 사용해서 동전을 거슬러 줄 수 있고</a:t>
            </a:r>
            <a:endParaRPr lang="en-US" altLang="ko-KR" b="1" kern="1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개의 동전을 거슬러주는 방법이 최소한의 동전을 거슬러주는 방법이라 가정하자</a:t>
            </a:r>
            <a:r>
              <a:rPr lang="en-US" altLang="ko-KR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solidFill>
                <a:srgbClr val="333333"/>
              </a:solidFill>
              <a:latin typeface="Apple SD Gothic Neo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solidFill>
                  <a:srgbClr val="333333"/>
                </a:solidFill>
                <a:latin typeface="Apple SD Gothic Neo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따라 현재 지급 가능한 동전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주지 않고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동전을 대신해서 사용해 거슬러주는 경우가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당연히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&gt;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약수이다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동전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사용해 거슬러 준 방법을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대체하면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 보다 적은 수의 동전을 사용해서 동전을 거슬러 줄 수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이는 맨 처음에 가정했던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동전보다 더 적은 수의 동전을 사용할 수 있다는 가정이 모순임을 증명한다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ko-KR" altLang="en-US" dirty="0"/>
            </a:br>
            <a:r>
              <a:rPr lang="ko-KR" altLang="en-US" dirty="0"/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D844F-9805-47F6-AE88-B4D663A5B59D}"/>
              </a:ext>
            </a:extLst>
          </p:cNvPr>
          <p:cNvSpPr txBox="1"/>
          <p:nvPr/>
        </p:nvSpPr>
        <p:spPr>
          <a:xfrm>
            <a:off x="4693921" y="1936565"/>
            <a:ext cx="71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천원에서 물건값을 뺀 다음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 동전부터 거슬러 주었다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609BDE-CADA-446F-95D3-65CBEF5E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32" y="1288968"/>
            <a:ext cx="2622412" cy="54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7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272143" y="1926772"/>
            <a:ext cx="11647714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탐욕법</a:t>
            </a:r>
            <a:r>
              <a:rPr lang="ko-KR" altLang="en-US" sz="2000" b="1" dirty="0"/>
              <a:t> 문제 예시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  단계별로 풀기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hlinkClick r:id="rId2"/>
              </a:rPr>
              <a:t>https://www.acmicpc.net/step/33</a:t>
            </a:r>
            <a:r>
              <a:rPr lang="en-US" altLang="ko-KR" sz="2000" b="1" dirty="0"/>
              <a:t> </a:t>
            </a:r>
          </a:p>
          <a:p>
            <a:pPr marL="137160">
              <a:spcBef>
                <a:spcPts val="1000"/>
              </a:spcBef>
              <a:buSzPts val="1440"/>
            </a:pPr>
            <a:r>
              <a:rPr lang="en-US" altLang="ko-KR" sz="2000" b="1" u="sng" dirty="0">
                <a:solidFill>
                  <a:schemeClr val="hlink"/>
                </a:solidFill>
                <a:hlinkClick r:id="rId3"/>
              </a:rPr>
              <a:t>30</a:t>
            </a:r>
            <a:r>
              <a:rPr lang="en-US" altLang="ko-KR" sz="2000" u="sng" dirty="0">
                <a:solidFill>
                  <a:schemeClr val="hlink"/>
                </a:solidFill>
                <a:hlinkClick r:id="rId3"/>
              </a:rPr>
              <a:t> : https://www.acmicpc.net/problem/10610</a:t>
            </a:r>
            <a:endParaRPr lang="en-US" altLang="ko-KR" sz="2000" dirty="0"/>
          </a:p>
          <a:p>
            <a:pPr marL="137160">
              <a:spcBef>
                <a:spcPts val="1000"/>
              </a:spcBef>
              <a:buSzPts val="1440"/>
            </a:pPr>
            <a:r>
              <a:rPr lang="en-US" altLang="ko-KR" sz="2000" b="1" dirty="0" err="1"/>
              <a:t>대회</a:t>
            </a:r>
            <a:r>
              <a:rPr lang="en-US" altLang="ko-KR" sz="2000" b="1" dirty="0"/>
              <a:t> or </a:t>
            </a:r>
            <a:r>
              <a:rPr lang="en-US" altLang="ko-KR" sz="2000" b="1" dirty="0" err="1"/>
              <a:t>인턴</a:t>
            </a:r>
            <a:r>
              <a:rPr lang="en-US" altLang="ko-KR" sz="2000" b="1" dirty="0"/>
              <a:t> </a:t>
            </a:r>
            <a:r>
              <a:rPr lang="en-US" altLang="ko-KR" sz="2000" dirty="0"/>
              <a:t>: </a:t>
            </a:r>
            <a:r>
              <a:rPr lang="en-US" altLang="ko-KR" sz="2000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en-US" altLang="ko-KR" sz="2000" u="sng" dirty="0">
                <a:solidFill>
                  <a:schemeClr val="hlink"/>
                </a:solidFill>
                <a:hlinkClick r:id="rId5"/>
              </a:rPr>
              <a:t>https://www.acmicpc.net/problem/2875</a:t>
            </a:r>
            <a:endParaRPr lang="en-US" altLang="ko-KR" sz="2000" dirty="0"/>
          </a:p>
          <a:p>
            <a:pPr marL="137160">
              <a:spcBef>
                <a:spcPts val="1000"/>
              </a:spcBef>
              <a:buSzPts val="1440"/>
            </a:pPr>
            <a:r>
              <a:rPr lang="en-US" altLang="ko-KR" sz="2000" b="1" dirty="0" err="1"/>
              <a:t>폴리오미노</a:t>
            </a:r>
            <a:r>
              <a:rPr lang="en-US" altLang="ko-KR" sz="2000" dirty="0"/>
              <a:t> : </a:t>
            </a:r>
            <a:r>
              <a:rPr lang="en-US" altLang="ko-KR" sz="2000" u="sng" dirty="0">
                <a:solidFill>
                  <a:schemeClr val="hlink"/>
                </a:solidFill>
                <a:hlinkClick r:id="rId4"/>
              </a:rPr>
              <a:t>https://www.acmicpc.net/problem/1343</a:t>
            </a:r>
            <a:endParaRPr lang="en-US" altLang="ko-KR" sz="2000" dirty="0"/>
          </a:p>
          <a:p>
            <a:pPr marL="137160" lvl="0">
              <a:spcBef>
                <a:spcPts val="1000"/>
              </a:spcBef>
              <a:buSzPts val="1440"/>
            </a:pPr>
            <a:r>
              <a:rPr lang="en-US" altLang="ko-KR" sz="2000" b="1" dirty="0" err="1"/>
              <a:t>문서검색</a:t>
            </a:r>
            <a:r>
              <a:rPr lang="en-US" altLang="ko-KR" sz="2000" dirty="0"/>
              <a:t> : </a:t>
            </a:r>
            <a:r>
              <a:rPr lang="en-US" altLang="ko-KR" sz="2000" u="sng" dirty="0">
                <a:solidFill>
                  <a:schemeClr val="hlink"/>
                </a:solidFill>
                <a:hlinkClick r:id="rId6"/>
              </a:rPr>
              <a:t>https://www.acmicpc.net/problem/1758</a:t>
            </a:r>
            <a:endParaRPr lang="en-US" altLang="ko-KR" sz="2000" u="sng" dirty="0">
              <a:solidFill>
                <a:schemeClr val="hlink"/>
              </a:solidFill>
            </a:endParaRPr>
          </a:p>
          <a:p>
            <a:pPr marL="137160" lvl="0">
              <a:spcBef>
                <a:spcPts val="1000"/>
              </a:spcBef>
              <a:buSzPts val="1440"/>
            </a:pPr>
            <a:r>
              <a:rPr lang="en-US" altLang="ko-KR" sz="2000" b="1" dirty="0" err="1"/>
              <a:t>걷기</a:t>
            </a:r>
            <a:r>
              <a:rPr lang="en-US" altLang="ko-KR" sz="2000" dirty="0"/>
              <a:t> : </a:t>
            </a:r>
            <a:r>
              <a:rPr lang="en-US" altLang="ko-KR" sz="2000" u="sng" dirty="0">
                <a:solidFill>
                  <a:schemeClr val="hlink"/>
                </a:solidFill>
                <a:hlinkClick r:id="rId7"/>
              </a:rPr>
              <a:t>https://www.acmicpc.net/problem/1459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5811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탐욕법에 대해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탐욕법</a:t>
            </a:r>
            <a:r>
              <a:rPr lang="ko-KR" altLang="en-US" dirty="0"/>
              <a:t>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탐욕법에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84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탐욕법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(Greedy Algorithm)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탐욕법은 미래를 생각하지 않고 순간순간의 문제에 대해서만 최선이라고 생각되는 결정을 하는 방법이다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ex: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갈림길이 나올 때마다 가장 빠른 경로를 찾아 움직이기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탐욕법에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5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탐욕법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장점</a:t>
            </a: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문제가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생길때마다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순간순간의 최선의 결정을 해주면 되어 계산 속도가 빠르다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탐욕법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단점</a:t>
            </a:r>
            <a:endParaRPr lang="ko-KR" altLang="en-US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때마다 최선의 결정을 했다고 최적의 결과를 얻는다는 보장이 없다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탐욕법의 결과가 최적의 결과라는 증명을 필요로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27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탐욕법에 대해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3BC5A-20E7-408F-970E-19AA4A27EA9A}"/>
              </a:ext>
            </a:extLst>
          </p:cNvPr>
          <p:cNvSpPr txBox="1"/>
          <p:nvPr/>
        </p:nvSpPr>
        <p:spPr>
          <a:xfrm>
            <a:off x="3909594" y="1753774"/>
            <a:ext cx="787087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2400" b="1" dirty="0" err="1"/>
              <a:t>마쉬멜로</a:t>
            </a:r>
            <a:r>
              <a:rPr lang="ko-KR" altLang="en-US" sz="2400" b="1" dirty="0"/>
              <a:t> 문제</a:t>
            </a:r>
            <a:r>
              <a:rPr lang="en-US" altLang="ko-KR" sz="2400" b="1" dirty="0"/>
              <a:t>:</a:t>
            </a:r>
          </a:p>
          <a:p>
            <a:r>
              <a:rPr lang="ko-KR" altLang="en-US" b="1" dirty="0"/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dirty="0"/>
              <a:t>지금 당장 눈 앞에 있는 </a:t>
            </a:r>
            <a:r>
              <a:rPr lang="en-US" altLang="ko-KR" b="1" dirty="0"/>
              <a:t>1</a:t>
            </a:r>
            <a:r>
              <a:rPr lang="ko-KR" altLang="en-US" b="1" dirty="0"/>
              <a:t>개의 </a:t>
            </a:r>
            <a:r>
              <a:rPr lang="ko-KR" altLang="en-US" b="1" dirty="0" err="1"/>
              <a:t>마쉬멜로를</a:t>
            </a:r>
            <a:r>
              <a:rPr lang="ko-KR" altLang="en-US" b="1" dirty="0"/>
              <a:t> 먹지 않고 </a:t>
            </a:r>
            <a:r>
              <a:rPr lang="en-US" altLang="ko-KR" b="1" dirty="0"/>
              <a:t>10</a:t>
            </a:r>
            <a:r>
              <a:rPr lang="ko-KR" altLang="en-US" b="1" dirty="0"/>
              <a:t>분을 참으면</a:t>
            </a:r>
            <a:endParaRPr lang="en-US" altLang="ko-KR" b="1" dirty="0"/>
          </a:p>
          <a:p>
            <a:r>
              <a:rPr lang="en-US" altLang="ko-KR" b="1" dirty="0"/>
              <a:t>    2</a:t>
            </a:r>
            <a:r>
              <a:rPr lang="ko-KR" altLang="en-US" b="1" dirty="0"/>
              <a:t>개를 주겠다는 문제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dirty="0"/>
              <a:t>최적의 결과는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   =&gt; 10</a:t>
            </a:r>
            <a:r>
              <a:rPr lang="ko-KR" altLang="en-US" b="1" dirty="0"/>
              <a:t>분을 참아서 </a:t>
            </a:r>
            <a:r>
              <a:rPr lang="en-US" altLang="ko-KR" b="1" dirty="0"/>
              <a:t>2</a:t>
            </a:r>
            <a:r>
              <a:rPr lang="ko-KR" altLang="en-US" b="1" dirty="0"/>
              <a:t>개의 </a:t>
            </a:r>
            <a:r>
              <a:rPr lang="ko-KR" altLang="en-US" b="1" dirty="0" err="1"/>
              <a:t>마쉬멜로를</a:t>
            </a:r>
            <a:r>
              <a:rPr lang="ko-KR" altLang="en-US" b="1" dirty="0"/>
              <a:t> 먹는 것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dirty="0"/>
              <a:t>탐욕법에 따르면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   </a:t>
            </a:r>
            <a:r>
              <a:rPr lang="en-US" altLang="ko-KR" b="1" dirty="0"/>
              <a:t>=&gt; </a:t>
            </a:r>
            <a:r>
              <a:rPr lang="ko-KR" altLang="en-US" b="1" dirty="0"/>
              <a:t>바로 눈 앞의 </a:t>
            </a:r>
            <a:r>
              <a:rPr lang="en-US" altLang="ko-KR" b="1" dirty="0"/>
              <a:t>1</a:t>
            </a:r>
            <a:r>
              <a:rPr lang="ko-KR" altLang="en-US" b="1" dirty="0"/>
              <a:t>개의 </a:t>
            </a:r>
            <a:r>
              <a:rPr lang="ko-KR" altLang="en-US" b="1" dirty="0" err="1"/>
              <a:t>마쉬멜로를</a:t>
            </a:r>
            <a:r>
              <a:rPr lang="ko-KR" altLang="en-US" b="1" dirty="0"/>
              <a:t> 먹는 것이 그 순간의 최선의</a:t>
            </a:r>
            <a:endParaRPr lang="en-US" altLang="ko-KR" b="1" dirty="0"/>
          </a:p>
          <a:p>
            <a:r>
              <a:rPr lang="en-US" altLang="ko-KR" b="1" dirty="0"/>
              <a:t>       </a:t>
            </a:r>
            <a:r>
              <a:rPr lang="ko-KR" altLang="en-US" b="1" dirty="0"/>
              <a:t>선택이므로 결과적으로 </a:t>
            </a:r>
            <a:r>
              <a:rPr lang="en-US" altLang="ko-KR" b="1" dirty="0"/>
              <a:t>1</a:t>
            </a:r>
            <a:r>
              <a:rPr lang="ko-KR" altLang="en-US" b="1" dirty="0"/>
              <a:t>개의 </a:t>
            </a:r>
            <a:r>
              <a:rPr lang="ko-KR" altLang="en-US" b="1" dirty="0" err="1"/>
              <a:t>마쉬멜로만을</a:t>
            </a:r>
            <a:r>
              <a:rPr lang="ko-KR" altLang="en-US" b="1" dirty="0"/>
              <a:t> 먹을 수 있게 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b="1" dirty="0"/>
              <a:t>이와 같이 탐욕법으로 얻는 결과가 반드시 최적의 결과가 되지는 않는다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0" name="그림 9" descr="단, 다채로운, 장식, 닫기이(가) 표시된 사진&#10;&#10;자동 생성된 설명">
            <a:extLst>
              <a:ext uri="{FF2B5EF4-FFF2-40B4-BE49-F238E27FC236}">
                <a16:creationId xmlns:a16="http://schemas.microsoft.com/office/drawing/2014/main" id="{AF9A5CA0-A75F-4AA6-B7CE-B2723AC64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6" y="2554942"/>
            <a:ext cx="3372860" cy="22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탐욕법에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2330A-357F-492C-BA62-9663EA79E06C}"/>
              </a:ext>
            </a:extLst>
          </p:cNvPr>
          <p:cNvSpPr txBox="1"/>
          <p:nvPr/>
        </p:nvSpPr>
        <p:spPr>
          <a:xfrm>
            <a:off x="224117" y="2049648"/>
            <a:ext cx="11743765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그러면 언제 탐욕법을 사용하면 되는가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완벽한 해답까진 필요 없고 근사치만 얻어내도 괜찮은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정확한 해결법에 비해 구현이 쉽고 연산 속도가 빠르다면 탐욕법으로 근사치를 얻어내는 것이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효율적일 수도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 순간 최선의 선택을 하는 것이 최적의 결과로 이어지는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5750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탐욕법에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2330A-357F-492C-BA62-9663EA79E06C}"/>
              </a:ext>
            </a:extLst>
          </p:cNvPr>
          <p:cNvSpPr txBox="1"/>
          <p:nvPr/>
        </p:nvSpPr>
        <p:spPr>
          <a:xfrm>
            <a:off x="195867" y="1611782"/>
            <a:ext cx="11743765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가지 조건을 만족하는 지 생각하자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앞의 선택의 결과가 뒤의 선택의 결과에 영향을 주지 않는가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부분 문제에 대한 최적의 해결 방법이 전체 문제에 대한 최적의 해결방법인가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ADFCDCC-5CB1-4CD7-AA12-317EAA49182D}"/>
              </a:ext>
            </a:extLst>
          </p:cNvPr>
          <p:cNvSpPr/>
          <p:nvPr/>
        </p:nvSpPr>
        <p:spPr>
          <a:xfrm>
            <a:off x="1215958" y="456534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A46448-204B-4AD4-AE81-AECFA03FFFCE}"/>
              </a:ext>
            </a:extLst>
          </p:cNvPr>
          <p:cNvSpPr/>
          <p:nvPr/>
        </p:nvSpPr>
        <p:spPr>
          <a:xfrm>
            <a:off x="3313889" y="331134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E7E89E-355C-4C23-A359-B6E5205D4BC9}"/>
              </a:ext>
            </a:extLst>
          </p:cNvPr>
          <p:cNvSpPr/>
          <p:nvPr/>
        </p:nvSpPr>
        <p:spPr>
          <a:xfrm>
            <a:off x="3313889" y="5293032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D6DA3CA-F015-497B-9832-DFCBCDBB2EE2}"/>
              </a:ext>
            </a:extLst>
          </p:cNvPr>
          <p:cNvSpPr/>
          <p:nvPr/>
        </p:nvSpPr>
        <p:spPr>
          <a:xfrm>
            <a:off x="5463702" y="41601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3D5AE1-0104-4897-A331-E7DC5EE615B7}"/>
              </a:ext>
            </a:extLst>
          </p:cNvPr>
          <p:cNvSpPr/>
          <p:nvPr/>
        </p:nvSpPr>
        <p:spPr>
          <a:xfrm>
            <a:off x="7438113" y="306900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01868E-047E-4848-9F98-8AEBAC7CC7E2}"/>
              </a:ext>
            </a:extLst>
          </p:cNvPr>
          <p:cNvSpPr/>
          <p:nvPr/>
        </p:nvSpPr>
        <p:spPr>
          <a:xfrm>
            <a:off x="7555148" y="427036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95DF5A-3DBC-4427-ADCC-6C3087E771E5}"/>
              </a:ext>
            </a:extLst>
          </p:cNvPr>
          <p:cNvSpPr/>
          <p:nvPr/>
        </p:nvSpPr>
        <p:spPr>
          <a:xfrm>
            <a:off x="7195148" y="55893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1B846E-87A6-4E6D-9FBA-17239E46EF72}"/>
              </a:ext>
            </a:extLst>
          </p:cNvPr>
          <p:cNvSpPr/>
          <p:nvPr/>
        </p:nvSpPr>
        <p:spPr>
          <a:xfrm>
            <a:off x="9792510" y="427036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54CE02-DE9F-4710-B996-EE832B9EEA73}"/>
              </a:ext>
            </a:extLst>
          </p:cNvPr>
          <p:cNvCxnSpPr>
            <a:stCxn id="3" idx="7"/>
          </p:cNvCxnSpPr>
          <p:nvPr/>
        </p:nvCxnSpPr>
        <p:spPr>
          <a:xfrm flipV="1">
            <a:off x="1830516" y="3789000"/>
            <a:ext cx="1483373" cy="88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32F95D-EBEC-466F-B90F-A2C09D317393}"/>
              </a:ext>
            </a:extLst>
          </p:cNvPr>
          <p:cNvCxnSpPr>
            <a:stCxn id="3" idx="5"/>
            <a:endCxn id="8" idx="2"/>
          </p:cNvCxnSpPr>
          <p:nvPr/>
        </p:nvCxnSpPr>
        <p:spPr>
          <a:xfrm>
            <a:off x="1830516" y="5179899"/>
            <a:ext cx="1483373" cy="4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017A365-03EC-495B-A07A-77DFC6F072F6}"/>
              </a:ext>
            </a:extLst>
          </p:cNvPr>
          <p:cNvCxnSpPr>
            <a:stCxn id="8" idx="7"/>
            <a:endCxn id="9" idx="2"/>
          </p:cNvCxnSpPr>
          <p:nvPr/>
        </p:nvCxnSpPr>
        <p:spPr>
          <a:xfrm flipV="1">
            <a:off x="3928447" y="4520194"/>
            <a:ext cx="1535255" cy="87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64AE31-1E09-41C9-9B9A-8FA01D863846}"/>
              </a:ext>
            </a:extLst>
          </p:cNvPr>
          <p:cNvCxnSpPr>
            <a:endCxn id="9" idx="1"/>
          </p:cNvCxnSpPr>
          <p:nvPr/>
        </p:nvCxnSpPr>
        <p:spPr>
          <a:xfrm>
            <a:off x="4024943" y="3789000"/>
            <a:ext cx="1544201" cy="47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2D3C2D-1BD1-405C-AC49-EBB68E09122C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6078260" y="3429000"/>
            <a:ext cx="1359853" cy="8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9311D47-B673-4C8E-8B3D-7001BA06E9F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6183702" y="4520194"/>
            <a:ext cx="1371446" cy="11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CC5B91-2B38-4391-BC3C-9AE692D9C651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6078260" y="4774752"/>
            <a:ext cx="1222330" cy="92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481116-F1B9-4176-8C48-F9497C15DCD8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7915148" y="4884922"/>
            <a:ext cx="1982804" cy="10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A54456-441B-4C4C-B5B5-04813E5A3271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8275148" y="4630364"/>
            <a:ext cx="1517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C5DCC5-6CDA-41F7-B63D-CD06AAD857DC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8158113" y="3429000"/>
            <a:ext cx="1739839" cy="94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7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거스름돈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3"/>
              </a:rPr>
              <a:t>https://www.acmicpc.net/problem/5585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2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</a:t>
            </a:r>
            <a:r>
              <a:rPr lang="en-US" altLang="ko-KR" sz="2000"/>
              <a:t>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탐욕법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117663-130C-44C3-AE8D-9042611C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939"/>
            <a:ext cx="1215559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4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788</Words>
  <Application>Microsoft Office PowerPoint</Application>
  <PresentationFormat>와이드스크린</PresentationFormat>
  <Paragraphs>127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113</cp:revision>
  <dcterms:created xsi:type="dcterms:W3CDTF">2021-01-02T15:13:48Z</dcterms:created>
  <dcterms:modified xsi:type="dcterms:W3CDTF">2021-03-22T14:39:55Z</dcterms:modified>
</cp:coreProperties>
</file>