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299" r:id="rId5"/>
    <p:sldId id="298" r:id="rId6"/>
    <p:sldId id="300" r:id="rId7"/>
    <p:sldId id="301" r:id="rId8"/>
    <p:sldId id="302" r:id="rId9"/>
    <p:sldId id="303" r:id="rId10"/>
    <p:sldId id="305" r:id="rId11"/>
    <p:sldId id="306" r:id="rId12"/>
    <p:sldId id="307" r:id="rId13"/>
    <p:sldId id="28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+mj-lt"/>
              </a:rPr>
              <a:t>Dynamic Programming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04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메모라이제이션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(Memorization)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 문제들이 반복되고 그 결과값이 항상 같다는 점으로부터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번 해결한 작은 문제의 값을 따로 </a:t>
            </a:r>
            <a:r>
              <a:rPr lang="ko-KR" altLang="en-US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했다가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 문제를 풀 때 이를 활용하는 방법 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91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E3884D-CAA6-4440-B122-3B12BA21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52" y="1628268"/>
            <a:ext cx="3479372" cy="4916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A5BF56-33B8-4CB6-BE39-9F763604FB1A}"/>
              </a:ext>
            </a:extLst>
          </p:cNvPr>
          <p:cNvSpPr txBox="1"/>
          <p:nvPr/>
        </p:nvSpPr>
        <p:spPr>
          <a:xfrm>
            <a:off x="4536141" y="1753774"/>
            <a:ext cx="7010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 문제들의 결과값을 저장할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배열을 필요로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넣어두어 값을 계산한 값인지 여부를 확인한다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1) 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아직 계산한 적 없으니 더 작은 문제로 분할하여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값을 채워주고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2) 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아니면 계산한 적이 있는 문제이니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저장해둔 결과값을 바로 반환해준다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0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6A47FD-6565-464F-981F-154B0D4E7DC7}"/>
              </a:ext>
            </a:extLst>
          </p:cNvPr>
          <p:cNvSpPr/>
          <p:nvPr/>
        </p:nvSpPr>
        <p:spPr>
          <a:xfrm>
            <a:off x="5521989" y="1478934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F(5)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02FEB5-2AC6-4C18-A6B3-8146733E7943}"/>
              </a:ext>
            </a:extLst>
          </p:cNvPr>
          <p:cNvSpPr/>
          <p:nvPr/>
        </p:nvSpPr>
        <p:spPr>
          <a:xfrm>
            <a:off x="3675753" y="244736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F(4)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2C3BFF-2E18-419A-9845-411AF1864250}"/>
              </a:ext>
            </a:extLst>
          </p:cNvPr>
          <p:cNvSpPr/>
          <p:nvPr/>
        </p:nvSpPr>
        <p:spPr>
          <a:xfrm>
            <a:off x="7337289" y="241312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F(3)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409972-3A6E-470E-860D-88D4E3D28E1B}"/>
              </a:ext>
            </a:extLst>
          </p:cNvPr>
          <p:cNvSpPr/>
          <p:nvPr/>
        </p:nvSpPr>
        <p:spPr>
          <a:xfrm>
            <a:off x="2766082" y="341054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F(3)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783DA7-6EE1-4762-8C24-80754875EB84}"/>
              </a:ext>
            </a:extLst>
          </p:cNvPr>
          <p:cNvSpPr/>
          <p:nvPr/>
        </p:nvSpPr>
        <p:spPr>
          <a:xfrm>
            <a:off x="2136793" y="438422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F(2)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ECCB34-B49D-458B-A79C-1131A8763A42}"/>
              </a:ext>
            </a:extLst>
          </p:cNvPr>
          <p:cNvSpPr/>
          <p:nvPr/>
        </p:nvSpPr>
        <p:spPr>
          <a:xfrm>
            <a:off x="1573206" y="5339454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F(1)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FA74B10-1308-4946-9D84-03252ECD1064}"/>
              </a:ext>
            </a:extLst>
          </p:cNvPr>
          <p:cNvSpPr/>
          <p:nvPr/>
        </p:nvSpPr>
        <p:spPr>
          <a:xfrm>
            <a:off x="2595753" y="5339454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F(0)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932FD5-86B4-40E5-8F0E-12BD7FD883EC}"/>
              </a:ext>
            </a:extLst>
          </p:cNvPr>
          <p:cNvSpPr/>
          <p:nvPr/>
        </p:nvSpPr>
        <p:spPr>
          <a:xfrm>
            <a:off x="3315753" y="438422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F(1)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0CA18E-7F71-40AF-982E-E9B6F292D3BF}"/>
              </a:ext>
            </a:extLst>
          </p:cNvPr>
          <p:cNvSpPr/>
          <p:nvPr/>
        </p:nvSpPr>
        <p:spPr>
          <a:xfrm>
            <a:off x="4560783" y="341054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F(2)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0E21113-D126-42A6-99AC-253DB527A820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4290311" y="2093492"/>
            <a:ext cx="1337120" cy="45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815316-D166-47DE-A6F4-73C3DEEB8004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217858" y="1939013"/>
            <a:ext cx="1224873" cy="579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506CF3-8064-40EE-82D1-F3C41DE3445A}"/>
              </a:ext>
            </a:extLst>
          </p:cNvPr>
          <p:cNvCxnSpPr>
            <a:stCxn id="10" idx="7"/>
            <a:endCxn id="8" idx="3"/>
          </p:cNvCxnSpPr>
          <p:nvPr/>
        </p:nvCxnSpPr>
        <p:spPr>
          <a:xfrm flipV="1">
            <a:off x="3380640" y="3061923"/>
            <a:ext cx="400555" cy="454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0BE833-01E5-4F45-A7C8-F5D7A45E3B91}"/>
              </a:ext>
            </a:extLst>
          </p:cNvPr>
          <p:cNvCxnSpPr>
            <a:cxnSpLocks/>
            <a:stCxn id="8" idx="5"/>
            <a:endCxn id="15" idx="1"/>
          </p:cNvCxnSpPr>
          <p:nvPr/>
        </p:nvCxnSpPr>
        <p:spPr>
          <a:xfrm>
            <a:off x="4290311" y="3061923"/>
            <a:ext cx="375914" cy="454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DF488C-61D5-4627-A464-6016068A3E3E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2751351" y="4087052"/>
            <a:ext cx="232942" cy="402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AFB87E5-49F9-4989-AECB-5BC43EB26C55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380640" y="4025104"/>
            <a:ext cx="169384" cy="35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78EAD86-805F-462E-B0FC-FD90E6BAE99B}"/>
              </a:ext>
            </a:extLst>
          </p:cNvPr>
          <p:cNvCxnSpPr>
            <a:stCxn id="11" idx="3"/>
          </p:cNvCxnSpPr>
          <p:nvPr/>
        </p:nvCxnSpPr>
        <p:spPr>
          <a:xfrm flipH="1">
            <a:off x="2050063" y="4998785"/>
            <a:ext cx="192172" cy="427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A5B06CB-DE5A-4C4F-A11F-7D5A41AFF637}"/>
              </a:ext>
            </a:extLst>
          </p:cNvPr>
          <p:cNvCxnSpPr/>
          <p:nvPr/>
        </p:nvCxnSpPr>
        <p:spPr>
          <a:xfrm>
            <a:off x="2624666" y="5085773"/>
            <a:ext cx="211450" cy="31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FC0C85F-835A-4FB2-B8A5-02136B48EDF0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2864228" y="4130546"/>
            <a:ext cx="2056555" cy="62419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B02B94E-AC6F-49A5-9F04-3760B13966C4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3491757" y="3133125"/>
            <a:ext cx="4205532" cy="62419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9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: </a:t>
            </a:r>
            <a:r>
              <a:rPr lang="en-US" altLang="ko-KR" b="1" dirty="0" err="1"/>
              <a:t>i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</a:t>
            </a:r>
            <a:r>
              <a:rPr lang="ko-KR" altLang="en-US" b="1" dirty="0"/>
              <a:t>개를 고르는 경우의 수는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점화식에서 항을 정의한다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    -&gt; DP(</a:t>
            </a:r>
            <a:r>
              <a:rPr lang="en-US" altLang="ko-KR" b="1" dirty="0" err="1"/>
              <a:t>i,j</a:t>
            </a:r>
            <a:r>
              <a:rPr lang="en-US" altLang="ko-KR" b="1" dirty="0"/>
              <a:t>) = </a:t>
            </a:r>
            <a:r>
              <a:rPr lang="en-US" altLang="ko-KR" b="1" dirty="0" err="1"/>
              <a:t>i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</a:t>
            </a:r>
            <a:r>
              <a:rPr lang="ko-KR" altLang="en-US" b="1" dirty="0"/>
              <a:t>개를 고르는 경우의 수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644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: </a:t>
            </a:r>
            <a:r>
              <a:rPr lang="en-US" altLang="ko-KR" b="1" dirty="0" err="1"/>
              <a:t>i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</a:t>
            </a:r>
            <a:r>
              <a:rPr lang="ko-KR" altLang="en-US" b="1" dirty="0"/>
              <a:t>개를 고르는 경우의 수는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점화식에서 항을 정의한다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    -&gt; DP(</a:t>
            </a:r>
            <a:r>
              <a:rPr lang="en-US" altLang="ko-KR" b="1" dirty="0" err="1"/>
              <a:t>i,j</a:t>
            </a:r>
            <a:r>
              <a:rPr lang="en-US" altLang="ko-KR" b="1" dirty="0"/>
              <a:t>) = </a:t>
            </a:r>
            <a:r>
              <a:rPr lang="en-US" altLang="ko-KR" b="1" dirty="0" err="1"/>
              <a:t>i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</a:t>
            </a:r>
            <a:r>
              <a:rPr lang="ko-KR" altLang="en-US" b="1" dirty="0"/>
              <a:t>개를 고르는 경우의 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문제를 더 작은 문제로 분할한다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-&gt; </a:t>
            </a:r>
            <a:r>
              <a:rPr lang="ko-KR" altLang="en-US" b="1" dirty="0"/>
              <a:t>큰 문제와 구하는 상황은 같지만 변수의 값이 작은 형태를 고려한다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-&gt; </a:t>
            </a:r>
            <a:r>
              <a:rPr lang="ko-KR" altLang="en-US" b="1" dirty="0"/>
              <a:t>해당 문제는 다음 두 가지의 경우로 분할이 가능하다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    1) </a:t>
            </a:r>
            <a:r>
              <a:rPr lang="ko-KR" altLang="en-US" b="1" dirty="0"/>
              <a:t>특정 물건 </a:t>
            </a:r>
            <a:r>
              <a:rPr lang="en-US" altLang="ko-KR" b="1" dirty="0"/>
              <a:t>x</a:t>
            </a:r>
            <a:r>
              <a:rPr lang="ko-KR" altLang="en-US" b="1" dirty="0"/>
              <a:t>가 해당 경우의 수에 포함되는 경우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  2) </a:t>
            </a:r>
            <a:r>
              <a:rPr lang="ko-KR" altLang="en-US" b="1" dirty="0"/>
              <a:t>특정 물건 </a:t>
            </a:r>
            <a:r>
              <a:rPr lang="en-US" altLang="ko-KR" b="1" dirty="0"/>
              <a:t>x</a:t>
            </a:r>
            <a:r>
              <a:rPr lang="ko-KR" altLang="en-US" b="1" dirty="0"/>
              <a:t>가 해당 경우의 수에 포함되지 않는 경우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393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>
                <a:solidFill>
                  <a:srgbClr val="FF0000"/>
                </a:solidFill>
              </a:rPr>
              <a:t>특정 물건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가 포함된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US" altLang="ko-KR" b="1" dirty="0"/>
          </a:p>
          <a:p>
            <a:r>
              <a:rPr lang="en-US" altLang="ko-KR" b="1" dirty="0"/>
              <a:t>    = </a:t>
            </a:r>
            <a:r>
              <a:rPr lang="ko-KR" altLang="en-US" b="1" dirty="0"/>
              <a:t>이미 물건 </a:t>
            </a:r>
            <a:r>
              <a:rPr lang="en-US" altLang="ko-KR" b="1" dirty="0"/>
              <a:t>x</a:t>
            </a:r>
            <a:r>
              <a:rPr lang="ko-KR" altLang="en-US" b="1" dirty="0"/>
              <a:t>가 뽑힌 </a:t>
            </a:r>
            <a:r>
              <a:rPr lang="en-US" altLang="ko-KR" b="1" dirty="0"/>
              <a:t>j</a:t>
            </a:r>
            <a:r>
              <a:rPr lang="ko-KR" altLang="en-US" b="1" dirty="0"/>
              <a:t>개의 물건 중에 포함되어 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= </a:t>
            </a:r>
            <a:r>
              <a:rPr lang="ko-KR" altLang="en-US" b="1" dirty="0"/>
              <a:t>물건 </a:t>
            </a:r>
            <a:r>
              <a:rPr lang="en-US" altLang="ko-KR" b="1" dirty="0"/>
              <a:t>x</a:t>
            </a:r>
            <a:r>
              <a:rPr lang="ko-KR" altLang="en-US" b="1" dirty="0"/>
              <a:t>를 제외한 </a:t>
            </a:r>
            <a:r>
              <a:rPr lang="en-US" altLang="ko-KR" b="1" dirty="0"/>
              <a:t>i-1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j-1</a:t>
            </a:r>
            <a:r>
              <a:rPr lang="ko-KR" altLang="en-US" b="1" dirty="0"/>
              <a:t>개를 고르는 경우의 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= DP(i-1, j-1)</a:t>
            </a:r>
          </a:p>
          <a:p>
            <a:pPr marL="342900" indent="-342900">
              <a:buAutoNum type="arabicParenR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487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2) </a:t>
            </a:r>
            <a:r>
              <a:rPr lang="ko-KR" altLang="en-US" b="1" dirty="0">
                <a:solidFill>
                  <a:srgbClr val="FF0000"/>
                </a:solidFill>
              </a:rPr>
              <a:t>특정 물건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가 포함되지 않은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US" altLang="ko-KR" b="1" dirty="0"/>
          </a:p>
          <a:p>
            <a:r>
              <a:rPr lang="en-US" altLang="ko-KR" b="1" dirty="0"/>
              <a:t>    = </a:t>
            </a:r>
            <a:r>
              <a:rPr lang="ko-KR" altLang="en-US" b="1" dirty="0"/>
              <a:t>물건 </a:t>
            </a:r>
            <a:r>
              <a:rPr lang="en-US" altLang="ko-KR" b="1" dirty="0"/>
              <a:t>x</a:t>
            </a:r>
            <a:r>
              <a:rPr lang="ko-KR" altLang="en-US" b="1" dirty="0"/>
              <a:t>가 뽑힌 </a:t>
            </a:r>
            <a:r>
              <a:rPr lang="en-US" altLang="ko-KR" b="1" dirty="0"/>
              <a:t>j</a:t>
            </a:r>
            <a:r>
              <a:rPr lang="ko-KR" altLang="en-US" b="1" dirty="0"/>
              <a:t>개의 물건 중에 포함되어 있지 않다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= </a:t>
            </a:r>
            <a:r>
              <a:rPr lang="ko-KR" altLang="en-US" b="1" dirty="0"/>
              <a:t>물건 </a:t>
            </a:r>
            <a:r>
              <a:rPr lang="en-US" altLang="ko-KR" b="1" dirty="0"/>
              <a:t>x</a:t>
            </a:r>
            <a:r>
              <a:rPr lang="ko-KR" altLang="en-US" b="1" dirty="0"/>
              <a:t>를 제외한 </a:t>
            </a:r>
            <a:r>
              <a:rPr lang="en-US" altLang="ko-KR" b="1" dirty="0"/>
              <a:t>i-1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</a:t>
            </a:r>
            <a:r>
              <a:rPr lang="ko-KR" altLang="en-US" b="1" dirty="0"/>
              <a:t>개를 고르는 경우의 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= DP(i-1, j)</a:t>
            </a:r>
          </a:p>
          <a:p>
            <a:pPr marL="342900" indent="-342900">
              <a:buAutoNum type="arabicParenR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1696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: </a:t>
            </a:r>
            <a:r>
              <a:rPr lang="en-US" altLang="ko-KR" b="1" dirty="0" err="1"/>
              <a:t>i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</a:t>
            </a:r>
            <a:r>
              <a:rPr lang="ko-KR" altLang="en-US" b="1" dirty="0"/>
              <a:t>개를 고르는 경우의 수는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점화식에서 항을 정의한다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    -&gt; DP(</a:t>
            </a:r>
            <a:r>
              <a:rPr lang="en-US" altLang="ko-KR" b="1" dirty="0" err="1"/>
              <a:t>i,j</a:t>
            </a:r>
            <a:r>
              <a:rPr lang="en-US" altLang="ko-KR" b="1" dirty="0"/>
              <a:t>) = </a:t>
            </a:r>
            <a:r>
              <a:rPr lang="en-US" altLang="ko-KR" b="1" dirty="0" err="1"/>
              <a:t>i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</a:t>
            </a:r>
            <a:r>
              <a:rPr lang="ko-KR" altLang="en-US" b="1" dirty="0"/>
              <a:t>개를 고르는 경우의 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문제를 더 작은 문제로 분할한다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-&gt; </a:t>
            </a:r>
            <a:r>
              <a:rPr lang="ko-KR" altLang="en-US" b="1" dirty="0"/>
              <a:t>큰 문제와 구하는 상황은 같지만 변수의 값이 작은 형태를 고려한다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-&gt; </a:t>
            </a:r>
            <a:r>
              <a:rPr lang="ko-KR" altLang="en-US" b="1" dirty="0"/>
              <a:t>해당 문제는 다음 두 가지의 경우로 분할이 가능하다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    1) </a:t>
            </a:r>
            <a:r>
              <a:rPr lang="ko-KR" altLang="en-US" b="1" dirty="0"/>
              <a:t>특정 물건 </a:t>
            </a:r>
            <a:r>
              <a:rPr lang="en-US" altLang="ko-KR" b="1" dirty="0"/>
              <a:t>x</a:t>
            </a:r>
            <a:r>
              <a:rPr lang="ko-KR" altLang="en-US" b="1" dirty="0"/>
              <a:t>가 해당 경우의 수에 포함되는 경우 </a:t>
            </a:r>
            <a:r>
              <a:rPr lang="en-US" altLang="ko-KR" b="1" dirty="0"/>
              <a:t>= DP(i-1,j-1)</a:t>
            </a:r>
          </a:p>
          <a:p>
            <a:endParaRPr lang="en-US" altLang="ko-KR" b="1" dirty="0"/>
          </a:p>
          <a:p>
            <a:r>
              <a:rPr lang="en-US" altLang="ko-KR" b="1" dirty="0"/>
              <a:t>        2) </a:t>
            </a:r>
            <a:r>
              <a:rPr lang="ko-KR" altLang="en-US" b="1" dirty="0"/>
              <a:t>특정 물건 </a:t>
            </a:r>
            <a:r>
              <a:rPr lang="en-US" altLang="ko-KR" b="1" dirty="0"/>
              <a:t>x</a:t>
            </a:r>
            <a:r>
              <a:rPr lang="ko-KR" altLang="en-US" b="1" dirty="0"/>
              <a:t>가 해당 경우의 수에 포함되지 않는 경우 </a:t>
            </a:r>
            <a:r>
              <a:rPr lang="en-US" altLang="ko-KR" b="1" dirty="0"/>
              <a:t>= DP(i-1,j)</a:t>
            </a:r>
          </a:p>
        </p:txBody>
      </p:sp>
    </p:spTree>
    <p:extLst>
      <p:ext uri="{BB962C8B-B14F-4D97-AF65-F5344CB8AC3E}">
        <p14:creationId xmlns:p14="http://schemas.microsoft.com/office/powerpoint/2010/main" val="393070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: </a:t>
            </a:r>
            <a:r>
              <a:rPr lang="en-US" altLang="ko-KR" b="1" dirty="0" err="1"/>
              <a:t>i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</a:t>
            </a:r>
            <a:r>
              <a:rPr lang="ko-KR" altLang="en-US" b="1" dirty="0"/>
              <a:t>개를 고르는 경우의 수는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이를 이용하여 점화식을 유도한다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-&gt; </a:t>
            </a:r>
            <a:r>
              <a:rPr lang="ko-KR" altLang="en-US" b="1" dirty="0"/>
              <a:t>보통은 분할한 경우를 더하거나 곱하는 식으로 이루어진다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-&gt; DP(</a:t>
            </a:r>
            <a:r>
              <a:rPr lang="en-US" altLang="ko-KR" b="1" dirty="0" err="1"/>
              <a:t>i,j</a:t>
            </a:r>
            <a:r>
              <a:rPr lang="en-US" altLang="ko-KR" b="1" dirty="0"/>
              <a:t>) = DP(i-1,j-1) + DP(i-1,j)</a:t>
            </a:r>
          </a:p>
        </p:txBody>
      </p:sp>
    </p:spTree>
    <p:extLst>
      <p:ext uri="{BB962C8B-B14F-4D97-AF65-F5344CB8AC3E}">
        <p14:creationId xmlns:p14="http://schemas.microsoft.com/office/powerpoint/2010/main" val="24093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: </a:t>
            </a:r>
            <a:r>
              <a:rPr lang="en-US" altLang="ko-KR" b="1" dirty="0" err="1"/>
              <a:t>i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</a:t>
            </a:r>
            <a:r>
              <a:rPr lang="ko-KR" altLang="en-US" b="1" dirty="0"/>
              <a:t>개를 고르는 경우의 수는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이를 이용하여 점화식을 유도한다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-&gt; </a:t>
            </a:r>
            <a:r>
              <a:rPr lang="ko-KR" altLang="en-US" b="1" dirty="0"/>
              <a:t>보통은 분할한 경우를 더하거나 곱하는 식으로 이루어진다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-&gt; DP(</a:t>
            </a:r>
            <a:r>
              <a:rPr lang="en-US" altLang="ko-KR" b="1" dirty="0" err="1"/>
              <a:t>i,j</a:t>
            </a:r>
            <a:r>
              <a:rPr lang="en-US" altLang="ko-KR" b="1" dirty="0"/>
              <a:t>) = DP(i-1,j-1) + DP(i-1,j)</a:t>
            </a:r>
          </a:p>
          <a:p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4. </a:t>
            </a:r>
            <a:r>
              <a:rPr lang="ko-KR" altLang="en-US" b="1" dirty="0">
                <a:solidFill>
                  <a:srgbClr val="FF0000"/>
                </a:solidFill>
              </a:rPr>
              <a:t>기저 조건</a:t>
            </a:r>
            <a:r>
              <a:rPr lang="en-US" altLang="ko-KR" b="1" dirty="0">
                <a:solidFill>
                  <a:srgbClr val="FF0000"/>
                </a:solidFill>
              </a:rPr>
              <a:t>(Base Case)</a:t>
            </a:r>
            <a:r>
              <a:rPr lang="ko-KR" altLang="en-US" b="1" dirty="0">
                <a:solidFill>
                  <a:srgbClr val="FF0000"/>
                </a:solidFill>
              </a:rPr>
              <a:t>을 찾는다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-&gt; DP(i,0) = 1 (</a:t>
            </a:r>
            <a:r>
              <a:rPr lang="en-US" altLang="ko-KR" b="1" dirty="0" err="1"/>
              <a:t>i</a:t>
            </a:r>
            <a:r>
              <a:rPr lang="en-US" altLang="ko-KR" b="1" dirty="0"/>
              <a:t> = 0,1,2 … )</a:t>
            </a:r>
          </a:p>
          <a:p>
            <a:endParaRPr lang="en-US" altLang="ko-KR" b="1" dirty="0"/>
          </a:p>
          <a:p>
            <a:r>
              <a:rPr lang="en-US" altLang="ko-KR" b="1" dirty="0"/>
              <a:t>   -&gt; DP(</a:t>
            </a:r>
            <a:r>
              <a:rPr lang="en-US" altLang="ko-KR" b="1" dirty="0" err="1"/>
              <a:t>I,j</a:t>
            </a:r>
            <a:r>
              <a:rPr lang="en-US" altLang="ko-KR" b="1" dirty="0"/>
              <a:t>) = 0 (j &gt; 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DP</a:t>
            </a:r>
            <a:r>
              <a:rPr lang="ko-KR" altLang="en-US" dirty="0"/>
              <a:t>에 대해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DP</a:t>
            </a:r>
            <a:r>
              <a:rPr lang="ko-KR" altLang="en-US" dirty="0"/>
              <a:t> 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: </a:t>
            </a:r>
            <a:r>
              <a:rPr lang="en-US" altLang="ko-KR" b="1" dirty="0" err="1"/>
              <a:t>i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</a:t>
            </a:r>
            <a:r>
              <a:rPr lang="ko-KR" altLang="en-US" b="1" dirty="0"/>
              <a:t>개를 고르는 경우의 수는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ko-KR" altLang="en-US" b="1" dirty="0"/>
              <a:t>정리하면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DP(</a:t>
            </a:r>
            <a:r>
              <a:rPr lang="en-US" altLang="ko-KR" b="1" dirty="0" err="1"/>
              <a:t>i,j</a:t>
            </a:r>
            <a:r>
              <a:rPr lang="en-US" altLang="ko-KR" b="1" dirty="0"/>
              <a:t>) = </a:t>
            </a:r>
            <a:r>
              <a:rPr lang="en-US" altLang="ko-KR" b="1" dirty="0" err="1"/>
              <a:t>i</a:t>
            </a:r>
            <a:r>
              <a:rPr lang="ko-KR" altLang="en-US" b="1" dirty="0"/>
              <a:t>개의 서로 다른 물건 중에서 </a:t>
            </a:r>
            <a:r>
              <a:rPr lang="en-US" altLang="ko-KR" b="1" dirty="0"/>
              <a:t>j</a:t>
            </a:r>
            <a:r>
              <a:rPr lang="ko-KR" altLang="en-US" b="1" dirty="0"/>
              <a:t>개를 고르는 경우의 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DP(</a:t>
            </a:r>
            <a:r>
              <a:rPr lang="en-US" altLang="ko-KR" b="1" dirty="0" err="1"/>
              <a:t>i,j</a:t>
            </a:r>
            <a:r>
              <a:rPr lang="en-US" altLang="ko-KR" b="1" dirty="0"/>
              <a:t>) = DP(i-1, j-1) + DP(i-1, j)</a:t>
            </a:r>
          </a:p>
          <a:p>
            <a:endParaRPr lang="en-US" altLang="ko-KR" b="1" dirty="0"/>
          </a:p>
          <a:p>
            <a:r>
              <a:rPr lang="en-US" altLang="ko-KR" b="1" dirty="0"/>
              <a:t> DP(i,0) = 1 (</a:t>
            </a:r>
            <a:r>
              <a:rPr lang="en-US" altLang="ko-KR" b="1" dirty="0" err="1"/>
              <a:t>i</a:t>
            </a:r>
            <a:r>
              <a:rPr lang="en-US" altLang="ko-KR" b="1" dirty="0"/>
              <a:t> = 0,1,…)      DP(</a:t>
            </a:r>
            <a:r>
              <a:rPr lang="en-US" altLang="ko-KR" b="1" dirty="0" err="1"/>
              <a:t>i,j</a:t>
            </a:r>
            <a:r>
              <a:rPr lang="en-US" altLang="ko-KR" b="1" dirty="0"/>
              <a:t>) = 0 (j &gt; 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83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1F85D-1163-4ED1-8773-CE681446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1249632"/>
            <a:ext cx="4551020" cy="5620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319481-1336-47D3-AA5F-E3DD57B0644C}"/>
              </a:ext>
            </a:extLst>
          </p:cNvPr>
          <p:cNvSpPr txBox="1"/>
          <p:nvPr/>
        </p:nvSpPr>
        <p:spPr>
          <a:xfrm>
            <a:off x="5181600" y="1637233"/>
            <a:ext cx="7010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개라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배열도 이중배열로 만들어 줬다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처음에 초기화 시키고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계산한 뒤에는 계산한 값을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넣어주어야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제대로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메모리제이션이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기저조건도 제대로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돌리기 전에 확인해줘야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58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3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동적계획법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(Dynamic Programming)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 주어진 문제를 더 작은 문제로 나눈 뒤 </a:t>
            </a:r>
            <a:r>
              <a:rPr lang="ko-KR" altLang="en-US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 문제들의 답을 바탕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ko-KR" altLang="en-US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원래 문제의 답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찾아내는 기법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 문제들이 반복해서 일어난다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똑같은 작은 문제는 항상 같은 값을 가진다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성립할 때 작은 문제와 큰 문제 사이의 관계를 사용해 원래 문제의 답을 찾아내는 것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때 작은 문제와 큰 문제 사이의 관계를 보통 점화식으로 나타낸다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8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피보나치 수열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F(n) = F(n-1) + F(n-2)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F(0) = 0, F(1) = 1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13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처음 주어진 문제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더 작은 문제로 나눈 뒤 작은 문제들의 답을 바탕으로 원래 문제의 답을 찾아내는 기법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피보나치 수열의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번째 항을 구하여라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391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처음 주어진 문제를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더 작은 문제로 나눈 뒤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작은 문제들의 답을 바탕으로 원래 문제의 답을 찾아내는 기법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피보나치 수열의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번째 항을 구하여라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피보나치 수열의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번째 항을 구하여라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피보나치 수열의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번째 항을 구하여라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피보나치 수열의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번째 항을 구하여라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49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처음 주어진 문제를 더 작은 문제로 나눈 뒤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작은 문제들의 답을 바탕으로 원래 문제의 답을 찾아내는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기법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피보나치 수열의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번째 항을 구하여라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(f(10) = f(9) + f(8) = 34 + 21 = 55)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피보나치 수열의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번째 항을 구하여라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(f(9) = f(8) + f(7) = 21 + 13 = 34)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피보나치 수열의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번째 항을 구하여라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(f(8) = f(7) + f(6) = 13 + 8 = 21)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피보나치 수열의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번째 항을 구하여라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(f(2) = f(1) + f(0) = 1+ 0 = 1)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피보나치 수열의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번째 항을 구하여라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(f(1) = 1)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F65E46-6097-4F40-AD5D-FD38C64E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71" y="1597744"/>
            <a:ext cx="3523882" cy="473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235080-CD31-43B0-B29A-ED1E9CDE715C}"/>
              </a:ext>
            </a:extLst>
          </p:cNvPr>
          <p:cNvSpPr txBox="1"/>
          <p:nvPr/>
        </p:nvSpPr>
        <p:spPr>
          <a:xfrm>
            <a:off x="6096000" y="2985444"/>
            <a:ext cx="39453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같은 값을 여러 번 계산하게 되어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100" dirty="0">
              <a:solidFill>
                <a:srgbClr val="FF0000"/>
              </a:solidFill>
            </a:endParaRPr>
          </a:p>
          <a:p>
            <a:r>
              <a:rPr lang="ko-KR" altLang="en-US" sz="100" dirty="0">
                <a:solidFill>
                  <a:srgbClr val="FF0000"/>
                </a:solidFill>
              </a:rPr>
              <a:t>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시간소요가 발생</a:t>
            </a:r>
          </a:p>
        </p:txBody>
      </p:sp>
    </p:spTree>
    <p:extLst>
      <p:ext uri="{BB962C8B-B14F-4D97-AF65-F5344CB8AC3E}">
        <p14:creationId xmlns:p14="http://schemas.microsoft.com/office/powerpoint/2010/main" val="189440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DP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6A47FD-6565-464F-981F-154B0D4E7DC7}"/>
              </a:ext>
            </a:extLst>
          </p:cNvPr>
          <p:cNvSpPr/>
          <p:nvPr/>
        </p:nvSpPr>
        <p:spPr>
          <a:xfrm>
            <a:off x="5521989" y="1478934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F(5)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02FEB5-2AC6-4C18-A6B3-8146733E7943}"/>
              </a:ext>
            </a:extLst>
          </p:cNvPr>
          <p:cNvSpPr/>
          <p:nvPr/>
        </p:nvSpPr>
        <p:spPr>
          <a:xfrm>
            <a:off x="3675753" y="244736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F(4)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2C3BFF-2E18-419A-9845-411AF1864250}"/>
              </a:ext>
            </a:extLst>
          </p:cNvPr>
          <p:cNvSpPr/>
          <p:nvPr/>
        </p:nvSpPr>
        <p:spPr>
          <a:xfrm>
            <a:off x="7337289" y="241312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F(3)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409972-3A6E-470E-860D-88D4E3D28E1B}"/>
              </a:ext>
            </a:extLst>
          </p:cNvPr>
          <p:cNvSpPr/>
          <p:nvPr/>
        </p:nvSpPr>
        <p:spPr>
          <a:xfrm>
            <a:off x="2766082" y="341054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F(3)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783DA7-6EE1-4762-8C24-80754875EB84}"/>
              </a:ext>
            </a:extLst>
          </p:cNvPr>
          <p:cNvSpPr/>
          <p:nvPr/>
        </p:nvSpPr>
        <p:spPr>
          <a:xfrm>
            <a:off x="2136793" y="438422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F(2)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ECCB34-B49D-458B-A79C-1131A8763A42}"/>
              </a:ext>
            </a:extLst>
          </p:cNvPr>
          <p:cNvSpPr/>
          <p:nvPr/>
        </p:nvSpPr>
        <p:spPr>
          <a:xfrm>
            <a:off x="1573206" y="5339454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F(1)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FA74B10-1308-4946-9D84-03252ECD1064}"/>
              </a:ext>
            </a:extLst>
          </p:cNvPr>
          <p:cNvSpPr/>
          <p:nvPr/>
        </p:nvSpPr>
        <p:spPr>
          <a:xfrm>
            <a:off x="2595753" y="5339454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F(0)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932FD5-86B4-40E5-8F0E-12BD7FD883EC}"/>
              </a:ext>
            </a:extLst>
          </p:cNvPr>
          <p:cNvSpPr/>
          <p:nvPr/>
        </p:nvSpPr>
        <p:spPr>
          <a:xfrm>
            <a:off x="3315753" y="438422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F(1)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0CA18E-7F71-40AF-982E-E9B6F292D3BF}"/>
              </a:ext>
            </a:extLst>
          </p:cNvPr>
          <p:cNvSpPr/>
          <p:nvPr/>
        </p:nvSpPr>
        <p:spPr>
          <a:xfrm>
            <a:off x="4560783" y="341054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F(2)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BC6FF24-F0E8-42D7-AEFC-959A63E2B47F}"/>
              </a:ext>
            </a:extLst>
          </p:cNvPr>
          <p:cNvSpPr/>
          <p:nvPr/>
        </p:nvSpPr>
        <p:spPr>
          <a:xfrm>
            <a:off x="4271582" y="438422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F(1)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8766221-B838-4608-BD67-1E2FE483BBDC}"/>
              </a:ext>
            </a:extLst>
          </p:cNvPr>
          <p:cNvSpPr/>
          <p:nvPr/>
        </p:nvSpPr>
        <p:spPr>
          <a:xfrm>
            <a:off x="5280783" y="438422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F(0)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95B3833-3181-410B-A3A4-662222155906}"/>
              </a:ext>
            </a:extLst>
          </p:cNvPr>
          <p:cNvSpPr/>
          <p:nvPr/>
        </p:nvSpPr>
        <p:spPr>
          <a:xfrm>
            <a:off x="6977289" y="341054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F(2)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FF5DF34-10F7-42FF-8A15-679B315E03D1}"/>
              </a:ext>
            </a:extLst>
          </p:cNvPr>
          <p:cNvSpPr/>
          <p:nvPr/>
        </p:nvSpPr>
        <p:spPr>
          <a:xfrm>
            <a:off x="6413702" y="4365773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F(1)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FDEA032-1FA6-4D36-8028-FA300487A114}"/>
              </a:ext>
            </a:extLst>
          </p:cNvPr>
          <p:cNvSpPr/>
          <p:nvPr/>
        </p:nvSpPr>
        <p:spPr>
          <a:xfrm>
            <a:off x="7436249" y="4365773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F(0)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E814608-F9A2-42FA-AF11-30170452A2EC}"/>
              </a:ext>
            </a:extLst>
          </p:cNvPr>
          <p:cNvSpPr/>
          <p:nvPr/>
        </p:nvSpPr>
        <p:spPr>
          <a:xfrm>
            <a:off x="8156249" y="341054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F(1)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0E21113-D126-42A6-99AC-253DB527A820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4290311" y="2093492"/>
            <a:ext cx="1337120" cy="45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815316-D166-47DE-A6F4-73C3DEEB8004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217858" y="1939013"/>
            <a:ext cx="1224873" cy="579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506CF3-8064-40EE-82D1-F3C41DE3445A}"/>
              </a:ext>
            </a:extLst>
          </p:cNvPr>
          <p:cNvCxnSpPr>
            <a:stCxn id="10" idx="7"/>
            <a:endCxn id="8" idx="3"/>
          </p:cNvCxnSpPr>
          <p:nvPr/>
        </p:nvCxnSpPr>
        <p:spPr>
          <a:xfrm flipV="1">
            <a:off x="3380640" y="3061923"/>
            <a:ext cx="400555" cy="454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0BE833-01E5-4F45-A7C8-F5D7A45E3B91}"/>
              </a:ext>
            </a:extLst>
          </p:cNvPr>
          <p:cNvCxnSpPr>
            <a:stCxn id="8" idx="5"/>
            <a:endCxn id="15" idx="1"/>
          </p:cNvCxnSpPr>
          <p:nvPr/>
        </p:nvCxnSpPr>
        <p:spPr>
          <a:xfrm>
            <a:off x="4290311" y="3061923"/>
            <a:ext cx="375914" cy="454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DF488C-61D5-4627-A464-6016068A3E3E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2751351" y="4087052"/>
            <a:ext cx="232942" cy="402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AFB87E5-49F9-4989-AECB-5BC43EB26C55}"/>
              </a:ext>
            </a:extLst>
          </p:cNvPr>
          <p:cNvCxnSpPr>
            <a:stCxn id="10" idx="5"/>
          </p:cNvCxnSpPr>
          <p:nvPr/>
        </p:nvCxnSpPr>
        <p:spPr>
          <a:xfrm>
            <a:off x="3380640" y="4025104"/>
            <a:ext cx="169384" cy="35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6AE3721-22C0-451B-A021-8B64F98A6E53}"/>
              </a:ext>
            </a:extLst>
          </p:cNvPr>
          <p:cNvCxnSpPr>
            <a:endCxn id="16" idx="0"/>
          </p:cNvCxnSpPr>
          <p:nvPr/>
        </p:nvCxnSpPr>
        <p:spPr>
          <a:xfrm flipH="1">
            <a:off x="4631582" y="4087052"/>
            <a:ext cx="155571" cy="29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41B01DC-1008-4E0C-8700-7334FB005CD0}"/>
              </a:ext>
            </a:extLst>
          </p:cNvPr>
          <p:cNvCxnSpPr>
            <a:stCxn id="15" idx="5"/>
          </p:cNvCxnSpPr>
          <p:nvPr/>
        </p:nvCxnSpPr>
        <p:spPr>
          <a:xfrm>
            <a:off x="5175341" y="4025104"/>
            <a:ext cx="346648" cy="35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4DA58B-000B-4B84-8202-7BFCC46482A2}"/>
              </a:ext>
            </a:extLst>
          </p:cNvPr>
          <p:cNvCxnSpPr>
            <a:stCxn id="18" idx="3"/>
          </p:cNvCxnSpPr>
          <p:nvPr/>
        </p:nvCxnSpPr>
        <p:spPr>
          <a:xfrm flipH="1">
            <a:off x="6977289" y="4025104"/>
            <a:ext cx="105442" cy="35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6DCE795-0996-4DA4-AD7F-DC7544469FAB}"/>
              </a:ext>
            </a:extLst>
          </p:cNvPr>
          <p:cNvCxnSpPr>
            <a:stCxn id="18" idx="5"/>
          </p:cNvCxnSpPr>
          <p:nvPr/>
        </p:nvCxnSpPr>
        <p:spPr>
          <a:xfrm>
            <a:off x="7591847" y="4025104"/>
            <a:ext cx="105442" cy="38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24B8A94-00D3-4284-92B1-D5993F079712}"/>
              </a:ext>
            </a:extLst>
          </p:cNvPr>
          <p:cNvCxnSpPr>
            <a:stCxn id="9" idx="3"/>
            <a:endCxn id="18" idx="0"/>
          </p:cNvCxnSpPr>
          <p:nvPr/>
        </p:nvCxnSpPr>
        <p:spPr>
          <a:xfrm flipH="1">
            <a:off x="7337289" y="3027683"/>
            <a:ext cx="105442" cy="38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0ED4F27-8924-4DAF-8D37-245A45DEC4E0}"/>
              </a:ext>
            </a:extLst>
          </p:cNvPr>
          <p:cNvCxnSpPr>
            <a:stCxn id="9" idx="5"/>
            <a:endCxn id="21" idx="1"/>
          </p:cNvCxnSpPr>
          <p:nvPr/>
        </p:nvCxnSpPr>
        <p:spPr>
          <a:xfrm>
            <a:off x="7951847" y="3027683"/>
            <a:ext cx="309844" cy="48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78EAD86-805F-462E-B0FC-FD90E6BAE99B}"/>
              </a:ext>
            </a:extLst>
          </p:cNvPr>
          <p:cNvCxnSpPr>
            <a:stCxn id="11" idx="3"/>
          </p:cNvCxnSpPr>
          <p:nvPr/>
        </p:nvCxnSpPr>
        <p:spPr>
          <a:xfrm flipH="1">
            <a:off x="2050063" y="4998785"/>
            <a:ext cx="192172" cy="427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A5B06CB-DE5A-4C4F-A11F-7D5A41AFF637}"/>
              </a:ext>
            </a:extLst>
          </p:cNvPr>
          <p:cNvCxnSpPr/>
          <p:nvPr/>
        </p:nvCxnSpPr>
        <p:spPr>
          <a:xfrm>
            <a:off x="2624666" y="5085773"/>
            <a:ext cx="211450" cy="31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5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</TotalTime>
  <Words>1381</Words>
  <Application>Microsoft Office PowerPoint</Application>
  <PresentationFormat>와이드스크린</PresentationFormat>
  <Paragraphs>217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134</cp:revision>
  <dcterms:created xsi:type="dcterms:W3CDTF">2021-01-02T15:13:48Z</dcterms:created>
  <dcterms:modified xsi:type="dcterms:W3CDTF">2021-05-02T10:10:15Z</dcterms:modified>
</cp:coreProperties>
</file>