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81" r:id="rId4"/>
    <p:sldId id="316" r:id="rId5"/>
    <p:sldId id="317" r:id="rId6"/>
    <p:sldId id="318" r:id="rId7"/>
    <p:sldId id="320" r:id="rId8"/>
    <p:sldId id="321" r:id="rId9"/>
    <p:sldId id="322" r:id="rId10"/>
    <p:sldId id="286" r:id="rId11"/>
    <p:sldId id="323" r:id="rId12"/>
    <p:sldId id="326" r:id="rId13"/>
    <p:sldId id="325" r:id="rId14"/>
    <p:sldId id="334" r:id="rId15"/>
    <p:sldId id="335" r:id="rId16"/>
    <p:sldId id="336" r:id="rId17"/>
    <p:sldId id="337" r:id="rId18"/>
    <p:sldId id="324" r:id="rId19"/>
    <p:sldId id="327" r:id="rId20"/>
    <p:sldId id="328" r:id="rId21"/>
    <p:sldId id="329" r:id="rId22"/>
    <p:sldId id="330" r:id="rId23"/>
    <p:sldId id="331" r:id="rId24"/>
    <p:sldId id="332" r:id="rId25"/>
    <p:sldId id="33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003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6000" b="1" dirty="0">
                <a:latin typeface="+mj-lt"/>
              </a:rPr>
              <a:t>Two Pointer, Prefix</a:t>
            </a:r>
            <a:r>
              <a:rPr lang="ko-KR" altLang="en-US" sz="6000" b="1" dirty="0">
                <a:latin typeface="+mj-lt"/>
              </a:rPr>
              <a:t> </a:t>
            </a:r>
            <a:r>
              <a:rPr lang="en-US" altLang="ko-KR" sz="6000" b="1" dirty="0">
                <a:latin typeface="+mj-lt"/>
              </a:rPr>
              <a:t>Sum</a:t>
            </a:r>
            <a:endParaRPr lang="ko-KR" altLang="en-US" sz="6000" b="1" dirty="0">
              <a:latin typeface="+mj-lt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 1.</a:t>
            </a:r>
            <a:r>
              <a:rPr lang="ko-KR" altLang="en-US" sz="2000" dirty="0"/>
              <a:t> </a:t>
            </a:r>
            <a:r>
              <a:rPr lang="en-US" altLang="ko-KR" sz="2000" dirty="0"/>
              <a:t>Two Pointer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31A7CA-162D-41A0-901C-F34FC7811B0A}"/>
              </a:ext>
            </a:extLst>
          </p:cNvPr>
          <p:cNvSpPr txBox="1"/>
          <p:nvPr/>
        </p:nvSpPr>
        <p:spPr>
          <a:xfrm>
            <a:off x="544286" y="1915886"/>
            <a:ext cx="1014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백준 </a:t>
            </a:r>
            <a:r>
              <a:rPr lang="en-US" altLang="ko-KR" b="1" dirty="0"/>
              <a:t>2003:</a:t>
            </a:r>
          </a:p>
          <a:p>
            <a:endParaRPr lang="en-US" altLang="ko-KR" b="1" dirty="0"/>
          </a:p>
          <a:p>
            <a:r>
              <a:rPr lang="en-US" altLang="ko-KR" u="sng" dirty="0">
                <a:hlinkClick r:id="rId2"/>
              </a:rPr>
              <a:t>https://www.acmicpc.net/problem/2003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06442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 1.</a:t>
            </a:r>
            <a:r>
              <a:rPr lang="ko-KR" altLang="en-US" sz="2000" dirty="0"/>
              <a:t> </a:t>
            </a:r>
            <a:r>
              <a:rPr lang="en-US" altLang="ko-KR" sz="2000" dirty="0"/>
              <a:t>Two Pointer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3A3322-0B4F-4430-AD81-B700EF5D0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79" y="1654872"/>
            <a:ext cx="10278909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0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1800" dirty="0"/>
              <a:t>1.</a:t>
            </a:r>
            <a:r>
              <a:rPr lang="ko-KR" altLang="en-US" sz="1800" dirty="0"/>
              <a:t> </a:t>
            </a:r>
            <a:r>
              <a:rPr lang="en-US" altLang="ko-KR" sz="1800" dirty="0"/>
              <a:t>Two Pointer</a:t>
            </a:r>
            <a:r>
              <a:rPr lang="ko-KR" altLang="en-US" sz="18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1960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A[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부터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A[j]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까지의 합이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라 하면 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B – A[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A[i+1]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부터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A[j]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까지의 합이다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A[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부터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A[j]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까지의 합이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라 하면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B + A[j+1]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A[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부터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A[j+1]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까지의 합이다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1112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1800" dirty="0"/>
              <a:t>1.</a:t>
            </a:r>
            <a:r>
              <a:rPr lang="ko-KR" altLang="en-US" sz="1800" dirty="0"/>
              <a:t> </a:t>
            </a:r>
            <a:r>
              <a:rPr lang="en-US" altLang="ko-KR" sz="1800" dirty="0"/>
              <a:t>Two Pointer</a:t>
            </a:r>
            <a:r>
              <a:rPr lang="ko-KR" altLang="en-US" sz="18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502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[1,2,3,4,2,5,3,1,1,2]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이라 하고 비교할 값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1)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 포인터를 준비한다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(left, right).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각 포인터는 부분 배열의 시작과 끝을 의미한다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2) left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부터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right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까지의 구간합을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라 하면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• B &gt; M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이거나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right == N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left ++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• B &lt; M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이거나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left == right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이고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right ++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• B == M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이면 정답을 더해준다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3) left == N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이면 탐색 종료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26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Two Pointer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F8F37A-A825-4CC2-AAFC-0887D4D1F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99925"/>
              </p:ext>
            </p:extLst>
          </p:nvPr>
        </p:nvGraphicFramePr>
        <p:xfrm>
          <a:off x="1135888" y="175377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44976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83027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55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9902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21053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0942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70368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117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577738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2137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8208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F5E5215-8737-4342-A140-0F035D1DA631}"/>
              </a:ext>
            </a:extLst>
          </p:cNvPr>
          <p:cNvCxnSpPr/>
          <p:nvPr/>
        </p:nvCxnSpPr>
        <p:spPr>
          <a:xfrm flipV="1">
            <a:off x="1423416" y="2124614"/>
            <a:ext cx="0" cy="328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374F8E4-49B9-42D7-8583-783E98C7E170}"/>
              </a:ext>
            </a:extLst>
          </p:cNvPr>
          <p:cNvCxnSpPr/>
          <p:nvPr/>
        </p:nvCxnSpPr>
        <p:spPr>
          <a:xfrm flipV="1">
            <a:off x="1676400" y="2124614"/>
            <a:ext cx="0" cy="32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87C762-2C38-42B2-9528-78665F7408AF}"/>
              </a:ext>
            </a:extLst>
          </p:cNvPr>
          <p:cNvSpPr txBox="1"/>
          <p:nvPr/>
        </p:nvSpPr>
        <p:spPr>
          <a:xfrm>
            <a:off x="9656063" y="1753774"/>
            <a:ext cx="172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구간합</a:t>
            </a:r>
            <a:r>
              <a:rPr lang="en-US" altLang="ko-KR" dirty="0"/>
              <a:t>: 1 &lt; 5</a:t>
            </a:r>
            <a:endParaRPr lang="ko-KR" altLang="en-US" dirty="0"/>
          </a:p>
        </p:txBody>
      </p:sp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EAF9176A-7CE8-4CBE-8F59-A985BA560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167683"/>
              </p:ext>
            </p:extLst>
          </p:nvPr>
        </p:nvGraphicFramePr>
        <p:xfrm>
          <a:off x="1135888" y="293944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44976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83027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55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9902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21053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0942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70368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117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577738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2137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8208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5BC749-F1AC-4BE8-9348-B12284DE798F}"/>
              </a:ext>
            </a:extLst>
          </p:cNvPr>
          <p:cNvCxnSpPr/>
          <p:nvPr/>
        </p:nvCxnSpPr>
        <p:spPr>
          <a:xfrm flipV="1">
            <a:off x="1542288" y="3310286"/>
            <a:ext cx="0" cy="328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53F2B0A-8283-475F-B883-0EFEDF0829CA}"/>
              </a:ext>
            </a:extLst>
          </p:cNvPr>
          <p:cNvCxnSpPr/>
          <p:nvPr/>
        </p:nvCxnSpPr>
        <p:spPr>
          <a:xfrm flipV="1">
            <a:off x="2365248" y="3310286"/>
            <a:ext cx="0" cy="32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F613FC-A90E-4CFE-BF76-23F43BA3DF8C}"/>
              </a:ext>
            </a:extLst>
          </p:cNvPr>
          <p:cNvSpPr txBox="1"/>
          <p:nvPr/>
        </p:nvSpPr>
        <p:spPr>
          <a:xfrm>
            <a:off x="9656064" y="2939446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구간합</a:t>
            </a:r>
            <a:r>
              <a:rPr lang="en-US" altLang="ko-KR" dirty="0"/>
              <a:t>: 3 &lt; 5</a:t>
            </a:r>
            <a:endParaRPr lang="ko-KR" altLang="en-US" dirty="0"/>
          </a:p>
        </p:txBody>
      </p:sp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1B7D7EDC-F44A-45C0-A99F-5D88260F8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264867"/>
              </p:ext>
            </p:extLst>
          </p:nvPr>
        </p:nvGraphicFramePr>
        <p:xfrm>
          <a:off x="1135888" y="412328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44976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83027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55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9902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21053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0942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70368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117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577738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2137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8208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2356517-83A5-47B3-A605-8EBF031C9B2C}"/>
              </a:ext>
            </a:extLst>
          </p:cNvPr>
          <p:cNvCxnSpPr/>
          <p:nvPr/>
        </p:nvCxnSpPr>
        <p:spPr>
          <a:xfrm flipV="1">
            <a:off x="1423416" y="4494120"/>
            <a:ext cx="0" cy="328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5D6DA5D-BD7D-47ED-823C-06A2AD7712E4}"/>
              </a:ext>
            </a:extLst>
          </p:cNvPr>
          <p:cNvCxnSpPr/>
          <p:nvPr/>
        </p:nvCxnSpPr>
        <p:spPr>
          <a:xfrm flipV="1">
            <a:off x="3176016" y="4494120"/>
            <a:ext cx="0" cy="32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8010A9B-2919-4CA0-9A8F-D8B613DC5285}"/>
              </a:ext>
            </a:extLst>
          </p:cNvPr>
          <p:cNvSpPr txBox="1"/>
          <p:nvPr/>
        </p:nvSpPr>
        <p:spPr>
          <a:xfrm>
            <a:off x="9656064" y="412328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구간합</a:t>
            </a:r>
            <a:r>
              <a:rPr lang="en-US" altLang="ko-KR" dirty="0"/>
              <a:t>: 6 &gt; 5</a:t>
            </a:r>
            <a:endParaRPr lang="ko-KR" altLang="en-US" dirty="0"/>
          </a:p>
        </p:txBody>
      </p:sp>
      <p:graphicFrame>
        <p:nvGraphicFramePr>
          <p:cNvPr id="30" name="표 4">
            <a:extLst>
              <a:ext uri="{FF2B5EF4-FFF2-40B4-BE49-F238E27FC236}">
                <a16:creationId xmlns:a16="http://schemas.microsoft.com/office/drawing/2014/main" id="{A9012CC5-E802-4F25-811B-C23C8818D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11587"/>
              </p:ext>
            </p:extLst>
          </p:nvPr>
        </p:nvGraphicFramePr>
        <p:xfrm>
          <a:off x="1135888" y="530711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44976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83027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55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9902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21053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0942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70368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117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577738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2137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8208"/>
                  </a:ext>
                </a:extLst>
              </a:tr>
            </a:tbl>
          </a:graphicData>
        </a:graphic>
      </p:graphicFrame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79A881C-1D2A-41E8-B309-1F911C448CAE}"/>
              </a:ext>
            </a:extLst>
          </p:cNvPr>
          <p:cNvCxnSpPr/>
          <p:nvPr/>
        </p:nvCxnSpPr>
        <p:spPr>
          <a:xfrm flipV="1">
            <a:off x="2365248" y="5677954"/>
            <a:ext cx="0" cy="328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990A352-39A5-4C26-B515-11DDFEFBFEBE}"/>
              </a:ext>
            </a:extLst>
          </p:cNvPr>
          <p:cNvCxnSpPr/>
          <p:nvPr/>
        </p:nvCxnSpPr>
        <p:spPr>
          <a:xfrm flipV="1">
            <a:off x="3172968" y="5677954"/>
            <a:ext cx="0" cy="32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1AA9732-C962-433C-A770-6B34F98803B0}"/>
              </a:ext>
            </a:extLst>
          </p:cNvPr>
          <p:cNvSpPr txBox="1"/>
          <p:nvPr/>
        </p:nvSpPr>
        <p:spPr>
          <a:xfrm>
            <a:off x="9656063" y="5307114"/>
            <a:ext cx="179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구간합</a:t>
            </a:r>
            <a:r>
              <a:rPr lang="en-US" altLang="ko-KR" dirty="0"/>
              <a:t>: 5 ==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17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Two Pointer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F8F37A-A825-4CC2-AAFC-0887D4D1F1EE}"/>
              </a:ext>
            </a:extLst>
          </p:cNvPr>
          <p:cNvGraphicFramePr>
            <a:graphicFrameLocks noGrp="1"/>
          </p:cNvGraphicFramePr>
          <p:nvPr/>
        </p:nvGraphicFramePr>
        <p:xfrm>
          <a:off x="1135888" y="175377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44976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83027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55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9902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21053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0942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70368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117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577738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2137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8208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F5E5215-8737-4342-A140-0F035D1DA631}"/>
              </a:ext>
            </a:extLst>
          </p:cNvPr>
          <p:cNvCxnSpPr/>
          <p:nvPr/>
        </p:nvCxnSpPr>
        <p:spPr>
          <a:xfrm flipV="1">
            <a:off x="3176016" y="2124614"/>
            <a:ext cx="0" cy="328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374F8E4-49B9-42D7-8583-783E98C7E170}"/>
              </a:ext>
            </a:extLst>
          </p:cNvPr>
          <p:cNvCxnSpPr/>
          <p:nvPr/>
        </p:nvCxnSpPr>
        <p:spPr>
          <a:xfrm flipV="1">
            <a:off x="4005072" y="2124614"/>
            <a:ext cx="0" cy="32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87C762-2C38-42B2-9528-78665F7408AF}"/>
              </a:ext>
            </a:extLst>
          </p:cNvPr>
          <p:cNvSpPr txBox="1"/>
          <p:nvPr/>
        </p:nvSpPr>
        <p:spPr>
          <a:xfrm>
            <a:off x="9656064" y="1753774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구간합</a:t>
            </a:r>
            <a:r>
              <a:rPr lang="en-US" altLang="ko-KR" dirty="0"/>
              <a:t>: 7 &gt; 5</a:t>
            </a:r>
            <a:endParaRPr lang="ko-KR" altLang="en-US" dirty="0"/>
          </a:p>
        </p:txBody>
      </p:sp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EAF9176A-7CE8-4CBE-8F59-A985BA560C34}"/>
              </a:ext>
            </a:extLst>
          </p:cNvPr>
          <p:cNvGraphicFramePr>
            <a:graphicFrameLocks noGrp="1"/>
          </p:cNvGraphicFramePr>
          <p:nvPr/>
        </p:nvGraphicFramePr>
        <p:xfrm>
          <a:off x="1135888" y="293944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44976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83027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55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9902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21053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0942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70368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117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577738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2137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8208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5BC749-F1AC-4BE8-9348-B12284DE798F}"/>
              </a:ext>
            </a:extLst>
          </p:cNvPr>
          <p:cNvCxnSpPr/>
          <p:nvPr/>
        </p:nvCxnSpPr>
        <p:spPr>
          <a:xfrm flipV="1">
            <a:off x="3883152" y="3310286"/>
            <a:ext cx="0" cy="328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53F2B0A-8283-475F-B883-0EFEDF0829CA}"/>
              </a:ext>
            </a:extLst>
          </p:cNvPr>
          <p:cNvCxnSpPr/>
          <p:nvPr/>
        </p:nvCxnSpPr>
        <p:spPr>
          <a:xfrm flipV="1">
            <a:off x="4078224" y="3310286"/>
            <a:ext cx="0" cy="32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F613FC-A90E-4CFE-BF76-23F43BA3DF8C}"/>
              </a:ext>
            </a:extLst>
          </p:cNvPr>
          <p:cNvSpPr txBox="1"/>
          <p:nvPr/>
        </p:nvSpPr>
        <p:spPr>
          <a:xfrm>
            <a:off x="9656063" y="2939446"/>
            <a:ext cx="171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구간합</a:t>
            </a:r>
            <a:r>
              <a:rPr lang="en-US" altLang="ko-KR" dirty="0"/>
              <a:t>: 4 &lt; 5</a:t>
            </a:r>
            <a:endParaRPr lang="ko-KR" altLang="en-US" dirty="0"/>
          </a:p>
        </p:txBody>
      </p:sp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1B7D7EDC-F44A-45C0-A99F-5D88260F870E}"/>
              </a:ext>
            </a:extLst>
          </p:cNvPr>
          <p:cNvGraphicFramePr>
            <a:graphicFrameLocks noGrp="1"/>
          </p:cNvGraphicFramePr>
          <p:nvPr/>
        </p:nvGraphicFramePr>
        <p:xfrm>
          <a:off x="1135888" y="412328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44976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83027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55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9902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21053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0942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70368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117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577738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2137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8208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2356517-83A5-47B3-A605-8EBF031C9B2C}"/>
              </a:ext>
            </a:extLst>
          </p:cNvPr>
          <p:cNvCxnSpPr/>
          <p:nvPr/>
        </p:nvCxnSpPr>
        <p:spPr>
          <a:xfrm flipV="1">
            <a:off x="3956304" y="4494120"/>
            <a:ext cx="0" cy="328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5D6DA5D-BD7D-47ED-823C-06A2AD7712E4}"/>
              </a:ext>
            </a:extLst>
          </p:cNvPr>
          <p:cNvCxnSpPr/>
          <p:nvPr/>
        </p:nvCxnSpPr>
        <p:spPr>
          <a:xfrm flipV="1">
            <a:off x="4812792" y="4494120"/>
            <a:ext cx="0" cy="32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8010A9B-2919-4CA0-9A8F-D8B613DC5285}"/>
              </a:ext>
            </a:extLst>
          </p:cNvPr>
          <p:cNvSpPr txBox="1"/>
          <p:nvPr/>
        </p:nvSpPr>
        <p:spPr>
          <a:xfrm>
            <a:off x="9656063" y="4123280"/>
            <a:ext cx="171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구간합</a:t>
            </a:r>
            <a:r>
              <a:rPr lang="en-US" altLang="ko-KR" dirty="0"/>
              <a:t>: 6 &gt; 5</a:t>
            </a:r>
            <a:endParaRPr lang="ko-KR" altLang="en-US" dirty="0"/>
          </a:p>
        </p:txBody>
      </p:sp>
      <p:graphicFrame>
        <p:nvGraphicFramePr>
          <p:cNvPr id="30" name="표 4">
            <a:extLst>
              <a:ext uri="{FF2B5EF4-FFF2-40B4-BE49-F238E27FC236}">
                <a16:creationId xmlns:a16="http://schemas.microsoft.com/office/drawing/2014/main" id="{A9012CC5-E802-4F25-811B-C23C8818D7A9}"/>
              </a:ext>
            </a:extLst>
          </p:cNvPr>
          <p:cNvGraphicFramePr>
            <a:graphicFrameLocks noGrp="1"/>
          </p:cNvGraphicFramePr>
          <p:nvPr/>
        </p:nvGraphicFramePr>
        <p:xfrm>
          <a:off x="1135888" y="530711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44976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83027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55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9902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21053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0942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70368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117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577738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2137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8208"/>
                  </a:ext>
                </a:extLst>
              </a:tr>
            </a:tbl>
          </a:graphicData>
        </a:graphic>
      </p:graphicFrame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79A881C-1D2A-41E8-B309-1F911C448CAE}"/>
              </a:ext>
            </a:extLst>
          </p:cNvPr>
          <p:cNvCxnSpPr/>
          <p:nvPr/>
        </p:nvCxnSpPr>
        <p:spPr>
          <a:xfrm flipV="1">
            <a:off x="4724400" y="5677954"/>
            <a:ext cx="0" cy="328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990A352-39A5-4C26-B515-11DDFEFBFEBE}"/>
              </a:ext>
            </a:extLst>
          </p:cNvPr>
          <p:cNvCxnSpPr/>
          <p:nvPr/>
        </p:nvCxnSpPr>
        <p:spPr>
          <a:xfrm flipV="1">
            <a:off x="4898136" y="5677954"/>
            <a:ext cx="0" cy="32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1AA9732-C962-433C-A770-6B34F98803B0}"/>
              </a:ext>
            </a:extLst>
          </p:cNvPr>
          <p:cNvSpPr txBox="1"/>
          <p:nvPr/>
        </p:nvSpPr>
        <p:spPr>
          <a:xfrm>
            <a:off x="9656063" y="5307114"/>
            <a:ext cx="171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구간합</a:t>
            </a:r>
            <a:r>
              <a:rPr lang="en-US" altLang="ko-KR" dirty="0"/>
              <a:t>: 2 &lt;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09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Two Pointer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F8F37A-A825-4CC2-AAFC-0887D4D1F1EE}"/>
              </a:ext>
            </a:extLst>
          </p:cNvPr>
          <p:cNvGraphicFramePr>
            <a:graphicFrameLocks noGrp="1"/>
          </p:cNvGraphicFramePr>
          <p:nvPr/>
        </p:nvGraphicFramePr>
        <p:xfrm>
          <a:off x="1135888" y="175377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44976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83027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55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9902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21053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0942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70368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117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577738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2137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8208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F5E5215-8737-4342-A140-0F035D1DA631}"/>
              </a:ext>
            </a:extLst>
          </p:cNvPr>
          <p:cNvCxnSpPr/>
          <p:nvPr/>
        </p:nvCxnSpPr>
        <p:spPr>
          <a:xfrm flipV="1">
            <a:off x="4797552" y="2123106"/>
            <a:ext cx="0" cy="328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374F8E4-49B9-42D7-8583-783E98C7E170}"/>
              </a:ext>
            </a:extLst>
          </p:cNvPr>
          <p:cNvCxnSpPr/>
          <p:nvPr/>
        </p:nvCxnSpPr>
        <p:spPr>
          <a:xfrm flipV="1">
            <a:off x="5605272" y="2124614"/>
            <a:ext cx="0" cy="32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87C762-2C38-42B2-9528-78665F7408AF}"/>
              </a:ext>
            </a:extLst>
          </p:cNvPr>
          <p:cNvSpPr txBox="1"/>
          <p:nvPr/>
        </p:nvSpPr>
        <p:spPr>
          <a:xfrm>
            <a:off x="9656064" y="1753774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구간합</a:t>
            </a:r>
            <a:r>
              <a:rPr lang="en-US" altLang="ko-KR" dirty="0"/>
              <a:t>: 7 &gt; 5</a:t>
            </a:r>
            <a:endParaRPr lang="ko-KR" altLang="en-US" dirty="0"/>
          </a:p>
        </p:txBody>
      </p:sp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EAF9176A-7CE8-4CBE-8F59-A985BA560C34}"/>
              </a:ext>
            </a:extLst>
          </p:cNvPr>
          <p:cNvGraphicFramePr>
            <a:graphicFrameLocks noGrp="1"/>
          </p:cNvGraphicFramePr>
          <p:nvPr/>
        </p:nvGraphicFramePr>
        <p:xfrm>
          <a:off x="1135888" y="293944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44976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83027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55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9902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21053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0942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70368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117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577738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2137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8208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5BC749-F1AC-4BE8-9348-B12284DE798F}"/>
              </a:ext>
            </a:extLst>
          </p:cNvPr>
          <p:cNvCxnSpPr/>
          <p:nvPr/>
        </p:nvCxnSpPr>
        <p:spPr>
          <a:xfrm flipV="1">
            <a:off x="5510784" y="3310286"/>
            <a:ext cx="0" cy="328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53F2B0A-8283-475F-B883-0EFEDF0829CA}"/>
              </a:ext>
            </a:extLst>
          </p:cNvPr>
          <p:cNvCxnSpPr/>
          <p:nvPr/>
        </p:nvCxnSpPr>
        <p:spPr>
          <a:xfrm flipV="1">
            <a:off x="5696712" y="3310286"/>
            <a:ext cx="0" cy="32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F613FC-A90E-4CFE-BF76-23F43BA3DF8C}"/>
              </a:ext>
            </a:extLst>
          </p:cNvPr>
          <p:cNvSpPr txBox="1"/>
          <p:nvPr/>
        </p:nvSpPr>
        <p:spPr>
          <a:xfrm>
            <a:off x="9656063" y="2939446"/>
            <a:ext cx="18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구간합</a:t>
            </a:r>
            <a:r>
              <a:rPr lang="en-US" altLang="ko-KR" dirty="0"/>
              <a:t>: 5 == 5</a:t>
            </a:r>
            <a:endParaRPr lang="ko-KR" altLang="en-US" dirty="0"/>
          </a:p>
        </p:txBody>
      </p:sp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1B7D7EDC-F44A-45C0-A99F-5D88260F870E}"/>
              </a:ext>
            </a:extLst>
          </p:cNvPr>
          <p:cNvGraphicFramePr>
            <a:graphicFrameLocks noGrp="1"/>
          </p:cNvGraphicFramePr>
          <p:nvPr/>
        </p:nvGraphicFramePr>
        <p:xfrm>
          <a:off x="1135888" y="412328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44976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83027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55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9902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21053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0942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70368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117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577738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2137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8208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2356517-83A5-47B3-A605-8EBF031C9B2C}"/>
              </a:ext>
            </a:extLst>
          </p:cNvPr>
          <p:cNvCxnSpPr/>
          <p:nvPr/>
        </p:nvCxnSpPr>
        <p:spPr>
          <a:xfrm flipV="1">
            <a:off x="6342888" y="4494120"/>
            <a:ext cx="0" cy="328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5D6DA5D-BD7D-47ED-823C-06A2AD7712E4}"/>
              </a:ext>
            </a:extLst>
          </p:cNvPr>
          <p:cNvCxnSpPr/>
          <p:nvPr/>
        </p:nvCxnSpPr>
        <p:spPr>
          <a:xfrm flipV="1">
            <a:off x="6513576" y="4494120"/>
            <a:ext cx="0" cy="32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8010A9B-2919-4CA0-9A8F-D8B613DC5285}"/>
              </a:ext>
            </a:extLst>
          </p:cNvPr>
          <p:cNvSpPr txBox="1"/>
          <p:nvPr/>
        </p:nvSpPr>
        <p:spPr>
          <a:xfrm>
            <a:off x="9656063" y="4123280"/>
            <a:ext cx="171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구간합</a:t>
            </a:r>
            <a:r>
              <a:rPr lang="en-US" altLang="ko-KR" dirty="0"/>
              <a:t>: 3 &lt; 5</a:t>
            </a:r>
            <a:endParaRPr lang="ko-KR" altLang="en-US" dirty="0"/>
          </a:p>
        </p:txBody>
      </p:sp>
      <p:graphicFrame>
        <p:nvGraphicFramePr>
          <p:cNvPr id="30" name="표 4">
            <a:extLst>
              <a:ext uri="{FF2B5EF4-FFF2-40B4-BE49-F238E27FC236}">
                <a16:creationId xmlns:a16="http://schemas.microsoft.com/office/drawing/2014/main" id="{A9012CC5-E802-4F25-811B-C23C8818D7A9}"/>
              </a:ext>
            </a:extLst>
          </p:cNvPr>
          <p:cNvGraphicFramePr>
            <a:graphicFrameLocks noGrp="1"/>
          </p:cNvGraphicFramePr>
          <p:nvPr/>
        </p:nvGraphicFramePr>
        <p:xfrm>
          <a:off x="1135888" y="530711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44976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83027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55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9902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21053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0942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70368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117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577738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2137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8208"/>
                  </a:ext>
                </a:extLst>
              </a:tr>
            </a:tbl>
          </a:graphicData>
        </a:graphic>
      </p:graphicFrame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79A881C-1D2A-41E8-B309-1F911C448CAE}"/>
              </a:ext>
            </a:extLst>
          </p:cNvPr>
          <p:cNvCxnSpPr/>
          <p:nvPr/>
        </p:nvCxnSpPr>
        <p:spPr>
          <a:xfrm flipV="1">
            <a:off x="6342888" y="5677954"/>
            <a:ext cx="0" cy="328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990A352-39A5-4C26-B515-11DDFEFBFEBE}"/>
              </a:ext>
            </a:extLst>
          </p:cNvPr>
          <p:cNvCxnSpPr/>
          <p:nvPr/>
        </p:nvCxnSpPr>
        <p:spPr>
          <a:xfrm flipV="1">
            <a:off x="7303008" y="5677954"/>
            <a:ext cx="0" cy="32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1AA9732-C962-433C-A770-6B34F98803B0}"/>
              </a:ext>
            </a:extLst>
          </p:cNvPr>
          <p:cNvSpPr txBox="1"/>
          <p:nvPr/>
        </p:nvSpPr>
        <p:spPr>
          <a:xfrm>
            <a:off x="9656063" y="5307114"/>
            <a:ext cx="171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구간합</a:t>
            </a:r>
            <a:r>
              <a:rPr lang="en-US" altLang="ko-KR" dirty="0"/>
              <a:t>: 4 &lt;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73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Two Pointer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F8F37A-A825-4CC2-AAFC-0887D4D1F1EE}"/>
              </a:ext>
            </a:extLst>
          </p:cNvPr>
          <p:cNvGraphicFramePr>
            <a:graphicFrameLocks noGrp="1"/>
          </p:cNvGraphicFramePr>
          <p:nvPr/>
        </p:nvGraphicFramePr>
        <p:xfrm>
          <a:off x="1135888" y="175377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44976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83027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55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9902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21053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0942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70368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117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577738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2137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8208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F5E5215-8737-4342-A140-0F035D1DA631}"/>
              </a:ext>
            </a:extLst>
          </p:cNvPr>
          <p:cNvCxnSpPr/>
          <p:nvPr/>
        </p:nvCxnSpPr>
        <p:spPr>
          <a:xfrm flipV="1">
            <a:off x="6406896" y="2123106"/>
            <a:ext cx="0" cy="328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374F8E4-49B9-42D7-8583-783E98C7E170}"/>
              </a:ext>
            </a:extLst>
          </p:cNvPr>
          <p:cNvCxnSpPr/>
          <p:nvPr/>
        </p:nvCxnSpPr>
        <p:spPr>
          <a:xfrm flipV="1">
            <a:off x="8083296" y="2123106"/>
            <a:ext cx="0" cy="32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87C762-2C38-42B2-9528-78665F7408AF}"/>
              </a:ext>
            </a:extLst>
          </p:cNvPr>
          <p:cNvSpPr txBox="1"/>
          <p:nvPr/>
        </p:nvSpPr>
        <p:spPr>
          <a:xfrm>
            <a:off x="9656064" y="1753774"/>
            <a:ext cx="188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구간합</a:t>
            </a:r>
            <a:r>
              <a:rPr lang="en-US" altLang="ko-KR" dirty="0"/>
              <a:t>: 5 == 5</a:t>
            </a:r>
            <a:endParaRPr lang="ko-KR" altLang="en-US" dirty="0"/>
          </a:p>
        </p:txBody>
      </p:sp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EAF9176A-7CE8-4CBE-8F59-A985BA560C34}"/>
              </a:ext>
            </a:extLst>
          </p:cNvPr>
          <p:cNvGraphicFramePr>
            <a:graphicFrameLocks noGrp="1"/>
          </p:cNvGraphicFramePr>
          <p:nvPr/>
        </p:nvGraphicFramePr>
        <p:xfrm>
          <a:off x="1135888" y="293944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44976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83027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55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9902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21053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0942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70368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117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577738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2137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8208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5BC749-F1AC-4BE8-9348-B12284DE798F}"/>
              </a:ext>
            </a:extLst>
          </p:cNvPr>
          <p:cNvCxnSpPr/>
          <p:nvPr/>
        </p:nvCxnSpPr>
        <p:spPr>
          <a:xfrm flipV="1">
            <a:off x="7211568" y="3308778"/>
            <a:ext cx="0" cy="328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53F2B0A-8283-475F-B883-0EFEDF0829CA}"/>
              </a:ext>
            </a:extLst>
          </p:cNvPr>
          <p:cNvCxnSpPr/>
          <p:nvPr/>
        </p:nvCxnSpPr>
        <p:spPr>
          <a:xfrm flipV="1">
            <a:off x="8878824" y="3308778"/>
            <a:ext cx="0" cy="32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F613FC-A90E-4CFE-BF76-23F43BA3DF8C}"/>
              </a:ext>
            </a:extLst>
          </p:cNvPr>
          <p:cNvSpPr txBox="1"/>
          <p:nvPr/>
        </p:nvSpPr>
        <p:spPr>
          <a:xfrm>
            <a:off x="9656063" y="2939446"/>
            <a:ext cx="18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구간합</a:t>
            </a:r>
            <a:r>
              <a:rPr lang="en-US" altLang="ko-KR" dirty="0"/>
              <a:t>: 4 &lt; 5</a:t>
            </a:r>
            <a:endParaRPr lang="ko-KR" altLang="en-US" dirty="0"/>
          </a:p>
        </p:txBody>
      </p:sp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1B7D7EDC-F44A-45C0-A99F-5D88260F870E}"/>
              </a:ext>
            </a:extLst>
          </p:cNvPr>
          <p:cNvGraphicFramePr>
            <a:graphicFrameLocks noGrp="1"/>
          </p:cNvGraphicFramePr>
          <p:nvPr/>
        </p:nvGraphicFramePr>
        <p:xfrm>
          <a:off x="1135888" y="412328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44976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83027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55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9902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21053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0942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70368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117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577738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2137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8208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2356517-83A5-47B3-A605-8EBF031C9B2C}"/>
              </a:ext>
            </a:extLst>
          </p:cNvPr>
          <p:cNvCxnSpPr/>
          <p:nvPr/>
        </p:nvCxnSpPr>
        <p:spPr>
          <a:xfrm flipV="1">
            <a:off x="8071104" y="4492612"/>
            <a:ext cx="0" cy="328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5D6DA5D-BD7D-47ED-823C-06A2AD7712E4}"/>
              </a:ext>
            </a:extLst>
          </p:cNvPr>
          <p:cNvCxnSpPr/>
          <p:nvPr/>
        </p:nvCxnSpPr>
        <p:spPr>
          <a:xfrm flipV="1">
            <a:off x="8872728" y="4494120"/>
            <a:ext cx="0" cy="32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8010A9B-2919-4CA0-9A8F-D8B613DC5285}"/>
              </a:ext>
            </a:extLst>
          </p:cNvPr>
          <p:cNvSpPr txBox="1"/>
          <p:nvPr/>
        </p:nvSpPr>
        <p:spPr>
          <a:xfrm>
            <a:off x="9656063" y="4123280"/>
            <a:ext cx="171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구간합</a:t>
            </a:r>
            <a:r>
              <a:rPr lang="en-US" altLang="ko-KR" dirty="0"/>
              <a:t>: 3 &lt; 5</a:t>
            </a:r>
            <a:endParaRPr lang="ko-KR" altLang="en-US" dirty="0"/>
          </a:p>
        </p:txBody>
      </p:sp>
      <p:graphicFrame>
        <p:nvGraphicFramePr>
          <p:cNvPr id="30" name="표 4">
            <a:extLst>
              <a:ext uri="{FF2B5EF4-FFF2-40B4-BE49-F238E27FC236}">
                <a16:creationId xmlns:a16="http://schemas.microsoft.com/office/drawing/2014/main" id="{A9012CC5-E802-4F25-811B-C23C8818D7A9}"/>
              </a:ext>
            </a:extLst>
          </p:cNvPr>
          <p:cNvGraphicFramePr>
            <a:graphicFrameLocks noGrp="1"/>
          </p:cNvGraphicFramePr>
          <p:nvPr/>
        </p:nvGraphicFramePr>
        <p:xfrm>
          <a:off x="1135888" y="530711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44976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83027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55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9902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21053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0942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70368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117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577738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2137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8208"/>
                  </a:ext>
                </a:extLst>
              </a:tr>
            </a:tbl>
          </a:graphicData>
        </a:graphic>
      </p:graphicFrame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79A881C-1D2A-41E8-B309-1F911C448CAE}"/>
              </a:ext>
            </a:extLst>
          </p:cNvPr>
          <p:cNvCxnSpPr/>
          <p:nvPr/>
        </p:nvCxnSpPr>
        <p:spPr>
          <a:xfrm flipV="1">
            <a:off x="8793480" y="5677954"/>
            <a:ext cx="0" cy="328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990A352-39A5-4C26-B515-11DDFEFBFEBE}"/>
              </a:ext>
            </a:extLst>
          </p:cNvPr>
          <p:cNvCxnSpPr/>
          <p:nvPr/>
        </p:nvCxnSpPr>
        <p:spPr>
          <a:xfrm flipV="1">
            <a:off x="8967216" y="5677954"/>
            <a:ext cx="0" cy="32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1AA9732-C962-433C-A770-6B34F98803B0}"/>
              </a:ext>
            </a:extLst>
          </p:cNvPr>
          <p:cNvSpPr txBox="1"/>
          <p:nvPr/>
        </p:nvSpPr>
        <p:spPr>
          <a:xfrm>
            <a:off x="9656063" y="5307114"/>
            <a:ext cx="171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구간합</a:t>
            </a:r>
            <a:r>
              <a:rPr lang="en-US" altLang="ko-KR" dirty="0"/>
              <a:t>: 2 &lt;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63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 1.</a:t>
            </a:r>
            <a:r>
              <a:rPr lang="ko-KR" altLang="en-US" sz="2000" dirty="0"/>
              <a:t> </a:t>
            </a:r>
            <a:r>
              <a:rPr lang="en-US" altLang="ko-KR" sz="2000" dirty="0"/>
              <a:t>Two Pointer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A52B1C-E93E-4FED-B58D-CE5C90FA6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509"/>
            <a:ext cx="6255026" cy="57204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62BD63-5125-4111-BF7F-FB0865C12670}"/>
              </a:ext>
            </a:extLst>
          </p:cNvPr>
          <p:cNvSpPr txBox="1"/>
          <p:nvPr/>
        </p:nvSpPr>
        <p:spPr>
          <a:xfrm>
            <a:off x="6381722" y="1535541"/>
            <a:ext cx="5810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시간복잡도는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O(N)</a:t>
            </a: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29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Prefix</a:t>
            </a:r>
            <a:r>
              <a:rPr lang="ko-KR" altLang="en-US" sz="2000" dirty="0"/>
              <a:t> </a:t>
            </a:r>
            <a:r>
              <a:rPr lang="en-US" altLang="ko-KR" sz="2000" dirty="0"/>
              <a:t>Sum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4239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구간 합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en-US" sz="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A[a]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부터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A[b]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까지의 구간합을 구하여라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한 번이면 몰라도 여러 번 물어본다면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6FB447-CC8F-4191-B4FF-A6BCAA22C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78" y="2919341"/>
            <a:ext cx="4945539" cy="175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5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Two Pointer</a:t>
            </a:r>
            <a:r>
              <a:rPr lang="ko-KR" altLang="en-US" dirty="0"/>
              <a:t>에 대해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 Prefix Sum</a:t>
            </a:r>
            <a:r>
              <a:rPr lang="ko-KR" altLang="en-US" dirty="0"/>
              <a:t>에 대해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Prefix</a:t>
            </a:r>
            <a:r>
              <a:rPr lang="ko-KR" altLang="en-US" sz="2000" dirty="0"/>
              <a:t> </a:t>
            </a:r>
            <a:r>
              <a:rPr lang="en-US" altLang="ko-KR" sz="2000" dirty="0"/>
              <a:t>Sum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953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구간 합 구하기 </a:t>
            </a:r>
            <a:r>
              <a:rPr lang="en-US" altLang="ko-KR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4: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https://www.acmicpc.net/problem/11659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724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Prefix</a:t>
            </a:r>
            <a:r>
              <a:rPr lang="ko-KR" altLang="en-US" sz="2000" dirty="0"/>
              <a:t> </a:t>
            </a:r>
            <a:r>
              <a:rPr lang="en-US" altLang="ko-KR" sz="2000" dirty="0"/>
              <a:t>Sum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ECCABE-D823-4069-B928-4888390B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47" y="1137509"/>
            <a:ext cx="10259857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04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Prefix</a:t>
            </a:r>
            <a:r>
              <a:rPr lang="ko-KR" altLang="en-US" sz="2000" dirty="0"/>
              <a:t> </a:t>
            </a:r>
            <a:r>
              <a:rPr lang="en-US" altLang="ko-KR" sz="2000" dirty="0"/>
              <a:t>Sum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2359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배열의 크기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N,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수행할 쿼리의 개수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은 모두 최대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100,000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 순간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아까의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방식으로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구간합을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일일히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구하면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최악의 경우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100,000 * 100,000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수행시간을 가지게 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시간 초과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!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11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Prefix</a:t>
            </a:r>
            <a:r>
              <a:rPr lang="ko-KR" altLang="en-US" sz="2000" dirty="0"/>
              <a:t> </a:t>
            </a:r>
            <a:r>
              <a:rPr lang="en-US" altLang="ko-KR" sz="2000" dirty="0"/>
              <a:t>Sum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12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누적 합을 계산해 미리 배열에 저장한다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EF27C0A-0357-4A81-B18E-FD3B3D57F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521742"/>
              </p:ext>
            </p:extLst>
          </p:nvPr>
        </p:nvGraphicFramePr>
        <p:xfrm>
          <a:off x="705223" y="2534379"/>
          <a:ext cx="10518095" cy="663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619">
                  <a:extLst>
                    <a:ext uri="{9D8B030D-6E8A-4147-A177-3AD203B41FA5}">
                      <a16:colId xmlns:a16="http://schemas.microsoft.com/office/drawing/2014/main" val="3523467992"/>
                    </a:ext>
                  </a:extLst>
                </a:gridCol>
                <a:gridCol w="2103619">
                  <a:extLst>
                    <a:ext uri="{9D8B030D-6E8A-4147-A177-3AD203B41FA5}">
                      <a16:colId xmlns:a16="http://schemas.microsoft.com/office/drawing/2014/main" val="2768571819"/>
                    </a:ext>
                  </a:extLst>
                </a:gridCol>
                <a:gridCol w="2103619">
                  <a:extLst>
                    <a:ext uri="{9D8B030D-6E8A-4147-A177-3AD203B41FA5}">
                      <a16:colId xmlns:a16="http://schemas.microsoft.com/office/drawing/2014/main" val="3533937834"/>
                    </a:ext>
                  </a:extLst>
                </a:gridCol>
                <a:gridCol w="2103619">
                  <a:extLst>
                    <a:ext uri="{9D8B030D-6E8A-4147-A177-3AD203B41FA5}">
                      <a16:colId xmlns:a16="http://schemas.microsoft.com/office/drawing/2014/main" val="2106862064"/>
                    </a:ext>
                  </a:extLst>
                </a:gridCol>
                <a:gridCol w="2103619">
                  <a:extLst>
                    <a:ext uri="{9D8B030D-6E8A-4147-A177-3AD203B41FA5}">
                      <a16:colId xmlns:a16="http://schemas.microsoft.com/office/drawing/2014/main" val="1397323922"/>
                    </a:ext>
                  </a:extLst>
                </a:gridCol>
              </a:tblGrid>
              <a:tr h="66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A[3]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004180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E84727A-9938-4A3E-AF56-E9D53E1F2715}"/>
              </a:ext>
            </a:extLst>
          </p:cNvPr>
          <p:cNvCxnSpPr/>
          <p:nvPr/>
        </p:nvCxnSpPr>
        <p:spPr>
          <a:xfrm>
            <a:off x="6081059" y="3429000"/>
            <a:ext cx="0" cy="90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D6C37F6C-98AD-4E5E-B332-158A12216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706031"/>
              </p:ext>
            </p:extLst>
          </p:nvPr>
        </p:nvGraphicFramePr>
        <p:xfrm>
          <a:off x="705223" y="4683458"/>
          <a:ext cx="10518090" cy="1071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618">
                  <a:extLst>
                    <a:ext uri="{9D8B030D-6E8A-4147-A177-3AD203B41FA5}">
                      <a16:colId xmlns:a16="http://schemas.microsoft.com/office/drawing/2014/main" val="3523467992"/>
                    </a:ext>
                  </a:extLst>
                </a:gridCol>
                <a:gridCol w="2103618">
                  <a:extLst>
                    <a:ext uri="{9D8B030D-6E8A-4147-A177-3AD203B41FA5}">
                      <a16:colId xmlns:a16="http://schemas.microsoft.com/office/drawing/2014/main" val="2768571819"/>
                    </a:ext>
                  </a:extLst>
                </a:gridCol>
                <a:gridCol w="2103618">
                  <a:extLst>
                    <a:ext uri="{9D8B030D-6E8A-4147-A177-3AD203B41FA5}">
                      <a16:colId xmlns:a16="http://schemas.microsoft.com/office/drawing/2014/main" val="3533937834"/>
                    </a:ext>
                  </a:extLst>
                </a:gridCol>
                <a:gridCol w="2103618">
                  <a:extLst>
                    <a:ext uri="{9D8B030D-6E8A-4147-A177-3AD203B41FA5}">
                      <a16:colId xmlns:a16="http://schemas.microsoft.com/office/drawing/2014/main" val="2106862064"/>
                    </a:ext>
                  </a:extLst>
                </a:gridCol>
                <a:gridCol w="2103618">
                  <a:extLst>
                    <a:ext uri="{9D8B030D-6E8A-4147-A177-3AD203B41FA5}">
                      <a16:colId xmlns:a16="http://schemas.microsoft.com/office/drawing/2014/main" val="1397323922"/>
                    </a:ext>
                  </a:extLst>
                </a:gridCol>
              </a:tblGrid>
              <a:tr h="1071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sum[0]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= A[0]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sum[1]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= sum[0] + A[1]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sum[2]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= sum[1] + A[2]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sum[3]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= sum[2] + A[3]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sum[4]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= sum[3] + A[4]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004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6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Prefix</a:t>
            </a:r>
            <a:r>
              <a:rPr lang="ko-KR" altLang="en-US" sz="2000" dirty="0"/>
              <a:t> </a:t>
            </a:r>
            <a:r>
              <a:rPr lang="en-US" altLang="ko-KR" sz="2000" dirty="0"/>
              <a:t>Sum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434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en-US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누적합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배열을 활용해 구간합을 구한다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1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부터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까지의 </a:t>
            </a:r>
            <a:r>
              <a:rPr lang="ko-KR" altLang="en-US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구간합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sum[3] – sum[0]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           = (A[0] + A[1] + A[2] + A[3]) – A[0]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           = A[1] + A[2] + A[3]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D6C37F6C-98AD-4E5E-B332-158A12216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28424"/>
              </p:ext>
            </p:extLst>
          </p:nvPr>
        </p:nvGraphicFramePr>
        <p:xfrm>
          <a:off x="705230" y="2357117"/>
          <a:ext cx="10518090" cy="1071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618">
                  <a:extLst>
                    <a:ext uri="{9D8B030D-6E8A-4147-A177-3AD203B41FA5}">
                      <a16:colId xmlns:a16="http://schemas.microsoft.com/office/drawing/2014/main" val="3523467992"/>
                    </a:ext>
                  </a:extLst>
                </a:gridCol>
                <a:gridCol w="2103618">
                  <a:extLst>
                    <a:ext uri="{9D8B030D-6E8A-4147-A177-3AD203B41FA5}">
                      <a16:colId xmlns:a16="http://schemas.microsoft.com/office/drawing/2014/main" val="2768571819"/>
                    </a:ext>
                  </a:extLst>
                </a:gridCol>
                <a:gridCol w="2103618">
                  <a:extLst>
                    <a:ext uri="{9D8B030D-6E8A-4147-A177-3AD203B41FA5}">
                      <a16:colId xmlns:a16="http://schemas.microsoft.com/office/drawing/2014/main" val="3533937834"/>
                    </a:ext>
                  </a:extLst>
                </a:gridCol>
                <a:gridCol w="2103618">
                  <a:extLst>
                    <a:ext uri="{9D8B030D-6E8A-4147-A177-3AD203B41FA5}">
                      <a16:colId xmlns:a16="http://schemas.microsoft.com/office/drawing/2014/main" val="2106862064"/>
                    </a:ext>
                  </a:extLst>
                </a:gridCol>
                <a:gridCol w="2103618">
                  <a:extLst>
                    <a:ext uri="{9D8B030D-6E8A-4147-A177-3AD203B41FA5}">
                      <a16:colId xmlns:a16="http://schemas.microsoft.com/office/drawing/2014/main" val="1397323922"/>
                    </a:ext>
                  </a:extLst>
                </a:gridCol>
              </a:tblGrid>
              <a:tr h="1071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sum[0]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= A[0]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sum[1]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= sum[0] + A[1]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sum[2]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= sum[1] + A[2]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sum[3]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= sum[2] + A[3]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sum[4]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= sum[3] + A[4]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004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11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Prefix</a:t>
            </a:r>
            <a:r>
              <a:rPr lang="ko-KR" altLang="en-US" sz="2000" dirty="0"/>
              <a:t> </a:t>
            </a:r>
            <a:r>
              <a:rPr lang="en-US" altLang="ko-KR" sz="2000" dirty="0"/>
              <a:t>Sum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140822-23E0-43BB-8034-565E2C31B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18864"/>
            <a:ext cx="5810278" cy="57240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F11E9E-0BE1-4871-921F-769219F7E7B1}"/>
              </a:ext>
            </a:extLst>
          </p:cNvPr>
          <p:cNvSpPr txBox="1"/>
          <p:nvPr/>
        </p:nvSpPr>
        <p:spPr>
          <a:xfrm>
            <a:off x="6381722" y="1535541"/>
            <a:ext cx="5810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시간복잡도는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O(N + M)</a:t>
            </a: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9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Two Pointer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3441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투 포인터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en-US" sz="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리스트의 순차적으로 접근해야 할 두 개의 포인터를 조작하여 원하는 결과를 얻는 알고리즘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절대로 답이 되지 않는 경우는 넘겨서 시간을 단축시킬 수 있다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보통 연속된 수들의 합이나 그 개수를 구할 때 사용한다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두 지점은 보통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(left, right), (start, end), (low, high)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등 다양하게 지칭된다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197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Two Pointer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1451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정렬된 배열에서 두 수의 합이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순서쌍을 모두 구하여라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A = [A[0], A[1], A[2], A[3], …, A[N]]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12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Two Pointer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5" y="1561819"/>
            <a:ext cx="11743765" cy="593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이중 반복문을 통해 가능한 모든 순서쌍을 탐색해본다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당연히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O(N^2)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클수록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시간복잡도가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커진다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A01513-8EC0-460B-81A8-ED3579ED2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04" y="2298185"/>
            <a:ext cx="6365626" cy="204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1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Two Pointer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4943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 </a:t>
            </a:r>
            <a:r>
              <a:rPr lang="ko-KR" altLang="en-US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투포인터를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사용한다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1)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포인터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개를 지정한다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left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포인터는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right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포인터는 배열의 맨 끝을 지정한다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2) • A[left] + A[right] &gt;= 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right--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• A[left] + A[right] &lt;= 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이면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left++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• A[left] + A[right] == 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이면 순서쌍을 출력한다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3) left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&gt;=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right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이면 탐색 종료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11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Two Pointer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3D43B29-543A-4EA3-A435-799F9B9B5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48346"/>
              </p:ext>
            </p:extLst>
          </p:nvPr>
        </p:nvGraphicFramePr>
        <p:xfrm>
          <a:off x="2032000" y="1921650"/>
          <a:ext cx="8128000" cy="706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0061701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85881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334959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36747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35690250"/>
                    </a:ext>
                  </a:extLst>
                </a:gridCol>
              </a:tblGrid>
              <a:tr h="706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6929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46D37BF-BD4A-4C9B-9544-C03465144FA9}"/>
              </a:ext>
            </a:extLst>
          </p:cNvPr>
          <p:cNvCxnSpPr/>
          <p:nvPr/>
        </p:nvCxnSpPr>
        <p:spPr>
          <a:xfrm flipV="1">
            <a:off x="2848708" y="2628314"/>
            <a:ext cx="0" cy="328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288A4AB-ACF1-4508-95AD-6739805C3996}"/>
              </a:ext>
            </a:extLst>
          </p:cNvPr>
          <p:cNvCxnSpPr/>
          <p:nvPr/>
        </p:nvCxnSpPr>
        <p:spPr>
          <a:xfrm flipV="1">
            <a:off x="9355016" y="2628314"/>
            <a:ext cx="0" cy="32824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B247A5-69E7-4DC7-A576-BE47446BA9F4}"/>
              </a:ext>
            </a:extLst>
          </p:cNvPr>
          <p:cNvSpPr txBox="1"/>
          <p:nvPr/>
        </p:nvSpPr>
        <p:spPr>
          <a:xfrm>
            <a:off x="2555631" y="2965646"/>
            <a:ext cx="84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left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101534-B7C1-4E8E-9768-8B37BC41A082}"/>
              </a:ext>
            </a:extLst>
          </p:cNvPr>
          <p:cNvSpPr txBox="1"/>
          <p:nvPr/>
        </p:nvSpPr>
        <p:spPr>
          <a:xfrm>
            <a:off x="9097108" y="2956560"/>
            <a:ext cx="84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right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D253AD-4B13-41D6-A744-FDFA71303D68}"/>
              </a:ext>
            </a:extLst>
          </p:cNvPr>
          <p:cNvSpPr txBox="1"/>
          <p:nvPr/>
        </p:nvSpPr>
        <p:spPr>
          <a:xfrm>
            <a:off x="4706825" y="3363443"/>
            <a:ext cx="225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1+11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12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14</a:t>
            </a:r>
            <a:endParaRPr lang="ko-KR" altLang="en-US" dirty="0"/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84556FDA-A9DF-4B0F-9D27-DFDB78C8F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93114"/>
              </p:ext>
            </p:extLst>
          </p:nvPr>
        </p:nvGraphicFramePr>
        <p:xfrm>
          <a:off x="2032000" y="4229687"/>
          <a:ext cx="8128000" cy="706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0061701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85881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334959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36747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35690250"/>
                    </a:ext>
                  </a:extLst>
                </a:gridCol>
              </a:tblGrid>
              <a:tr h="706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6929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145D17-E2D7-4F1C-98B4-B573938EF4B4}"/>
              </a:ext>
            </a:extLst>
          </p:cNvPr>
          <p:cNvCxnSpPr/>
          <p:nvPr/>
        </p:nvCxnSpPr>
        <p:spPr>
          <a:xfrm flipV="1">
            <a:off x="4466492" y="4945437"/>
            <a:ext cx="0" cy="328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8207381-B09B-4892-98C2-6982F44A4B34}"/>
              </a:ext>
            </a:extLst>
          </p:cNvPr>
          <p:cNvCxnSpPr/>
          <p:nvPr/>
        </p:nvCxnSpPr>
        <p:spPr>
          <a:xfrm flipV="1">
            <a:off x="9355016" y="4936351"/>
            <a:ext cx="0" cy="32824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C2F6B3-73E0-40C0-9732-BD11003CBBE2}"/>
              </a:ext>
            </a:extLst>
          </p:cNvPr>
          <p:cNvSpPr txBox="1"/>
          <p:nvPr/>
        </p:nvSpPr>
        <p:spPr>
          <a:xfrm>
            <a:off x="4196862" y="5285554"/>
            <a:ext cx="84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left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E9C7C1-280D-4D33-9FB6-9A45F278D652}"/>
              </a:ext>
            </a:extLst>
          </p:cNvPr>
          <p:cNvSpPr txBox="1"/>
          <p:nvPr/>
        </p:nvSpPr>
        <p:spPr>
          <a:xfrm>
            <a:off x="9097108" y="5264597"/>
            <a:ext cx="84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right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9EC789-E700-40AD-A505-E88772D7B971}"/>
              </a:ext>
            </a:extLst>
          </p:cNvPr>
          <p:cNvSpPr txBox="1"/>
          <p:nvPr/>
        </p:nvSpPr>
        <p:spPr>
          <a:xfrm>
            <a:off x="4706824" y="5655480"/>
            <a:ext cx="225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3+11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14</a:t>
            </a:r>
            <a:r>
              <a:rPr lang="ko-KR" altLang="en-US" dirty="0"/>
              <a:t> </a:t>
            </a:r>
            <a:r>
              <a:rPr lang="en-US" altLang="ko-KR" dirty="0"/>
              <a:t>==</a:t>
            </a:r>
            <a:r>
              <a:rPr lang="ko-KR" altLang="en-US" dirty="0"/>
              <a:t> </a:t>
            </a:r>
            <a:r>
              <a:rPr lang="en-US" altLang="ko-KR" dirty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6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Two Pointer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3D43B29-543A-4EA3-A435-799F9B9B5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89081"/>
              </p:ext>
            </p:extLst>
          </p:nvPr>
        </p:nvGraphicFramePr>
        <p:xfrm>
          <a:off x="2032000" y="1921650"/>
          <a:ext cx="8128000" cy="706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0061701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85881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334959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36747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35690250"/>
                    </a:ext>
                  </a:extLst>
                </a:gridCol>
              </a:tblGrid>
              <a:tr h="706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6929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46D37BF-BD4A-4C9B-9544-C03465144FA9}"/>
              </a:ext>
            </a:extLst>
          </p:cNvPr>
          <p:cNvCxnSpPr/>
          <p:nvPr/>
        </p:nvCxnSpPr>
        <p:spPr>
          <a:xfrm flipV="1">
            <a:off x="6096000" y="2637400"/>
            <a:ext cx="0" cy="328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288A4AB-ACF1-4508-95AD-6739805C3996}"/>
              </a:ext>
            </a:extLst>
          </p:cNvPr>
          <p:cNvCxnSpPr/>
          <p:nvPr/>
        </p:nvCxnSpPr>
        <p:spPr>
          <a:xfrm flipV="1">
            <a:off x="7725508" y="2628022"/>
            <a:ext cx="0" cy="32824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B247A5-69E7-4DC7-A576-BE47446BA9F4}"/>
              </a:ext>
            </a:extLst>
          </p:cNvPr>
          <p:cNvSpPr txBox="1"/>
          <p:nvPr/>
        </p:nvSpPr>
        <p:spPr>
          <a:xfrm>
            <a:off x="5835165" y="2917059"/>
            <a:ext cx="84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left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101534-B7C1-4E8E-9768-8B37BC41A082}"/>
              </a:ext>
            </a:extLst>
          </p:cNvPr>
          <p:cNvSpPr txBox="1"/>
          <p:nvPr/>
        </p:nvSpPr>
        <p:spPr>
          <a:xfrm>
            <a:off x="7455877" y="2913674"/>
            <a:ext cx="84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right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D253AD-4B13-41D6-A744-FDFA71303D68}"/>
              </a:ext>
            </a:extLst>
          </p:cNvPr>
          <p:cNvSpPr txBox="1"/>
          <p:nvPr/>
        </p:nvSpPr>
        <p:spPr>
          <a:xfrm>
            <a:off x="4706825" y="3363443"/>
            <a:ext cx="225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 + 9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14</a:t>
            </a:r>
            <a:r>
              <a:rPr lang="ko-KR" altLang="en-US" dirty="0"/>
              <a:t> </a:t>
            </a:r>
            <a:r>
              <a:rPr lang="en-US" altLang="ko-KR" dirty="0"/>
              <a:t>==</a:t>
            </a:r>
            <a:r>
              <a:rPr lang="ko-KR" altLang="en-US" dirty="0"/>
              <a:t> </a:t>
            </a:r>
            <a:r>
              <a:rPr lang="en-US" altLang="ko-KR" dirty="0"/>
              <a:t>14</a:t>
            </a:r>
            <a:endParaRPr lang="ko-KR" altLang="en-US" dirty="0"/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84556FDA-A9DF-4B0F-9D27-DFDB78C8F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624992"/>
              </p:ext>
            </p:extLst>
          </p:nvPr>
        </p:nvGraphicFramePr>
        <p:xfrm>
          <a:off x="2032000" y="4229687"/>
          <a:ext cx="8128000" cy="706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0061701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85881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334959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36747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35690250"/>
                    </a:ext>
                  </a:extLst>
                </a:gridCol>
              </a:tblGrid>
              <a:tr h="706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6929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145D17-E2D7-4F1C-98B4-B573938EF4B4}"/>
              </a:ext>
            </a:extLst>
          </p:cNvPr>
          <p:cNvCxnSpPr/>
          <p:nvPr/>
        </p:nvCxnSpPr>
        <p:spPr>
          <a:xfrm flipV="1">
            <a:off x="7725508" y="4957308"/>
            <a:ext cx="0" cy="328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8207381-B09B-4892-98C2-6982F44A4B34}"/>
              </a:ext>
            </a:extLst>
          </p:cNvPr>
          <p:cNvCxnSpPr/>
          <p:nvPr/>
        </p:nvCxnSpPr>
        <p:spPr>
          <a:xfrm flipV="1">
            <a:off x="6096000" y="4936351"/>
            <a:ext cx="0" cy="32824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C2F6B3-73E0-40C0-9732-BD11003CBBE2}"/>
              </a:ext>
            </a:extLst>
          </p:cNvPr>
          <p:cNvSpPr txBox="1"/>
          <p:nvPr/>
        </p:nvSpPr>
        <p:spPr>
          <a:xfrm>
            <a:off x="7467582" y="5306511"/>
            <a:ext cx="84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left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E9C7C1-280D-4D33-9FB6-9A45F278D652}"/>
              </a:ext>
            </a:extLst>
          </p:cNvPr>
          <p:cNvSpPr txBox="1"/>
          <p:nvPr/>
        </p:nvSpPr>
        <p:spPr>
          <a:xfrm>
            <a:off x="5826369" y="5239597"/>
            <a:ext cx="84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right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9EC789-E700-40AD-A505-E88772D7B971}"/>
              </a:ext>
            </a:extLst>
          </p:cNvPr>
          <p:cNvSpPr txBox="1"/>
          <p:nvPr/>
        </p:nvSpPr>
        <p:spPr>
          <a:xfrm>
            <a:off x="4706824" y="5655480"/>
            <a:ext cx="324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 &lt; left </a:t>
            </a:r>
            <a:r>
              <a:rPr lang="ko-KR" altLang="en-US" dirty="0"/>
              <a:t>이므로 탐색 종료</a:t>
            </a:r>
          </a:p>
        </p:txBody>
      </p:sp>
    </p:spTree>
    <p:extLst>
      <p:ext uri="{BB962C8B-B14F-4D97-AF65-F5344CB8AC3E}">
        <p14:creationId xmlns:p14="http://schemas.microsoft.com/office/powerpoint/2010/main" val="18353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Two Pointer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603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  <a:buAutoNum type="arabicPeriod" startAt="2"/>
            </a:pPr>
            <a:r>
              <a:rPr lang="ko-KR" altLang="en-US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투포인터를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사용한다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  <a:buAutoNum type="arabicPeriod" startAt="2"/>
            </a:pP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  <a:buAutoNum type="arabicPeriod" startAt="2"/>
            </a:pP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  <a:buAutoNum type="arabicPeriod" startAt="2"/>
            </a:pP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  <a:buAutoNum type="arabicPeriod" startAt="2"/>
            </a:pP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  <a:buAutoNum type="arabicPeriod" startAt="2"/>
            </a:pP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  <a:buAutoNum type="arabicPeriod" startAt="2"/>
            </a:pP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  <a:buAutoNum type="arabicPeriod" startAt="2"/>
            </a:pP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O(N)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시간복잡도를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가진다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정렬된 배열이라는 점을 이용해 불필요한 탐색을 배제시켰다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9B0B5D-CEAE-4BC6-B0A4-E7E9C35DF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89" y="2106141"/>
            <a:ext cx="5520411" cy="319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1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4078</TotalTime>
  <Words>1356</Words>
  <Application>Microsoft Office PowerPoint</Application>
  <PresentationFormat>와이드스크린</PresentationFormat>
  <Paragraphs>378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169</cp:revision>
  <dcterms:created xsi:type="dcterms:W3CDTF">2021-01-02T15:13:48Z</dcterms:created>
  <dcterms:modified xsi:type="dcterms:W3CDTF">2021-05-04T20:48:28Z</dcterms:modified>
</cp:coreProperties>
</file>