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27" r:id="rId17"/>
    <p:sldId id="346" r:id="rId18"/>
    <p:sldId id="347" r:id="rId19"/>
    <p:sldId id="348" r:id="rId20"/>
    <p:sldId id="349" r:id="rId21"/>
    <p:sldId id="352" r:id="rId22"/>
    <p:sldId id="353" r:id="rId23"/>
    <p:sldId id="350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7" r:id="rId37"/>
    <p:sldId id="366" r:id="rId38"/>
    <p:sldId id="36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+mj-lt"/>
              </a:rPr>
              <a:t>Graph, Tree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393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인접 행렬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(Adjacency Matrix)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정점의 개수가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그래프가 있다면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N*N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크기의 행렬을 만든다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정점과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정점 사이에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간선이 존재한다면</a:t>
            </a:r>
            <a:endParaRPr lang="en-US" altLang="ko-KR" b="1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행렬의 </a:t>
            </a:r>
            <a:r>
              <a:rPr lang="en-US" altLang="ko-KR" b="1" kern="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행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j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열에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넣어주어 간선이 존재함을 나타낸다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정점과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정점 사이에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간선이 없다면</a:t>
            </a:r>
            <a:endParaRPr lang="en-US" altLang="ko-KR" b="1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행렬의 </a:t>
            </a:r>
            <a:r>
              <a:rPr lang="en-US" altLang="ko-KR" b="1" kern="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행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j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열에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넣어주어 간선이 없음을 나타낸다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공간복잡도는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O(N^2)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9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633343-9FA6-45FD-8863-73B418CAC232}"/>
              </a:ext>
            </a:extLst>
          </p:cNvPr>
          <p:cNvSpPr/>
          <p:nvPr/>
        </p:nvSpPr>
        <p:spPr>
          <a:xfrm>
            <a:off x="1016381" y="30479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897E9F-BC7A-4EC6-9CEF-AFA03E2B650D}"/>
              </a:ext>
            </a:extLst>
          </p:cNvPr>
          <p:cNvSpPr/>
          <p:nvPr/>
        </p:nvSpPr>
        <p:spPr>
          <a:xfrm>
            <a:off x="2847456" y="342900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5E497E-C398-4AB1-B764-DF8682ECC01A}"/>
              </a:ext>
            </a:extLst>
          </p:cNvPr>
          <p:cNvSpPr/>
          <p:nvPr/>
        </p:nvSpPr>
        <p:spPr>
          <a:xfrm>
            <a:off x="5439459" y="34950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C2E183-B1D1-4B4D-A6D9-14F7B0D89B46}"/>
              </a:ext>
            </a:extLst>
          </p:cNvPr>
          <p:cNvSpPr/>
          <p:nvPr/>
        </p:nvSpPr>
        <p:spPr>
          <a:xfrm>
            <a:off x="4397655" y="27779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40C2F9-0588-4BC7-B2B6-4DE8FFF236D7}"/>
              </a:ext>
            </a:extLst>
          </p:cNvPr>
          <p:cNvSpPr/>
          <p:nvPr/>
        </p:nvSpPr>
        <p:spPr>
          <a:xfrm>
            <a:off x="1539098" y="416560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E142B7-7B4B-4F36-8FF3-FB4FA402D4A8}"/>
              </a:ext>
            </a:extLst>
          </p:cNvPr>
          <p:cNvSpPr/>
          <p:nvPr/>
        </p:nvSpPr>
        <p:spPr>
          <a:xfrm>
            <a:off x="353561" y="386612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0D7C48-FD9A-48F1-8177-3C0006967E01}"/>
              </a:ext>
            </a:extLst>
          </p:cNvPr>
          <p:cNvCxnSpPr>
            <a:stCxn id="12" idx="7"/>
            <a:endCxn id="7" idx="3"/>
          </p:cNvCxnSpPr>
          <p:nvPr/>
        </p:nvCxnSpPr>
        <p:spPr>
          <a:xfrm flipV="1">
            <a:off x="814480" y="3508895"/>
            <a:ext cx="280982" cy="43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EBAC70-E254-41C3-A30D-14990810CC6A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893561" y="4136129"/>
            <a:ext cx="645537" cy="29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C488CB-8C6D-4F56-BA1E-971B3C4628A4}"/>
              </a:ext>
            </a:extLst>
          </p:cNvPr>
          <p:cNvCxnSpPr>
            <a:cxnSpLocks/>
            <a:stCxn id="11" idx="7"/>
            <a:endCxn id="8" idx="3"/>
          </p:cNvCxnSpPr>
          <p:nvPr/>
        </p:nvCxnSpPr>
        <p:spPr>
          <a:xfrm flipV="1">
            <a:off x="2000017" y="3889919"/>
            <a:ext cx="926520" cy="354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99CDBB0-47FD-43DC-A583-C93F4357562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556381" y="3317976"/>
            <a:ext cx="1291075" cy="381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F987764-3119-4DA0-8C95-C2A15A526DFB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3387456" y="3238895"/>
            <a:ext cx="1089280" cy="460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2DD114-FC53-4300-AEA9-10AE7BF08079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4858574" y="3238895"/>
            <a:ext cx="659966" cy="335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66813A2-D31E-41D6-885E-303CC83E8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67478"/>
              </p:ext>
            </p:extLst>
          </p:nvPr>
        </p:nvGraphicFramePr>
        <p:xfrm>
          <a:off x="7395619" y="2325210"/>
          <a:ext cx="324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799211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424054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8735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77626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5593657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1238333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86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709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7288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6281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984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70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09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77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인접 행렬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(Adjacency Matrix)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정점간의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연결관계를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O(1)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만에 알아낼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단점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메모리 낭비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심하다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3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313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인접 리스트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(Adjacency List)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정점의 개수가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이고 간선의 개수가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그래프가 있으면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크기의 배열을 만든다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배열의 인덱스는 정점의 번호이다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각 배열에 해당 정점으로부터 갈 수 있는 정점을 리스트 형식으로 묶는다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공간복잡도는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O(N+M)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1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633343-9FA6-45FD-8863-73B418CAC232}"/>
              </a:ext>
            </a:extLst>
          </p:cNvPr>
          <p:cNvSpPr/>
          <p:nvPr/>
        </p:nvSpPr>
        <p:spPr>
          <a:xfrm>
            <a:off x="1111368" y="21383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897E9F-BC7A-4EC6-9CEF-AFA03E2B650D}"/>
              </a:ext>
            </a:extLst>
          </p:cNvPr>
          <p:cNvSpPr/>
          <p:nvPr/>
        </p:nvSpPr>
        <p:spPr>
          <a:xfrm>
            <a:off x="2942443" y="251938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5E497E-C398-4AB1-B764-DF8682ECC01A}"/>
              </a:ext>
            </a:extLst>
          </p:cNvPr>
          <p:cNvSpPr/>
          <p:nvPr/>
        </p:nvSpPr>
        <p:spPr>
          <a:xfrm>
            <a:off x="5534446" y="258544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C2E183-B1D1-4B4D-A6D9-14F7B0D89B46}"/>
              </a:ext>
            </a:extLst>
          </p:cNvPr>
          <p:cNvSpPr/>
          <p:nvPr/>
        </p:nvSpPr>
        <p:spPr>
          <a:xfrm>
            <a:off x="4492642" y="18683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40C2F9-0588-4BC7-B2B6-4DE8FFF236D7}"/>
              </a:ext>
            </a:extLst>
          </p:cNvPr>
          <p:cNvSpPr/>
          <p:nvPr/>
        </p:nvSpPr>
        <p:spPr>
          <a:xfrm>
            <a:off x="1634085" y="325599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E142B7-7B4B-4F36-8FF3-FB4FA402D4A8}"/>
              </a:ext>
            </a:extLst>
          </p:cNvPr>
          <p:cNvSpPr/>
          <p:nvPr/>
        </p:nvSpPr>
        <p:spPr>
          <a:xfrm>
            <a:off x="448548" y="295651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0D7C48-FD9A-48F1-8177-3C0006967E01}"/>
              </a:ext>
            </a:extLst>
          </p:cNvPr>
          <p:cNvCxnSpPr>
            <a:stCxn id="12" idx="7"/>
            <a:endCxn id="7" idx="3"/>
          </p:cNvCxnSpPr>
          <p:nvPr/>
        </p:nvCxnSpPr>
        <p:spPr>
          <a:xfrm flipV="1">
            <a:off x="909467" y="2599283"/>
            <a:ext cx="280982" cy="43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EBAC70-E254-41C3-A30D-14990810CC6A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988548" y="3226517"/>
            <a:ext cx="645537" cy="29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C488CB-8C6D-4F56-BA1E-971B3C4628A4}"/>
              </a:ext>
            </a:extLst>
          </p:cNvPr>
          <p:cNvCxnSpPr>
            <a:cxnSpLocks/>
            <a:stCxn id="11" idx="7"/>
            <a:endCxn id="8" idx="3"/>
          </p:cNvCxnSpPr>
          <p:nvPr/>
        </p:nvCxnSpPr>
        <p:spPr>
          <a:xfrm flipV="1">
            <a:off x="2095004" y="2980307"/>
            <a:ext cx="926520" cy="354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99CDBB0-47FD-43DC-A583-C93F4357562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651368" y="2408364"/>
            <a:ext cx="1291075" cy="381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F987764-3119-4DA0-8C95-C2A15A526DFB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3482443" y="2329283"/>
            <a:ext cx="1089280" cy="460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2DD114-FC53-4300-AEA9-10AE7BF08079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4953561" y="2329283"/>
            <a:ext cx="659966" cy="335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7596DE-C6E8-4C8E-AE9F-90AF0369098A}"/>
              </a:ext>
            </a:extLst>
          </p:cNvPr>
          <p:cNvSpPr/>
          <p:nvPr/>
        </p:nvSpPr>
        <p:spPr>
          <a:xfrm>
            <a:off x="7300543" y="2093835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E1394D-DDCA-4C51-9C7A-F80285C7249B}"/>
              </a:ext>
            </a:extLst>
          </p:cNvPr>
          <p:cNvSpPr/>
          <p:nvPr/>
        </p:nvSpPr>
        <p:spPr>
          <a:xfrm>
            <a:off x="7300543" y="2643835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36586-3F21-401B-8D81-1C68F88D2684}"/>
              </a:ext>
            </a:extLst>
          </p:cNvPr>
          <p:cNvSpPr/>
          <p:nvPr/>
        </p:nvSpPr>
        <p:spPr>
          <a:xfrm>
            <a:off x="7300543" y="3187361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263F8B-2EF6-4630-8A8E-648B18BDFF6A}"/>
              </a:ext>
            </a:extLst>
          </p:cNvPr>
          <p:cNvSpPr/>
          <p:nvPr/>
        </p:nvSpPr>
        <p:spPr>
          <a:xfrm>
            <a:off x="7300543" y="374079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A0A87C-A3F8-475F-8E5C-DE55A3DC479A}"/>
              </a:ext>
            </a:extLst>
          </p:cNvPr>
          <p:cNvSpPr/>
          <p:nvPr/>
        </p:nvSpPr>
        <p:spPr>
          <a:xfrm>
            <a:off x="7300543" y="4294227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23A29E-7D8F-4B58-BE4C-E2BA5EA7DDF2}"/>
              </a:ext>
            </a:extLst>
          </p:cNvPr>
          <p:cNvSpPr/>
          <p:nvPr/>
        </p:nvSpPr>
        <p:spPr>
          <a:xfrm>
            <a:off x="7300543" y="4834227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6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3EB51B-B9B6-49E3-A945-56FEC66C196E}"/>
              </a:ext>
            </a:extLst>
          </p:cNvPr>
          <p:cNvSpPr/>
          <p:nvPr/>
        </p:nvSpPr>
        <p:spPr>
          <a:xfrm>
            <a:off x="8403203" y="2147835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E8E867-05F3-41D5-84D6-4B1AB8B17F1D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7840543" y="2363835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F17D30-B826-4461-AFD9-9EF06014BEC6}"/>
              </a:ext>
            </a:extLst>
          </p:cNvPr>
          <p:cNvSpPr/>
          <p:nvPr/>
        </p:nvSpPr>
        <p:spPr>
          <a:xfrm>
            <a:off x="9397863" y="2147835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AA0CBCA-11F5-4A02-9B18-B9A8000FB5A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835203" y="2363835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BCF0FE-F003-4902-9314-60F197B971DD}"/>
              </a:ext>
            </a:extLst>
          </p:cNvPr>
          <p:cNvSpPr/>
          <p:nvPr/>
        </p:nvSpPr>
        <p:spPr>
          <a:xfrm>
            <a:off x="10392523" y="2147835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6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343A4D8-6A6E-4182-8C79-15D17ABCFE3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829863" y="2363835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8C23D7-1938-4083-B417-D434657C9DBA}"/>
              </a:ext>
            </a:extLst>
          </p:cNvPr>
          <p:cNvSpPr/>
          <p:nvPr/>
        </p:nvSpPr>
        <p:spPr>
          <a:xfrm>
            <a:off x="8403203" y="2735270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6B68D7F-4668-4752-87EC-76AAE067B639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840543" y="2951270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E7E8A03-7E6F-466F-A3D1-FD0A2CAF17B5}"/>
              </a:ext>
            </a:extLst>
          </p:cNvPr>
          <p:cNvSpPr/>
          <p:nvPr/>
        </p:nvSpPr>
        <p:spPr>
          <a:xfrm>
            <a:off x="9397863" y="2735270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3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B23904-1192-4444-8F5B-1316DBE5A04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835203" y="2951270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8FD9B1-0951-46C2-B791-7754BF47FF2F}"/>
              </a:ext>
            </a:extLst>
          </p:cNvPr>
          <p:cNvSpPr/>
          <p:nvPr/>
        </p:nvSpPr>
        <p:spPr>
          <a:xfrm>
            <a:off x="8403203" y="3258731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DA9A4A8-422C-409A-ACC2-7659AA5D2CDF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840543" y="3474731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8A7891-2AA7-4317-B68E-117801550CF4}"/>
              </a:ext>
            </a:extLst>
          </p:cNvPr>
          <p:cNvSpPr/>
          <p:nvPr/>
        </p:nvSpPr>
        <p:spPr>
          <a:xfrm>
            <a:off x="8403203" y="3787159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1A757C-421C-4A49-A8CF-180C21FB943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840543" y="4003159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50E26B-4837-4FE9-8DBC-82844DEF2CCC}"/>
              </a:ext>
            </a:extLst>
          </p:cNvPr>
          <p:cNvSpPr/>
          <p:nvPr/>
        </p:nvSpPr>
        <p:spPr>
          <a:xfrm>
            <a:off x="9397863" y="3787159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2C9564D-30CF-4DEA-90B6-B6F9A04E56A0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835203" y="4003159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BBDD11-30E6-44A1-8E1D-3BEA29738652}"/>
              </a:ext>
            </a:extLst>
          </p:cNvPr>
          <p:cNvSpPr/>
          <p:nvPr/>
        </p:nvSpPr>
        <p:spPr>
          <a:xfrm>
            <a:off x="8403203" y="4310621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4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E3CD80-BDC3-4952-88D4-80D48AD66169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840543" y="4526621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650F72-6DB5-4CAF-9541-C52BE823C916}"/>
              </a:ext>
            </a:extLst>
          </p:cNvPr>
          <p:cNvSpPr/>
          <p:nvPr/>
        </p:nvSpPr>
        <p:spPr>
          <a:xfrm>
            <a:off x="9397863" y="4310621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6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9C346C6-BE77-4E0C-ACD8-2022A8A8664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35203" y="4526621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9D05FEB-C07C-44A9-B386-65186264A4BF}"/>
              </a:ext>
            </a:extLst>
          </p:cNvPr>
          <p:cNvSpPr/>
          <p:nvPr/>
        </p:nvSpPr>
        <p:spPr>
          <a:xfrm>
            <a:off x="8403203" y="4834083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57F3F4B-65F7-4ED8-AE01-1F2B1289390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840543" y="5050083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6C912A-799B-4A15-A3B5-03810D8EB429}"/>
              </a:ext>
            </a:extLst>
          </p:cNvPr>
          <p:cNvSpPr/>
          <p:nvPr/>
        </p:nvSpPr>
        <p:spPr>
          <a:xfrm>
            <a:off x="9397863" y="4834083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5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A7A0586-D2C8-4443-8E3F-889F749957A5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835203" y="5050083"/>
            <a:ext cx="56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207B13C-7564-4878-8DB3-A14EBFFD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7" y="4449637"/>
            <a:ext cx="6907416" cy="16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77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인접 리스트 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(Adjacency List)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메모리 낭비를 줄일 수 있다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단점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 err="1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정점간의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연결 관계를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알아내는데 최악의 경우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O(M)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시간이 걸린다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64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325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(Tree)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노드로 이루어진 자료 구조</a:t>
            </a:r>
            <a:endParaRPr lang="en-US" altLang="ko-KR" b="1" kern="100" dirty="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사이클이 없는 유향 그래프의 형태이다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부모와 자식 관계가 있는 계층 구조이다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반드시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하나의 루트 노드를 가진다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노드에서 다른 노드로 까지의 단순 경로가 하나이다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노드가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개인 트리는 항상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N-1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간선을 가진다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모든 노드가 연결관계에 있어야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4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B4E39F-0598-439F-B797-485FDBBB2522}"/>
              </a:ext>
            </a:extLst>
          </p:cNvPr>
          <p:cNvSpPr/>
          <p:nvPr/>
        </p:nvSpPr>
        <p:spPr>
          <a:xfrm>
            <a:off x="1769386" y="393474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EF93B6-3B1B-4915-BC3C-9097C7A9E500}"/>
              </a:ext>
            </a:extLst>
          </p:cNvPr>
          <p:cNvSpPr/>
          <p:nvPr/>
        </p:nvSpPr>
        <p:spPr>
          <a:xfrm>
            <a:off x="3089623" y="180136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E8292D-BE07-4046-AFD4-295642ED983C}"/>
              </a:ext>
            </a:extLst>
          </p:cNvPr>
          <p:cNvSpPr/>
          <p:nvPr/>
        </p:nvSpPr>
        <p:spPr>
          <a:xfrm>
            <a:off x="3735160" y="282686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651B4-408F-4365-B86C-989042E7441B}"/>
              </a:ext>
            </a:extLst>
          </p:cNvPr>
          <p:cNvSpPr/>
          <p:nvPr/>
        </p:nvSpPr>
        <p:spPr>
          <a:xfrm>
            <a:off x="2503422" y="284101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29C526-B687-446F-A3A9-9D181457C008}"/>
              </a:ext>
            </a:extLst>
          </p:cNvPr>
          <p:cNvSpPr/>
          <p:nvPr/>
        </p:nvSpPr>
        <p:spPr>
          <a:xfrm>
            <a:off x="3925390" y="399618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977EB5-998C-42F2-938D-C470973EE245}"/>
              </a:ext>
            </a:extLst>
          </p:cNvPr>
          <p:cNvSpPr/>
          <p:nvPr/>
        </p:nvSpPr>
        <p:spPr>
          <a:xfrm>
            <a:off x="2971063" y="393474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D3B24FD-B452-4875-AD29-211CD6AD0208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2964341" y="3301929"/>
            <a:ext cx="276722" cy="632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1E7CA6-3FC3-4BF3-A6EA-6EA43B2AAB27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4005160" y="3366862"/>
            <a:ext cx="190230" cy="629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BAC418-B4C4-4A33-91EB-89A98EAC6E42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2230305" y="3301929"/>
            <a:ext cx="352198" cy="71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013840-4030-457F-9468-9B651B5D7C80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773422" y="2262279"/>
            <a:ext cx="395282" cy="578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83F7F9-DD4E-4854-83C2-5277DD3C0333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550542" y="2262279"/>
            <a:ext cx="454618" cy="564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4392E264-0AA7-4D35-B1E9-B402870C406F}"/>
              </a:ext>
            </a:extLst>
          </p:cNvPr>
          <p:cNvSpPr/>
          <p:nvPr/>
        </p:nvSpPr>
        <p:spPr>
          <a:xfrm>
            <a:off x="1769386" y="510755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632CDBA-EEA4-470D-B9DF-BC3AEF8C1ED9}"/>
              </a:ext>
            </a:extLst>
          </p:cNvPr>
          <p:cNvCxnSpPr>
            <a:cxnSpLocks/>
            <a:stCxn id="72" idx="0"/>
            <a:endCxn id="7" idx="4"/>
          </p:cNvCxnSpPr>
          <p:nvPr/>
        </p:nvCxnSpPr>
        <p:spPr>
          <a:xfrm flipV="1">
            <a:off x="2039386" y="4474741"/>
            <a:ext cx="0" cy="632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66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B4E39F-0598-439F-B797-485FDBBB2522}"/>
              </a:ext>
            </a:extLst>
          </p:cNvPr>
          <p:cNvSpPr/>
          <p:nvPr/>
        </p:nvSpPr>
        <p:spPr>
          <a:xfrm>
            <a:off x="1769386" y="393474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EF93B6-3B1B-4915-BC3C-9097C7A9E500}"/>
              </a:ext>
            </a:extLst>
          </p:cNvPr>
          <p:cNvSpPr/>
          <p:nvPr/>
        </p:nvSpPr>
        <p:spPr>
          <a:xfrm>
            <a:off x="3089623" y="180136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E8292D-BE07-4046-AFD4-295642ED983C}"/>
              </a:ext>
            </a:extLst>
          </p:cNvPr>
          <p:cNvSpPr/>
          <p:nvPr/>
        </p:nvSpPr>
        <p:spPr>
          <a:xfrm>
            <a:off x="3735160" y="282686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651B4-408F-4365-B86C-989042E7441B}"/>
              </a:ext>
            </a:extLst>
          </p:cNvPr>
          <p:cNvSpPr/>
          <p:nvPr/>
        </p:nvSpPr>
        <p:spPr>
          <a:xfrm>
            <a:off x="2503422" y="284101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29C526-B687-446F-A3A9-9D181457C008}"/>
              </a:ext>
            </a:extLst>
          </p:cNvPr>
          <p:cNvSpPr/>
          <p:nvPr/>
        </p:nvSpPr>
        <p:spPr>
          <a:xfrm>
            <a:off x="3925390" y="399618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977EB5-998C-42F2-938D-C470973EE245}"/>
              </a:ext>
            </a:extLst>
          </p:cNvPr>
          <p:cNvSpPr/>
          <p:nvPr/>
        </p:nvSpPr>
        <p:spPr>
          <a:xfrm>
            <a:off x="2971063" y="393474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5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D3B24FD-B452-4875-AD29-211CD6AD0208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2964341" y="3301929"/>
            <a:ext cx="276722" cy="632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1E7CA6-3FC3-4BF3-A6EA-6EA43B2AAB27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4005160" y="3366862"/>
            <a:ext cx="190230" cy="629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BAC418-B4C4-4A33-91EB-89A98EAC6E42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2230305" y="3301929"/>
            <a:ext cx="352198" cy="71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013840-4030-457F-9468-9B651B5D7C80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773422" y="2262279"/>
            <a:ext cx="395282" cy="578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83F7F9-DD4E-4854-83C2-5277DD3C0333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550542" y="2262279"/>
            <a:ext cx="454618" cy="564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4392E264-0AA7-4D35-B1E9-B402870C406F}"/>
              </a:ext>
            </a:extLst>
          </p:cNvPr>
          <p:cNvSpPr/>
          <p:nvPr/>
        </p:nvSpPr>
        <p:spPr>
          <a:xfrm>
            <a:off x="1769386" y="510755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7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632CDBA-EEA4-470D-B9DF-BC3AEF8C1ED9}"/>
              </a:ext>
            </a:extLst>
          </p:cNvPr>
          <p:cNvCxnSpPr>
            <a:cxnSpLocks/>
            <a:stCxn id="72" idx="0"/>
            <a:endCxn id="7" idx="4"/>
          </p:cNvCxnSpPr>
          <p:nvPr/>
        </p:nvCxnSpPr>
        <p:spPr>
          <a:xfrm flipV="1">
            <a:off x="2039386" y="4474741"/>
            <a:ext cx="0" cy="632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7EE05B1-9076-45E2-B825-86FEACEE5114}"/>
              </a:ext>
            </a:extLst>
          </p:cNvPr>
          <p:cNvCxnSpPr>
            <a:cxnSpLocks/>
            <a:stCxn id="5" idx="1"/>
            <a:endCxn id="8" idx="6"/>
          </p:cNvCxnSpPr>
          <p:nvPr/>
        </p:nvCxnSpPr>
        <p:spPr>
          <a:xfrm flipH="1" flipV="1">
            <a:off x="3629623" y="2071360"/>
            <a:ext cx="2098823" cy="13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1983BD-56A1-4AA6-A81F-FDCCF8526DC3}"/>
              </a:ext>
            </a:extLst>
          </p:cNvPr>
          <p:cNvSpPr txBox="1"/>
          <p:nvPr/>
        </p:nvSpPr>
        <p:spPr>
          <a:xfrm>
            <a:off x="5728446" y="1835726"/>
            <a:ext cx="4289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루트 노드</a:t>
            </a:r>
            <a:endParaRPr lang="en-US" altLang="ko-KR" sz="2400" dirty="0"/>
          </a:p>
          <a:p>
            <a:r>
              <a:rPr lang="en-US" altLang="ko-KR" dirty="0"/>
              <a:t>: </a:t>
            </a:r>
            <a:r>
              <a:rPr lang="ko-KR" altLang="en-US" dirty="0"/>
              <a:t>가장 상위의 노드로 부모 노드가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75C5F-BAE2-4217-AF0C-3A6946E0E2AE}"/>
              </a:ext>
            </a:extLst>
          </p:cNvPr>
          <p:cNvSpPr txBox="1"/>
          <p:nvPr/>
        </p:nvSpPr>
        <p:spPr>
          <a:xfrm>
            <a:off x="5728447" y="4876720"/>
            <a:ext cx="4289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리프 노드</a:t>
            </a:r>
            <a:endParaRPr lang="en-US" altLang="ko-KR" sz="2400" dirty="0"/>
          </a:p>
          <a:p>
            <a:r>
              <a:rPr lang="en-US" altLang="ko-KR" dirty="0"/>
              <a:t>: </a:t>
            </a:r>
            <a:r>
              <a:rPr lang="ko-KR" altLang="en-US" dirty="0"/>
              <a:t>가장 하위의 노드로 자식 노드가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6996319-7199-442F-ADA9-52501A3353EC}"/>
              </a:ext>
            </a:extLst>
          </p:cNvPr>
          <p:cNvCxnSpPr>
            <a:cxnSpLocks/>
            <a:stCxn id="21" idx="1"/>
            <a:endCxn id="11" idx="6"/>
          </p:cNvCxnSpPr>
          <p:nvPr/>
        </p:nvCxnSpPr>
        <p:spPr>
          <a:xfrm rot="10800000">
            <a:off x="4465391" y="4266188"/>
            <a:ext cx="1263057" cy="979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F165DDA-E434-43E4-B58A-1410A475B8C1}"/>
              </a:ext>
            </a:extLst>
          </p:cNvPr>
          <p:cNvCxnSpPr>
            <a:cxnSpLocks/>
            <a:stCxn id="21" idx="1"/>
            <a:endCxn id="12" idx="4"/>
          </p:cNvCxnSpPr>
          <p:nvPr/>
        </p:nvCxnSpPr>
        <p:spPr>
          <a:xfrm rot="10800000">
            <a:off x="3241063" y="4474742"/>
            <a:ext cx="2487384" cy="771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B5C229C-4F0B-4771-B7B4-37CA66994268}"/>
              </a:ext>
            </a:extLst>
          </p:cNvPr>
          <p:cNvCxnSpPr>
            <a:cxnSpLocks/>
            <a:stCxn id="21" idx="1"/>
            <a:endCxn id="72" idx="6"/>
          </p:cNvCxnSpPr>
          <p:nvPr/>
        </p:nvCxnSpPr>
        <p:spPr>
          <a:xfrm rot="10800000" flipV="1">
            <a:off x="2309387" y="5246051"/>
            <a:ext cx="3419061" cy="131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8A156C-9F5F-4865-A76A-3A45CFF2B000}"/>
              </a:ext>
            </a:extLst>
          </p:cNvPr>
          <p:cNvSpPr txBox="1"/>
          <p:nvPr/>
        </p:nvSpPr>
        <p:spPr>
          <a:xfrm>
            <a:off x="5728445" y="2903563"/>
            <a:ext cx="4289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부모 노드</a:t>
            </a:r>
            <a:endParaRPr lang="en-US" altLang="ko-KR" sz="2400" dirty="0"/>
          </a:p>
          <a:p>
            <a:r>
              <a:rPr lang="en-US" altLang="ko-KR" dirty="0"/>
              <a:t>: </a:t>
            </a:r>
            <a:r>
              <a:rPr lang="ko-KR" altLang="en-US" dirty="0"/>
              <a:t>루트 노드 방향으로 연결된 노드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6EA6FA-379A-4780-BA00-4A40DB91848D}"/>
              </a:ext>
            </a:extLst>
          </p:cNvPr>
          <p:cNvSpPr txBox="1"/>
          <p:nvPr/>
        </p:nvSpPr>
        <p:spPr>
          <a:xfrm>
            <a:off x="5728444" y="3872850"/>
            <a:ext cx="5144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자식 노드</a:t>
            </a:r>
            <a:endParaRPr lang="en-US" altLang="ko-KR" sz="2400" dirty="0"/>
          </a:p>
          <a:p>
            <a:r>
              <a:rPr lang="en-US" altLang="ko-KR" dirty="0"/>
              <a:t>: </a:t>
            </a:r>
            <a:r>
              <a:rPr lang="ko-KR" altLang="en-US" dirty="0"/>
              <a:t>루트 노드에서 멀어지는 방향으로 연결된 노드</a:t>
            </a:r>
          </a:p>
        </p:txBody>
      </p:sp>
    </p:spTree>
    <p:extLst>
      <p:ext uri="{BB962C8B-B14F-4D97-AF65-F5344CB8AC3E}">
        <p14:creationId xmlns:p14="http://schemas.microsoft.com/office/powerpoint/2010/main" val="210960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B4E39F-0598-439F-B797-485FDBBB2522}"/>
              </a:ext>
            </a:extLst>
          </p:cNvPr>
          <p:cNvSpPr/>
          <p:nvPr/>
        </p:nvSpPr>
        <p:spPr>
          <a:xfrm>
            <a:off x="1769386" y="393474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EF93B6-3B1B-4915-BC3C-9097C7A9E500}"/>
              </a:ext>
            </a:extLst>
          </p:cNvPr>
          <p:cNvSpPr/>
          <p:nvPr/>
        </p:nvSpPr>
        <p:spPr>
          <a:xfrm>
            <a:off x="3089623" y="180136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E8292D-BE07-4046-AFD4-295642ED983C}"/>
              </a:ext>
            </a:extLst>
          </p:cNvPr>
          <p:cNvSpPr/>
          <p:nvPr/>
        </p:nvSpPr>
        <p:spPr>
          <a:xfrm>
            <a:off x="3735160" y="282686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651B4-408F-4365-B86C-989042E7441B}"/>
              </a:ext>
            </a:extLst>
          </p:cNvPr>
          <p:cNvSpPr/>
          <p:nvPr/>
        </p:nvSpPr>
        <p:spPr>
          <a:xfrm>
            <a:off x="2503422" y="284101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29C526-B687-446F-A3A9-9D181457C008}"/>
              </a:ext>
            </a:extLst>
          </p:cNvPr>
          <p:cNvSpPr/>
          <p:nvPr/>
        </p:nvSpPr>
        <p:spPr>
          <a:xfrm>
            <a:off x="3925390" y="399618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977EB5-998C-42F2-938D-C470973EE245}"/>
              </a:ext>
            </a:extLst>
          </p:cNvPr>
          <p:cNvSpPr/>
          <p:nvPr/>
        </p:nvSpPr>
        <p:spPr>
          <a:xfrm>
            <a:off x="2971063" y="393474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D3B24FD-B452-4875-AD29-211CD6AD0208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2964341" y="3301929"/>
            <a:ext cx="276722" cy="632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1E7CA6-3FC3-4BF3-A6EA-6EA43B2AAB27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4005160" y="3366862"/>
            <a:ext cx="190230" cy="629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BAC418-B4C4-4A33-91EB-89A98EAC6E42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2230305" y="3301929"/>
            <a:ext cx="352198" cy="71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013840-4030-457F-9468-9B651B5D7C80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773422" y="2262279"/>
            <a:ext cx="395282" cy="578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83F7F9-DD4E-4854-83C2-5277DD3C0333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550542" y="2262279"/>
            <a:ext cx="454618" cy="564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4392E264-0AA7-4D35-B1E9-B402870C406F}"/>
              </a:ext>
            </a:extLst>
          </p:cNvPr>
          <p:cNvSpPr/>
          <p:nvPr/>
        </p:nvSpPr>
        <p:spPr>
          <a:xfrm>
            <a:off x="1769386" y="501049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632CDBA-EEA4-470D-B9DF-BC3AEF8C1ED9}"/>
              </a:ext>
            </a:extLst>
          </p:cNvPr>
          <p:cNvCxnSpPr>
            <a:cxnSpLocks/>
            <a:stCxn id="72" idx="0"/>
            <a:endCxn id="7" idx="4"/>
          </p:cNvCxnSpPr>
          <p:nvPr/>
        </p:nvCxnSpPr>
        <p:spPr>
          <a:xfrm flipV="1">
            <a:off x="2039386" y="4474741"/>
            <a:ext cx="0" cy="53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48C761-71E0-4A0D-A610-676A8831F6EC}"/>
              </a:ext>
            </a:extLst>
          </p:cNvPr>
          <p:cNvSpPr txBox="1"/>
          <p:nvPr/>
        </p:nvSpPr>
        <p:spPr>
          <a:xfrm>
            <a:off x="7477527" y="1259175"/>
            <a:ext cx="41343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깊이</a:t>
            </a:r>
            <a:r>
              <a:rPr lang="en-US" altLang="ko-KR" dirty="0"/>
              <a:t>(depth) : </a:t>
            </a:r>
            <a:r>
              <a:rPr lang="ko-KR" altLang="en-US" dirty="0"/>
              <a:t>루트에서 특정 노드 까지         </a:t>
            </a:r>
            <a:endParaRPr lang="en-US" altLang="ko-KR" dirty="0"/>
          </a:p>
          <a:p>
            <a:r>
              <a:rPr lang="en-US" altLang="ko-KR" dirty="0"/>
              <a:t>                  </a:t>
            </a:r>
            <a:r>
              <a:rPr lang="ko-KR" altLang="en-US" dirty="0"/>
              <a:t>거치는 간선의 개수</a:t>
            </a:r>
            <a:endParaRPr lang="en-US" altLang="ko-KR" dirty="0"/>
          </a:p>
          <a:p>
            <a:r>
              <a:rPr lang="en-US" altLang="ko-KR" sz="2400" dirty="0"/>
              <a:t>0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10FE6C-F611-4A23-ABED-B027D0EE3ADF}"/>
              </a:ext>
            </a:extLst>
          </p:cNvPr>
          <p:cNvSpPr/>
          <p:nvPr/>
        </p:nvSpPr>
        <p:spPr>
          <a:xfrm>
            <a:off x="1107981" y="2759381"/>
            <a:ext cx="6255683" cy="818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B777C9-CCAF-4423-B9CA-83E8E3197CAA}"/>
              </a:ext>
            </a:extLst>
          </p:cNvPr>
          <p:cNvSpPr/>
          <p:nvPr/>
        </p:nvSpPr>
        <p:spPr>
          <a:xfrm>
            <a:off x="1099858" y="1716824"/>
            <a:ext cx="6255683" cy="818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7F0FB0-275B-41AE-A5DF-3EEF316A10B7}"/>
              </a:ext>
            </a:extLst>
          </p:cNvPr>
          <p:cNvSpPr/>
          <p:nvPr/>
        </p:nvSpPr>
        <p:spPr>
          <a:xfrm>
            <a:off x="1099857" y="3801938"/>
            <a:ext cx="6255683" cy="818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01F6D2-FD92-42B0-AE48-6BD8177C977E}"/>
              </a:ext>
            </a:extLst>
          </p:cNvPr>
          <p:cNvSpPr/>
          <p:nvPr/>
        </p:nvSpPr>
        <p:spPr>
          <a:xfrm>
            <a:off x="1099856" y="4814626"/>
            <a:ext cx="6255683" cy="818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AAAE3-3D88-4AE9-8ECF-45335C59703B}"/>
              </a:ext>
            </a:extLst>
          </p:cNvPr>
          <p:cNvSpPr txBox="1"/>
          <p:nvPr/>
        </p:nvSpPr>
        <p:spPr>
          <a:xfrm>
            <a:off x="6024349" y="1856197"/>
            <a:ext cx="55221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</a:t>
            </a:r>
            <a:r>
              <a:rPr lang="ko-KR" altLang="en-US" dirty="0"/>
              <a:t>레벨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</a:t>
            </a:r>
            <a:r>
              <a:rPr lang="ko-KR" altLang="en-US" dirty="0"/>
              <a:t>레벨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레벨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 </a:t>
            </a:r>
            <a:r>
              <a:rPr lang="ko-KR" altLang="en-US" dirty="0"/>
              <a:t>레벨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500" dirty="0"/>
          </a:p>
          <a:p>
            <a:r>
              <a:rPr lang="ko-KR" altLang="en-US" dirty="0"/>
              <a:t>레벨</a:t>
            </a:r>
            <a:r>
              <a:rPr lang="en-US" altLang="ko-KR" dirty="0"/>
              <a:t>: </a:t>
            </a:r>
            <a:r>
              <a:rPr lang="ko-KR" altLang="en-US" dirty="0"/>
              <a:t>특정 깊이의 노드들의 집합</a:t>
            </a:r>
            <a:endParaRPr lang="en-US" altLang="ko-KR" dirty="0"/>
          </a:p>
          <a:p>
            <a:endParaRPr lang="en-US" altLang="ko-KR" sz="500" dirty="0"/>
          </a:p>
          <a:p>
            <a:r>
              <a:rPr lang="ko-KR" altLang="en-US" dirty="0"/>
              <a:t>높이</a:t>
            </a:r>
            <a:r>
              <a:rPr lang="en-US" altLang="ko-KR" dirty="0"/>
              <a:t>: </a:t>
            </a:r>
            <a:r>
              <a:rPr lang="ko-KR" altLang="en-US" dirty="0"/>
              <a:t>깊이의 최대값</a:t>
            </a:r>
          </a:p>
        </p:txBody>
      </p:sp>
    </p:spTree>
    <p:extLst>
      <p:ext uri="{BB962C8B-B14F-4D97-AF65-F5344CB8AC3E}">
        <p14:creationId xmlns:p14="http://schemas.microsoft.com/office/powerpoint/2010/main" val="91913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Graph</a:t>
            </a:r>
            <a:r>
              <a:rPr lang="ko-KR" altLang="en-US" dirty="0"/>
              <a:t>에 대해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Tree</a:t>
            </a:r>
            <a:r>
              <a:rPr lang="ko-KR" altLang="en-US" dirty="0"/>
              <a:t>에 대해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B4E39F-0598-439F-B797-485FDBBB2522}"/>
              </a:ext>
            </a:extLst>
          </p:cNvPr>
          <p:cNvSpPr/>
          <p:nvPr/>
        </p:nvSpPr>
        <p:spPr>
          <a:xfrm>
            <a:off x="1769386" y="393474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EF93B6-3B1B-4915-BC3C-9097C7A9E500}"/>
              </a:ext>
            </a:extLst>
          </p:cNvPr>
          <p:cNvSpPr/>
          <p:nvPr/>
        </p:nvSpPr>
        <p:spPr>
          <a:xfrm>
            <a:off x="3089623" y="180136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E8292D-BE07-4046-AFD4-295642ED983C}"/>
              </a:ext>
            </a:extLst>
          </p:cNvPr>
          <p:cNvSpPr/>
          <p:nvPr/>
        </p:nvSpPr>
        <p:spPr>
          <a:xfrm>
            <a:off x="3735160" y="282686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651B4-408F-4365-B86C-989042E7441B}"/>
              </a:ext>
            </a:extLst>
          </p:cNvPr>
          <p:cNvSpPr/>
          <p:nvPr/>
        </p:nvSpPr>
        <p:spPr>
          <a:xfrm>
            <a:off x="2503422" y="284101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29C526-B687-446F-A3A9-9D181457C008}"/>
              </a:ext>
            </a:extLst>
          </p:cNvPr>
          <p:cNvSpPr/>
          <p:nvPr/>
        </p:nvSpPr>
        <p:spPr>
          <a:xfrm>
            <a:off x="3925390" y="399618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977EB5-998C-42F2-938D-C470973EE245}"/>
              </a:ext>
            </a:extLst>
          </p:cNvPr>
          <p:cNvSpPr/>
          <p:nvPr/>
        </p:nvSpPr>
        <p:spPr>
          <a:xfrm>
            <a:off x="2971063" y="393474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D3B24FD-B452-4875-AD29-211CD6AD0208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2964341" y="3301929"/>
            <a:ext cx="276722" cy="632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1E7CA6-3FC3-4BF3-A6EA-6EA43B2AAB27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4005160" y="3366862"/>
            <a:ext cx="190230" cy="629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BAC418-B4C4-4A33-91EB-89A98EAC6E42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2230305" y="3301929"/>
            <a:ext cx="352198" cy="71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013840-4030-457F-9468-9B651B5D7C80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773422" y="2262279"/>
            <a:ext cx="395282" cy="578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83F7F9-DD4E-4854-83C2-5277DD3C0333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550542" y="2262279"/>
            <a:ext cx="454618" cy="564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4392E264-0AA7-4D35-B1E9-B402870C406F}"/>
              </a:ext>
            </a:extLst>
          </p:cNvPr>
          <p:cNvSpPr/>
          <p:nvPr/>
        </p:nvSpPr>
        <p:spPr>
          <a:xfrm>
            <a:off x="1769386" y="510755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632CDBA-EEA4-470D-B9DF-BC3AEF8C1ED9}"/>
              </a:ext>
            </a:extLst>
          </p:cNvPr>
          <p:cNvCxnSpPr>
            <a:cxnSpLocks/>
            <a:stCxn id="72" idx="0"/>
            <a:endCxn id="7" idx="4"/>
          </p:cNvCxnSpPr>
          <p:nvPr/>
        </p:nvCxnSpPr>
        <p:spPr>
          <a:xfrm flipV="1">
            <a:off x="2039386" y="4474741"/>
            <a:ext cx="0" cy="632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BCFAF2-A105-47A2-B920-71BEDBF1F544}"/>
              </a:ext>
            </a:extLst>
          </p:cNvPr>
          <p:cNvSpPr txBox="1"/>
          <p:nvPr/>
        </p:nvSpPr>
        <p:spPr>
          <a:xfrm>
            <a:off x="5735600" y="1753774"/>
            <a:ext cx="4362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노드 </a:t>
            </a:r>
            <a:r>
              <a:rPr lang="en-US" altLang="ko-KR" b="1" dirty="0"/>
              <a:t>= 4</a:t>
            </a:r>
            <a:r>
              <a:rPr lang="ko-KR" altLang="en-US" b="1" dirty="0"/>
              <a:t>번 노드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 노드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2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자식 노드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7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조상 노드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1,2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형제 노드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5</a:t>
            </a:r>
          </a:p>
          <a:p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차수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자식 노드의 개수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1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EF93B6-3B1B-4915-BC3C-9097C7A9E500}"/>
              </a:ext>
            </a:extLst>
          </p:cNvPr>
          <p:cNvSpPr/>
          <p:nvPr/>
        </p:nvSpPr>
        <p:spPr>
          <a:xfrm>
            <a:off x="2542775" y="175377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E8292D-BE07-4046-AFD4-295642ED983C}"/>
              </a:ext>
            </a:extLst>
          </p:cNvPr>
          <p:cNvSpPr/>
          <p:nvPr/>
        </p:nvSpPr>
        <p:spPr>
          <a:xfrm>
            <a:off x="3038469" y="279342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651B4-408F-4365-B86C-989042E7441B}"/>
              </a:ext>
            </a:extLst>
          </p:cNvPr>
          <p:cNvSpPr/>
          <p:nvPr/>
        </p:nvSpPr>
        <p:spPr>
          <a:xfrm>
            <a:off x="1956574" y="279342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29C526-B687-446F-A3A9-9D181457C008}"/>
              </a:ext>
            </a:extLst>
          </p:cNvPr>
          <p:cNvSpPr/>
          <p:nvPr/>
        </p:nvSpPr>
        <p:spPr>
          <a:xfrm>
            <a:off x="2498469" y="3912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1E7CA6-3FC3-4BF3-A6EA-6EA43B2AAB27}"/>
              </a:ext>
            </a:extLst>
          </p:cNvPr>
          <p:cNvCxnSpPr>
            <a:cxnSpLocks/>
            <a:stCxn id="11" idx="7"/>
            <a:endCxn id="9" idx="4"/>
          </p:cNvCxnSpPr>
          <p:nvPr/>
        </p:nvCxnSpPr>
        <p:spPr>
          <a:xfrm flipV="1">
            <a:off x="2959388" y="3333424"/>
            <a:ext cx="349081" cy="657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013840-4030-457F-9468-9B651B5D7C80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226574" y="2214693"/>
            <a:ext cx="395282" cy="578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83F7F9-DD4E-4854-83C2-5277DD3C0333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003694" y="2214693"/>
            <a:ext cx="304775" cy="578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A0DB262-9D8E-4D78-AA0A-E50B684E896B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>
            <a:off x="2226574" y="3333424"/>
            <a:ext cx="350976" cy="657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A4C595-9135-4031-BB68-60FC7449C77B}"/>
              </a:ext>
            </a:extLst>
          </p:cNvPr>
          <p:cNvSpPr txBox="1"/>
          <p:nvPr/>
        </p:nvSpPr>
        <p:spPr>
          <a:xfrm>
            <a:off x="559210" y="4860141"/>
            <a:ext cx="504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노드에서 </a:t>
            </a:r>
            <a:r>
              <a:rPr lang="en-US" altLang="ko-KR" dirty="0"/>
              <a:t>4</a:t>
            </a:r>
            <a:r>
              <a:rPr lang="ko-KR" altLang="en-US" dirty="0"/>
              <a:t>번 노드까지의 경로가 두개이다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Tree </a:t>
            </a:r>
            <a:r>
              <a:rPr lang="ko-KR" altLang="en-US" dirty="0"/>
              <a:t>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AFC009-C856-44E4-A222-899C35A97F19}"/>
              </a:ext>
            </a:extLst>
          </p:cNvPr>
          <p:cNvSpPr/>
          <p:nvPr/>
        </p:nvSpPr>
        <p:spPr>
          <a:xfrm>
            <a:off x="8387839" y="174150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27F583E-C327-4278-8814-825A55C1DA82}"/>
              </a:ext>
            </a:extLst>
          </p:cNvPr>
          <p:cNvSpPr/>
          <p:nvPr/>
        </p:nvSpPr>
        <p:spPr>
          <a:xfrm>
            <a:off x="9555886" y="238935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824F486-4F57-467A-860C-12B269585436}"/>
              </a:ext>
            </a:extLst>
          </p:cNvPr>
          <p:cNvSpPr/>
          <p:nvPr/>
        </p:nvSpPr>
        <p:spPr>
          <a:xfrm>
            <a:off x="7801638" y="2781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D4DF9B3-59F8-4749-8E8E-47F7610EDBD8}"/>
              </a:ext>
            </a:extLst>
          </p:cNvPr>
          <p:cNvSpPr/>
          <p:nvPr/>
        </p:nvSpPr>
        <p:spPr>
          <a:xfrm>
            <a:off x="8343533" y="389988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71404F6-F857-404E-8854-5B5A36405BE0}"/>
              </a:ext>
            </a:extLst>
          </p:cNvPr>
          <p:cNvCxnSpPr>
            <a:cxnSpLocks/>
            <a:stCxn id="45" idx="0"/>
            <a:endCxn id="37" idx="4"/>
          </p:cNvCxnSpPr>
          <p:nvPr/>
        </p:nvCxnSpPr>
        <p:spPr>
          <a:xfrm flipH="1" flipV="1">
            <a:off x="9825886" y="2929350"/>
            <a:ext cx="51520" cy="635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5BF04B-61BA-49CD-A7A6-0A61156CC389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8071638" y="2202424"/>
            <a:ext cx="395282" cy="578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75D7D2-CFCE-4651-9E3B-B1966D5786C2}"/>
              </a:ext>
            </a:extLst>
          </p:cNvPr>
          <p:cNvCxnSpPr>
            <a:cxnSpLocks/>
            <a:stCxn id="38" idx="4"/>
            <a:endCxn id="39" idx="1"/>
          </p:cNvCxnSpPr>
          <p:nvPr/>
        </p:nvCxnSpPr>
        <p:spPr>
          <a:xfrm>
            <a:off x="8071638" y="3321155"/>
            <a:ext cx="350976" cy="657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5C79198-BB7C-4036-A119-4BD8B966F867}"/>
              </a:ext>
            </a:extLst>
          </p:cNvPr>
          <p:cNvSpPr/>
          <p:nvPr/>
        </p:nvSpPr>
        <p:spPr>
          <a:xfrm>
            <a:off x="9607406" y="356492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60A24D-FDF9-4216-A483-557ACE5DF0F5}"/>
              </a:ext>
            </a:extLst>
          </p:cNvPr>
          <p:cNvSpPr txBox="1"/>
          <p:nvPr/>
        </p:nvSpPr>
        <p:spPr>
          <a:xfrm>
            <a:off x="7572321" y="4860141"/>
            <a:ext cx="504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연결되지 않은 노드가 존재한다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Tree </a:t>
            </a:r>
            <a:r>
              <a:rPr lang="ko-KR" altLang="en-US" dirty="0"/>
              <a:t>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5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85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이진 트리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(Binary Tree)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자식 노드의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수가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 이하인 트리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형태에 따라 다음과 같이 종류가 나뉜다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완전 이진 트리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(complete binary tree)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전 이진 트리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(full binary tree)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3)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포화 이진 트리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(perfect binary tree)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4)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균형 이진 트리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(balanced binary tree)</a:t>
            </a:r>
          </a:p>
        </p:txBody>
      </p:sp>
    </p:spTree>
    <p:extLst>
      <p:ext uri="{BB962C8B-B14F-4D97-AF65-F5344CB8AC3E}">
        <p14:creationId xmlns:p14="http://schemas.microsoft.com/office/powerpoint/2010/main" val="41085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66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 이진 트리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(Complete Binary Tree)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트리의 마지막 레벨을 제외하고 노드가 꽉 차 있는 이진 트리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마지막 레벨은 노드가 꽉 차지 않아도 되지만 왼쪽부터 노드가 채워져야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7C21FE-A8BA-466E-89C4-E8B0E640A672}"/>
              </a:ext>
            </a:extLst>
          </p:cNvPr>
          <p:cNvSpPr/>
          <p:nvPr/>
        </p:nvSpPr>
        <p:spPr>
          <a:xfrm>
            <a:off x="1430245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226150-7A0B-4B1C-AC92-19953048EA81}"/>
              </a:ext>
            </a:extLst>
          </p:cNvPr>
          <p:cNvSpPr/>
          <p:nvPr/>
        </p:nvSpPr>
        <p:spPr>
          <a:xfrm>
            <a:off x="3209539" y="297084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AFD132-381E-44F2-8F15-76F08E5BF4AF}"/>
              </a:ext>
            </a:extLst>
          </p:cNvPr>
          <p:cNvSpPr/>
          <p:nvPr/>
        </p:nvSpPr>
        <p:spPr>
          <a:xfrm>
            <a:off x="4455262" y="387543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B60AEA-BA99-4764-A0EB-50F651FC1539}"/>
              </a:ext>
            </a:extLst>
          </p:cNvPr>
          <p:cNvSpPr/>
          <p:nvPr/>
        </p:nvSpPr>
        <p:spPr>
          <a:xfrm>
            <a:off x="1970245" y="386314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48D80A7-C934-4B86-9AF4-472E5FC781F5}"/>
              </a:ext>
            </a:extLst>
          </p:cNvPr>
          <p:cNvSpPr/>
          <p:nvPr/>
        </p:nvSpPr>
        <p:spPr>
          <a:xfrm>
            <a:off x="3805258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D1EC2C9-36F1-4075-9BEE-4B87AF4C5F35}"/>
              </a:ext>
            </a:extLst>
          </p:cNvPr>
          <p:cNvSpPr/>
          <p:nvPr/>
        </p:nvSpPr>
        <p:spPr>
          <a:xfrm>
            <a:off x="2657292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B96879-8965-4392-8BA5-7101CB00F6F2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2431164" y="4324066"/>
            <a:ext cx="496128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9202F1-B877-4BCF-9F59-8C78B426908B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4075258" y="4336358"/>
            <a:ext cx="459085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51E8AC-B605-4B70-8E1E-780B729FFB73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V="1">
            <a:off x="1700245" y="4324066"/>
            <a:ext cx="349081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98AE65-A9EF-45F1-AE29-740B747915CC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240245" y="3431765"/>
            <a:ext cx="1048375" cy="43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8F5781D-6974-48CA-8A7E-FB897CC7AF9A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670458" y="3431765"/>
            <a:ext cx="1054804" cy="44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CACCD2A-1180-40BD-8243-0288315E864F}"/>
              </a:ext>
            </a:extLst>
          </p:cNvPr>
          <p:cNvSpPr/>
          <p:nvPr/>
        </p:nvSpPr>
        <p:spPr>
          <a:xfrm>
            <a:off x="6250168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F0A2F53-8ECD-41AC-8A86-B3C4C0442648}"/>
              </a:ext>
            </a:extLst>
          </p:cNvPr>
          <p:cNvSpPr/>
          <p:nvPr/>
        </p:nvSpPr>
        <p:spPr>
          <a:xfrm>
            <a:off x="8029462" y="297084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13F8D7C-276E-4136-9D58-1C5FFC9D0402}"/>
              </a:ext>
            </a:extLst>
          </p:cNvPr>
          <p:cNvSpPr/>
          <p:nvPr/>
        </p:nvSpPr>
        <p:spPr>
          <a:xfrm>
            <a:off x="9275185" y="387543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DDA5B8E-2805-4A7D-B13A-CB58B7AFEBF5}"/>
              </a:ext>
            </a:extLst>
          </p:cNvPr>
          <p:cNvSpPr/>
          <p:nvPr/>
        </p:nvSpPr>
        <p:spPr>
          <a:xfrm>
            <a:off x="6790168" y="386314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5D5981-AB64-4E34-97B1-6B7E167FF161}"/>
              </a:ext>
            </a:extLst>
          </p:cNvPr>
          <p:cNvSpPr/>
          <p:nvPr/>
        </p:nvSpPr>
        <p:spPr>
          <a:xfrm>
            <a:off x="9874044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0C4E716-CDAE-46C0-9EDA-E54F3048B2A0}"/>
              </a:ext>
            </a:extLst>
          </p:cNvPr>
          <p:cNvSpPr/>
          <p:nvPr/>
        </p:nvSpPr>
        <p:spPr>
          <a:xfrm>
            <a:off x="7477215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986EC2D-1250-45E4-A2B1-55C3FEE0FA18}"/>
              </a:ext>
            </a:extLst>
          </p:cNvPr>
          <p:cNvCxnSpPr>
            <a:cxnSpLocks/>
            <a:stCxn id="54" idx="0"/>
            <a:endCxn id="52" idx="5"/>
          </p:cNvCxnSpPr>
          <p:nvPr/>
        </p:nvCxnSpPr>
        <p:spPr>
          <a:xfrm flipH="1" flipV="1">
            <a:off x="7251087" y="4324066"/>
            <a:ext cx="496128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D6C094E-A6CC-4072-90D3-FB3113A316F3}"/>
              </a:ext>
            </a:extLst>
          </p:cNvPr>
          <p:cNvCxnSpPr>
            <a:cxnSpLocks/>
            <a:stCxn id="53" idx="0"/>
            <a:endCxn id="51" idx="5"/>
          </p:cNvCxnSpPr>
          <p:nvPr/>
        </p:nvCxnSpPr>
        <p:spPr>
          <a:xfrm flipH="1" flipV="1">
            <a:off x="9736104" y="4336358"/>
            <a:ext cx="407940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C27F738-83E1-43BF-86C8-14804CF64257}"/>
              </a:ext>
            </a:extLst>
          </p:cNvPr>
          <p:cNvCxnSpPr>
            <a:cxnSpLocks/>
            <a:stCxn id="49" idx="0"/>
            <a:endCxn id="52" idx="3"/>
          </p:cNvCxnSpPr>
          <p:nvPr/>
        </p:nvCxnSpPr>
        <p:spPr>
          <a:xfrm flipV="1">
            <a:off x="6520168" y="4324066"/>
            <a:ext cx="349081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78D112C-7920-4F46-BAA2-CBA5AFEB1606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7060168" y="3431765"/>
            <a:ext cx="1048375" cy="43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5A07021-DAA0-429C-9288-CDF717A2AF46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8490381" y="3431765"/>
            <a:ext cx="1054804" cy="44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81EE76-2A94-4502-A30D-B04CD0F70278}"/>
              </a:ext>
            </a:extLst>
          </p:cNvPr>
          <p:cNvSpPr txBox="1"/>
          <p:nvPr/>
        </p:nvSpPr>
        <p:spPr>
          <a:xfrm>
            <a:off x="2510245" y="5872096"/>
            <a:ext cx="34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완전 이진 트리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BCEA0A-ED9D-4ADF-8C78-0B96E12E9871}"/>
              </a:ext>
            </a:extLst>
          </p:cNvPr>
          <p:cNvSpPr txBox="1"/>
          <p:nvPr/>
        </p:nvSpPr>
        <p:spPr>
          <a:xfrm>
            <a:off x="7060168" y="5872096"/>
            <a:ext cx="34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완전 이진 트리가 아니다</a:t>
            </a:r>
          </a:p>
        </p:txBody>
      </p:sp>
    </p:spTree>
    <p:extLst>
      <p:ext uri="{BB962C8B-B14F-4D97-AF65-F5344CB8AC3E}">
        <p14:creationId xmlns:p14="http://schemas.microsoft.com/office/powerpoint/2010/main" val="6120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3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2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 이진 트리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(Full Binary Tree)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모든 노드가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 혹은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자식 노드를 가지는 트리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7C21FE-A8BA-466E-89C4-E8B0E640A672}"/>
              </a:ext>
            </a:extLst>
          </p:cNvPr>
          <p:cNvSpPr/>
          <p:nvPr/>
        </p:nvSpPr>
        <p:spPr>
          <a:xfrm>
            <a:off x="1430245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226150-7A0B-4B1C-AC92-19953048EA81}"/>
              </a:ext>
            </a:extLst>
          </p:cNvPr>
          <p:cNvSpPr/>
          <p:nvPr/>
        </p:nvSpPr>
        <p:spPr>
          <a:xfrm>
            <a:off x="3209539" y="297084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AFD132-381E-44F2-8F15-76F08E5BF4AF}"/>
              </a:ext>
            </a:extLst>
          </p:cNvPr>
          <p:cNvSpPr/>
          <p:nvPr/>
        </p:nvSpPr>
        <p:spPr>
          <a:xfrm>
            <a:off x="4455262" y="387543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B60AEA-BA99-4764-A0EB-50F651FC1539}"/>
              </a:ext>
            </a:extLst>
          </p:cNvPr>
          <p:cNvSpPr/>
          <p:nvPr/>
        </p:nvSpPr>
        <p:spPr>
          <a:xfrm>
            <a:off x="1970245" y="386314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D1EC2C9-36F1-4075-9BEE-4B87AF4C5F35}"/>
              </a:ext>
            </a:extLst>
          </p:cNvPr>
          <p:cNvSpPr/>
          <p:nvPr/>
        </p:nvSpPr>
        <p:spPr>
          <a:xfrm>
            <a:off x="2657292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B96879-8965-4392-8BA5-7101CB00F6F2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2431164" y="4324066"/>
            <a:ext cx="496128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51E8AC-B605-4B70-8E1E-780B729FFB73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V="1">
            <a:off x="1700245" y="4324066"/>
            <a:ext cx="349081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98AE65-A9EF-45F1-AE29-740B747915CC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240245" y="3431765"/>
            <a:ext cx="1048375" cy="43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8F5781D-6974-48CA-8A7E-FB897CC7AF9A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670458" y="3431765"/>
            <a:ext cx="1054804" cy="44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CACCD2A-1180-40BD-8243-0288315E864F}"/>
              </a:ext>
            </a:extLst>
          </p:cNvPr>
          <p:cNvSpPr/>
          <p:nvPr/>
        </p:nvSpPr>
        <p:spPr>
          <a:xfrm>
            <a:off x="6250168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F0A2F53-8ECD-41AC-8A86-B3C4C0442648}"/>
              </a:ext>
            </a:extLst>
          </p:cNvPr>
          <p:cNvSpPr/>
          <p:nvPr/>
        </p:nvSpPr>
        <p:spPr>
          <a:xfrm>
            <a:off x="8029462" y="297084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13F8D7C-276E-4136-9D58-1C5FFC9D0402}"/>
              </a:ext>
            </a:extLst>
          </p:cNvPr>
          <p:cNvSpPr/>
          <p:nvPr/>
        </p:nvSpPr>
        <p:spPr>
          <a:xfrm>
            <a:off x="9275185" y="387543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DDA5B8E-2805-4A7D-B13A-CB58B7AFEBF5}"/>
              </a:ext>
            </a:extLst>
          </p:cNvPr>
          <p:cNvSpPr/>
          <p:nvPr/>
        </p:nvSpPr>
        <p:spPr>
          <a:xfrm>
            <a:off x="6790168" y="386314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5D5981-AB64-4E34-97B1-6B7E167FF161}"/>
              </a:ext>
            </a:extLst>
          </p:cNvPr>
          <p:cNvSpPr/>
          <p:nvPr/>
        </p:nvSpPr>
        <p:spPr>
          <a:xfrm>
            <a:off x="9874044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0C4E716-CDAE-46C0-9EDA-E54F3048B2A0}"/>
              </a:ext>
            </a:extLst>
          </p:cNvPr>
          <p:cNvSpPr/>
          <p:nvPr/>
        </p:nvSpPr>
        <p:spPr>
          <a:xfrm>
            <a:off x="7477215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986EC2D-1250-45E4-A2B1-55C3FEE0FA18}"/>
              </a:ext>
            </a:extLst>
          </p:cNvPr>
          <p:cNvCxnSpPr>
            <a:cxnSpLocks/>
            <a:stCxn id="54" idx="0"/>
            <a:endCxn id="52" idx="5"/>
          </p:cNvCxnSpPr>
          <p:nvPr/>
        </p:nvCxnSpPr>
        <p:spPr>
          <a:xfrm flipH="1" flipV="1">
            <a:off x="7251087" y="4324066"/>
            <a:ext cx="496128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D6C094E-A6CC-4072-90D3-FB3113A316F3}"/>
              </a:ext>
            </a:extLst>
          </p:cNvPr>
          <p:cNvCxnSpPr>
            <a:cxnSpLocks/>
            <a:stCxn id="53" idx="0"/>
            <a:endCxn id="51" idx="5"/>
          </p:cNvCxnSpPr>
          <p:nvPr/>
        </p:nvCxnSpPr>
        <p:spPr>
          <a:xfrm flipH="1" flipV="1">
            <a:off x="9736104" y="4336358"/>
            <a:ext cx="407940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C27F738-83E1-43BF-86C8-14804CF64257}"/>
              </a:ext>
            </a:extLst>
          </p:cNvPr>
          <p:cNvCxnSpPr>
            <a:cxnSpLocks/>
            <a:stCxn id="49" idx="0"/>
            <a:endCxn id="52" idx="3"/>
          </p:cNvCxnSpPr>
          <p:nvPr/>
        </p:nvCxnSpPr>
        <p:spPr>
          <a:xfrm flipV="1">
            <a:off x="6520168" y="4324066"/>
            <a:ext cx="349081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78D112C-7920-4F46-BAA2-CBA5AFEB1606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7060168" y="3431765"/>
            <a:ext cx="1048375" cy="43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5A07021-DAA0-429C-9288-CDF717A2AF46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8490381" y="3431765"/>
            <a:ext cx="1054804" cy="44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81EE76-2A94-4502-A30D-B04CD0F70278}"/>
              </a:ext>
            </a:extLst>
          </p:cNvPr>
          <p:cNvSpPr txBox="1"/>
          <p:nvPr/>
        </p:nvSpPr>
        <p:spPr>
          <a:xfrm>
            <a:off x="2510245" y="5872096"/>
            <a:ext cx="34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 이진 트리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BCEA0A-ED9D-4ADF-8C78-0B96E12E9871}"/>
              </a:ext>
            </a:extLst>
          </p:cNvPr>
          <p:cNvSpPr txBox="1"/>
          <p:nvPr/>
        </p:nvSpPr>
        <p:spPr>
          <a:xfrm>
            <a:off x="7060168" y="5872096"/>
            <a:ext cx="34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 이진 트리가 아니다</a:t>
            </a:r>
          </a:p>
        </p:txBody>
      </p:sp>
    </p:spTree>
    <p:extLst>
      <p:ext uri="{BB962C8B-B14F-4D97-AF65-F5344CB8AC3E}">
        <p14:creationId xmlns:p14="http://schemas.microsoft.com/office/powerpoint/2010/main" val="290991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3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66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포화 이진 트리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(Perfect Binary Tree)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완전 이진 트리이면서 전 이진 트리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트리의 높이가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라면 모든 노드의 개수는 항상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2^(k+1)-1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CACCD2A-1180-40BD-8243-0288315E864F}"/>
              </a:ext>
            </a:extLst>
          </p:cNvPr>
          <p:cNvSpPr/>
          <p:nvPr/>
        </p:nvSpPr>
        <p:spPr>
          <a:xfrm>
            <a:off x="1543697" y="519390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F0A2F53-8ECD-41AC-8A86-B3C4C0442648}"/>
              </a:ext>
            </a:extLst>
          </p:cNvPr>
          <p:cNvSpPr/>
          <p:nvPr/>
        </p:nvSpPr>
        <p:spPr>
          <a:xfrm>
            <a:off x="3322991" y="306051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13F8D7C-276E-4136-9D58-1C5FFC9D0402}"/>
              </a:ext>
            </a:extLst>
          </p:cNvPr>
          <p:cNvSpPr/>
          <p:nvPr/>
        </p:nvSpPr>
        <p:spPr>
          <a:xfrm>
            <a:off x="4568714" y="396511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DDA5B8E-2805-4A7D-B13A-CB58B7AFEBF5}"/>
              </a:ext>
            </a:extLst>
          </p:cNvPr>
          <p:cNvSpPr/>
          <p:nvPr/>
        </p:nvSpPr>
        <p:spPr>
          <a:xfrm>
            <a:off x="2083697" y="395282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5D5981-AB64-4E34-97B1-6B7E167FF161}"/>
              </a:ext>
            </a:extLst>
          </p:cNvPr>
          <p:cNvSpPr/>
          <p:nvPr/>
        </p:nvSpPr>
        <p:spPr>
          <a:xfrm>
            <a:off x="5167573" y="519390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0C4E716-CDAE-46C0-9EDA-E54F3048B2A0}"/>
              </a:ext>
            </a:extLst>
          </p:cNvPr>
          <p:cNvSpPr/>
          <p:nvPr/>
        </p:nvSpPr>
        <p:spPr>
          <a:xfrm>
            <a:off x="2770744" y="519390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986EC2D-1250-45E4-A2B1-55C3FEE0FA18}"/>
              </a:ext>
            </a:extLst>
          </p:cNvPr>
          <p:cNvCxnSpPr>
            <a:cxnSpLocks/>
            <a:stCxn id="54" idx="0"/>
            <a:endCxn id="52" idx="5"/>
          </p:cNvCxnSpPr>
          <p:nvPr/>
        </p:nvCxnSpPr>
        <p:spPr>
          <a:xfrm flipH="1" flipV="1">
            <a:off x="2544616" y="4413739"/>
            <a:ext cx="496128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D6C094E-A6CC-4072-90D3-FB3113A316F3}"/>
              </a:ext>
            </a:extLst>
          </p:cNvPr>
          <p:cNvCxnSpPr>
            <a:cxnSpLocks/>
            <a:stCxn id="53" idx="0"/>
            <a:endCxn id="51" idx="5"/>
          </p:cNvCxnSpPr>
          <p:nvPr/>
        </p:nvCxnSpPr>
        <p:spPr>
          <a:xfrm flipH="1" flipV="1">
            <a:off x="5029633" y="4426031"/>
            <a:ext cx="407940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C27F738-83E1-43BF-86C8-14804CF64257}"/>
              </a:ext>
            </a:extLst>
          </p:cNvPr>
          <p:cNvCxnSpPr>
            <a:cxnSpLocks/>
            <a:stCxn id="49" idx="0"/>
            <a:endCxn id="52" idx="3"/>
          </p:cNvCxnSpPr>
          <p:nvPr/>
        </p:nvCxnSpPr>
        <p:spPr>
          <a:xfrm flipV="1">
            <a:off x="1813697" y="4413739"/>
            <a:ext cx="349081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78D112C-7920-4F46-BAA2-CBA5AFEB1606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2353697" y="3521438"/>
            <a:ext cx="1048375" cy="43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5A07021-DAA0-429C-9288-CDF717A2AF46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3783910" y="3521438"/>
            <a:ext cx="1054804" cy="44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DBCEA0A-ED9D-4ADF-8C78-0B96E12E9871}"/>
              </a:ext>
            </a:extLst>
          </p:cNvPr>
          <p:cNvSpPr txBox="1"/>
          <p:nvPr/>
        </p:nvSpPr>
        <p:spPr>
          <a:xfrm>
            <a:off x="2770744" y="5961769"/>
            <a:ext cx="34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포화 </a:t>
            </a:r>
            <a:r>
              <a:rPr lang="ko-KR" altLang="en-US" dirty="0" err="1"/>
              <a:t>이진트리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A12520-00FD-4365-9B8D-ECF01092735F}"/>
              </a:ext>
            </a:extLst>
          </p:cNvPr>
          <p:cNvSpPr/>
          <p:nvPr/>
        </p:nvSpPr>
        <p:spPr>
          <a:xfrm>
            <a:off x="3997791" y="519390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DCB016-3730-49B5-AA48-396BC29E0DCA}"/>
              </a:ext>
            </a:extLst>
          </p:cNvPr>
          <p:cNvCxnSpPr>
            <a:cxnSpLocks/>
            <a:stCxn id="27" idx="0"/>
            <a:endCxn id="51" idx="3"/>
          </p:cNvCxnSpPr>
          <p:nvPr/>
        </p:nvCxnSpPr>
        <p:spPr>
          <a:xfrm flipV="1">
            <a:off x="4267791" y="4426031"/>
            <a:ext cx="380004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2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4" grpId="0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2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균형 이진 트리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(Balanced Binary Tree)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트리가 한쪽으로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쏠리는걸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방지해서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logN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노드를 탐색 가능하게 하는 트리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7C21FE-A8BA-466E-89C4-E8B0E640A672}"/>
              </a:ext>
            </a:extLst>
          </p:cNvPr>
          <p:cNvSpPr/>
          <p:nvPr/>
        </p:nvSpPr>
        <p:spPr>
          <a:xfrm>
            <a:off x="1430245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226150-7A0B-4B1C-AC92-19953048EA81}"/>
              </a:ext>
            </a:extLst>
          </p:cNvPr>
          <p:cNvSpPr/>
          <p:nvPr/>
        </p:nvSpPr>
        <p:spPr>
          <a:xfrm>
            <a:off x="3209539" y="297084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AFD132-381E-44F2-8F15-76F08E5BF4AF}"/>
              </a:ext>
            </a:extLst>
          </p:cNvPr>
          <p:cNvSpPr/>
          <p:nvPr/>
        </p:nvSpPr>
        <p:spPr>
          <a:xfrm>
            <a:off x="4455262" y="387543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B60AEA-BA99-4764-A0EB-50F651FC1539}"/>
              </a:ext>
            </a:extLst>
          </p:cNvPr>
          <p:cNvSpPr/>
          <p:nvPr/>
        </p:nvSpPr>
        <p:spPr>
          <a:xfrm>
            <a:off x="1970245" y="386314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D1EC2C9-36F1-4075-9BEE-4B87AF4C5F35}"/>
              </a:ext>
            </a:extLst>
          </p:cNvPr>
          <p:cNvSpPr/>
          <p:nvPr/>
        </p:nvSpPr>
        <p:spPr>
          <a:xfrm>
            <a:off x="1443605" y="624142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B96879-8965-4392-8BA5-7101CB00F6F2}"/>
              </a:ext>
            </a:extLst>
          </p:cNvPr>
          <p:cNvCxnSpPr>
            <a:cxnSpLocks/>
            <a:stCxn id="12" idx="0"/>
            <a:endCxn id="7" idx="4"/>
          </p:cNvCxnSpPr>
          <p:nvPr/>
        </p:nvCxnSpPr>
        <p:spPr>
          <a:xfrm flipH="1" flipV="1">
            <a:off x="1700245" y="5644227"/>
            <a:ext cx="13360" cy="597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51E8AC-B605-4B70-8E1E-780B729FFB73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V="1">
            <a:off x="1700245" y="4324066"/>
            <a:ext cx="349081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98AE65-A9EF-45F1-AE29-740B747915CC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240245" y="3431765"/>
            <a:ext cx="1048375" cy="43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8F5781D-6974-48CA-8A7E-FB897CC7AF9A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670458" y="3431765"/>
            <a:ext cx="1054804" cy="44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CACCD2A-1180-40BD-8243-0288315E864F}"/>
              </a:ext>
            </a:extLst>
          </p:cNvPr>
          <p:cNvSpPr/>
          <p:nvPr/>
        </p:nvSpPr>
        <p:spPr>
          <a:xfrm>
            <a:off x="6250168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F0A2F53-8ECD-41AC-8A86-B3C4C0442648}"/>
              </a:ext>
            </a:extLst>
          </p:cNvPr>
          <p:cNvSpPr/>
          <p:nvPr/>
        </p:nvSpPr>
        <p:spPr>
          <a:xfrm>
            <a:off x="8029462" y="297084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13F8D7C-276E-4136-9D58-1C5FFC9D0402}"/>
              </a:ext>
            </a:extLst>
          </p:cNvPr>
          <p:cNvSpPr/>
          <p:nvPr/>
        </p:nvSpPr>
        <p:spPr>
          <a:xfrm>
            <a:off x="9275185" y="387543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DDA5B8E-2805-4A7D-B13A-CB58B7AFEBF5}"/>
              </a:ext>
            </a:extLst>
          </p:cNvPr>
          <p:cNvSpPr/>
          <p:nvPr/>
        </p:nvSpPr>
        <p:spPr>
          <a:xfrm>
            <a:off x="6790168" y="386314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E5D5981-AB64-4E34-97B1-6B7E167FF161}"/>
              </a:ext>
            </a:extLst>
          </p:cNvPr>
          <p:cNvSpPr/>
          <p:nvPr/>
        </p:nvSpPr>
        <p:spPr>
          <a:xfrm>
            <a:off x="9874044" y="51042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D6C094E-A6CC-4072-90D3-FB3113A316F3}"/>
              </a:ext>
            </a:extLst>
          </p:cNvPr>
          <p:cNvCxnSpPr>
            <a:cxnSpLocks/>
            <a:stCxn id="53" idx="0"/>
            <a:endCxn id="51" idx="5"/>
          </p:cNvCxnSpPr>
          <p:nvPr/>
        </p:nvCxnSpPr>
        <p:spPr>
          <a:xfrm flipH="1" flipV="1">
            <a:off x="9736104" y="4336358"/>
            <a:ext cx="407940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C27F738-83E1-43BF-86C8-14804CF64257}"/>
              </a:ext>
            </a:extLst>
          </p:cNvPr>
          <p:cNvCxnSpPr>
            <a:cxnSpLocks/>
            <a:stCxn id="49" idx="0"/>
            <a:endCxn id="52" idx="3"/>
          </p:cNvCxnSpPr>
          <p:nvPr/>
        </p:nvCxnSpPr>
        <p:spPr>
          <a:xfrm flipV="1">
            <a:off x="6520168" y="4324066"/>
            <a:ext cx="349081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78D112C-7920-4F46-BAA2-CBA5AFEB1606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7060168" y="3431765"/>
            <a:ext cx="1048375" cy="43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5A07021-DAA0-429C-9288-CDF717A2AF46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8490381" y="3431765"/>
            <a:ext cx="1054804" cy="44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81EE76-2A94-4502-A30D-B04CD0F70278}"/>
              </a:ext>
            </a:extLst>
          </p:cNvPr>
          <p:cNvSpPr txBox="1"/>
          <p:nvPr/>
        </p:nvSpPr>
        <p:spPr>
          <a:xfrm>
            <a:off x="2510245" y="5872096"/>
            <a:ext cx="34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그냥 이진 트리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BCEA0A-ED9D-4ADF-8C78-0B96E12E9871}"/>
              </a:ext>
            </a:extLst>
          </p:cNvPr>
          <p:cNvSpPr txBox="1"/>
          <p:nvPr/>
        </p:nvSpPr>
        <p:spPr>
          <a:xfrm>
            <a:off x="7542943" y="5872096"/>
            <a:ext cx="34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균형 이진 트리</a:t>
            </a:r>
          </a:p>
        </p:txBody>
      </p:sp>
    </p:spTree>
    <p:extLst>
      <p:ext uri="{BB962C8B-B14F-4D97-AF65-F5344CB8AC3E}">
        <p14:creationId xmlns:p14="http://schemas.microsoft.com/office/powerpoint/2010/main" val="19293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3" grpId="0"/>
      <p:bldP spid="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5" y="1595718"/>
            <a:ext cx="11743765" cy="203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이진 트리의 순회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중위 순회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전위 순회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후위 순회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5" y="1604682"/>
            <a:ext cx="11743765" cy="34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중위 순회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왼쪽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자기 자신을 처리한다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오른쪽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                        4 -&gt; 2 -&gt; 5 -&gt; 1 -&gt; 6 -&gt; 3 -&gt; 7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A5DCF93-ECA2-48FD-880F-CC45E859959F}"/>
              </a:ext>
            </a:extLst>
          </p:cNvPr>
          <p:cNvSpPr/>
          <p:nvPr/>
        </p:nvSpPr>
        <p:spPr>
          <a:xfrm>
            <a:off x="6160520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2CC572-62F7-4EC8-8B96-9D7B26C13D57}"/>
              </a:ext>
            </a:extLst>
          </p:cNvPr>
          <p:cNvSpPr/>
          <p:nvPr/>
        </p:nvSpPr>
        <p:spPr>
          <a:xfrm>
            <a:off x="7939814" y="175377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578A8CF-3E88-46AE-BFE3-074EED91BC74}"/>
              </a:ext>
            </a:extLst>
          </p:cNvPr>
          <p:cNvSpPr/>
          <p:nvPr/>
        </p:nvSpPr>
        <p:spPr>
          <a:xfrm>
            <a:off x="9185537" y="265836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0335AA7-4EB9-49D1-A31B-251D8BCF5810}"/>
              </a:ext>
            </a:extLst>
          </p:cNvPr>
          <p:cNvSpPr/>
          <p:nvPr/>
        </p:nvSpPr>
        <p:spPr>
          <a:xfrm>
            <a:off x="6700520" y="264607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C4FAA21-6735-46BF-AB8A-BF1070D9D210}"/>
              </a:ext>
            </a:extLst>
          </p:cNvPr>
          <p:cNvSpPr/>
          <p:nvPr/>
        </p:nvSpPr>
        <p:spPr>
          <a:xfrm>
            <a:off x="9784396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A16E56D-AF80-4C5C-95E6-ABEC55F12713}"/>
              </a:ext>
            </a:extLst>
          </p:cNvPr>
          <p:cNvSpPr/>
          <p:nvPr/>
        </p:nvSpPr>
        <p:spPr>
          <a:xfrm>
            <a:off x="7387567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277C6B-7E10-427A-AB01-33D7919DC8E8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7161439" y="3106994"/>
            <a:ext cx="496128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BDED85F-1913-4D94-B7CF-8355E798A342}"/>
              </a:ext>
            </a:extLst>
          </p:cNvPr>
          <p:cNvCxnSpPr>
            <a:cxnSpLocks/>
            <a:stCxn id="33" idx="0"/>
            <a:endCxn id="31" idx="5"/>
          </p:cNvCxnSpPr>
          <p:nvPr/>
        </p:nvCxnSpPr>
        <p:spPr>
          <a:xfrm flipH="1" flipV="1">
            <a:off x="9646456" y="3119286"/>
            <a:ext cx="407940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FA90C99-5494-4D59-86FF-DF9504A0DFEF}"/>
              </a:ext>
            </a:extLst>
          </p:cNvPr>
          <p:cNvCxnSpPr>
            <a:cxnSpLocks/>
            <a:stCxn id="29" idx="0"/>
            <a:endCxn id="32" idx="3"/>
          </p:cNvCxnSpPr>
          <p:nvPr/>
        </p:nvCxnSpPr>
        <p:spPr>
          <a:xfrm flipV="1">
            <a:off x="6430520" y="3106994"/>
            <a:ext cx="349081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1E5B19-A33C-4EEC-AF87-26A19750AA5D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6970520" y="2214693"/>
            <a:ext cx="1048375" cy="43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620B1C-8686-42D9-B624-5C845D3F1765}"/>
              </a:ext>
            </a:extLst>
          </p:cNvPr>
          <p:cNvCxnSpPr>
            <a:cxnSpLocks/>
            <a:stCxn id="30" idx="5"/>
            <a:endCxn id="31" idx="0"/>
          </p:cNvCxnSpPr>
          <p:nvPr/>
        </p:nvCxnSpPr>
        <p:spPr>
          <a:xfrm>
            <a:off x="8400733" y="2214693"/>
            <a:ext cx="1054804" cy="44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C322F95F-9270-40EA-81AB-72356FC7B0CF}"/>
              </a:ext>
            </a:extLst>
          </p:cNvPr>
          <p:cNvSpPr/>
          <p:nvPr/>
        </p:nvSpPr>
        <p:spPr>
          <a:xfrm>
            <a:off x="8614614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00C1E6-B1B5-4D30-A67E-ACE43D7126D4}"/>
              </a:ext>
            </a:extLst>
          </p:cNvPr>
          <p:cNvCxnSpPr>
            <a:cxnSpLocks/>
            <a:stCxn id="40" idx="0"/>
            <a:endCxn id="31" idx="3"/>
          </p:cNvCxnSpPr>
          <p:nvPr/>
        </p:nvCxnSpPr>
        <p:spPr>
          <a:xfrm flipV="1">
            <a:off x="8884614" y="3119286"/>
            <a:ext cx="380004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4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5" y="1604682"/>
            <a:ext cx="11743765" cy="34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전위 순회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자기 자신을 처리한다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왼쪽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오른쪽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                        1 -&gt; 2 -&gt; 4 -&gt; 5 -&gt; 3 -&gt; 6 -&gt; 7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A5DCF93-ECA2-48FD-880F-CC45E859959F}"/>
              </a:ext>
            </a:extLst>
          </p:cNvPr>
          <p:cNvSpPr/>
          <p:nvPr/>
        </p:nvSpPr>
        <p:spPr>
          <a:xfrm>
            <a:off x="6160520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2CC572-62F7-4EC8-8B96-9D7B26C13D57}"/>
              </a:ext>
            </a:extLst>
          </p:cNvPr>
          <p:cNvSpPr/>
          <p:nvPr/>
        </p:nvSpPr>
        <p:spPr>
          <a:xfrm>
            <a:off x="7939814" y="175377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578A8CF-3E88-46AE-BFE3-074EED91BC74}"/>
              </a:ext>
            </a:extLst>
          </p:cNvPr>
          <p:cNvSpPr/>
          <p:nvPr/>
        </p:nvSpPr>
        <p:spPr>
          <a:xfrm>
            <a:off x="9185537" y="265836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0335AA7-4EB9-49D1-A31B-251D8BCF5810}"/>
              </a:ext>
            </a:extLst>
          </p:cNvPr>
          <p:cNvSpPr/>
          <p:nvPr/>
        </p:nvSpPr>
        <p:spPr>
          <a:xfrm>
            <a:off x="6700520" y="264607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C4FAA21-6735-46BF-AB8A-BF1070D9D210}"/>
              </a:ext>
            </a:extLst>
          </p:cNvPr>
          <p:cNvSpPr/>
          <p:nvPr/>
        </p:nvSpPr>
        <p:spPr>
          <a:xfrm>
            <a:off x="9784396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A16E56D-AF80-4C5C-95E6-ABEC55F12713}"/>
              </a:ext>
            </a:extLst>
          </p:cNvPr>
          <p:cNvSpPr/>
          <p:nvPr/>
        </p:nvSpPr>
        <p:spPr>
          <a:xfrm>
            <a:off x="7387567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277C6B-7E10-427A-AB01-33D7919DC8E8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7161439" y="3106994"/>
            <a:ext cx="496128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BDED85F-1913-4D94-B7CF-8355E798A342}"/>
              </a:ext>
            </a:extLst>
          </p:cNvPr>
          <p:cNvCxnSpPr>
            <a:cxnSpLocks/>
            <a:stCxn id="33" idx="0"/>
            <a:endCxn id="31" idx="5"/>
          </p:cNvCxnSpPr>
          <p:nvPr/>
        </p:nvCxnSpPr>
        <p:spPr>
          <a:xfrm flipH="1" flipV="1">
            <a:off x="9646456" y="3119286"/>
            <a:ext cx="407940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FA90C99-5494-4D59-86FF-DF9504A0DFEF}"/>
              </a:ext>
            </a:extLst>
          </p:cNvPr>
          <p:cNvCxnSpPr>
            <a:cxnSpLocks/>
            <a:stCxn id="29" idx="0"/>
            <a:endCxn id="32" idx="3"/>
          </p:cNvCxnSpPr>
          <p:nvPr/>
        </p:nvCxnSpPr>
        <p:spPr>
          <a:xfrm flipV="1">
            <a:off x="6430520" y="3106994"/>
            <a:ext cx="349081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1E5B19-A33C-4EEC-AF87-26A19750AA5D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6970520" y="2214693"/>
            <a:ext cx="1048375" cy="43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620B1C-8686-42D9-B624-5C845D3F1765}"/>
              </a:ext>
            </a:extLst>
          </p:cNvPr>
          <p:cNvCxnSpPr>
            <a:cxnSpLocks/>
            <a:stCxn id="30" idx="5"/>
            <a:endCxn id="31" idx="0"/>
          </p:cNvCxnSpPr>
          <p:nvPr/>
        </p:nvCxnSpPr>
        <p:spPr>
          <a:xfrm>
            <a:off x="8400733" y="2214693"/>
            <a:ext cx="1054804" cy="44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C322F95F-9270-40EA-81AB-72356FC7B0CF}"/>
              </a:ext>
            </a:extLst>
          </p:cNvPr>
          <p:cNvSpPr/>
          <p:nvPr/>
        </p:nvSpPr>
        <p:spPr>
          <a:xfrm>
            <a:off x="8614614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00C1E6-B1B5-4D30-A67E-ACE43D7126D4}"/>
              </a:ext>
            </a:extLst>
          </p:cNvPr>
          <p:cNvCxnSpPr>
            <a:cxnSpLocks/>
            <a:stCxn id="40" idx="0"/>
            <a:endCxn id="31" idx="3"/>
          </p:cNvCxnSpPr>
          <p:nvPr/>
        </p:nvCxnSpPr>
        <p:spPr>
          <a:xfrm flipV="1">
            <a:off x="8884614" y="3119286"/>
            <a:ext cx="380004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1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259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정점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(vertex)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집합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정점들을 연결하는 간선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(edge)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집합 </a:t>
            </a:r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이루어진 자료구조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정점과 간선에는 어떤 자료나 개념을 표현하는 정보를 담을 수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알고리즘 문제에서의 그래프는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정점에는 정점의 번호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관한 정보가 </a:t>
            </a:r>
            <a:r>
              <a:rPr lang="ko-KR" altLang="en-US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간선에는 가중치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대한 정보가 들어간다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보통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G(V,E)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표현한다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D5E9A6C-217B-4F2E-80DA-DC232FA80C35}"/>
              </a:ext>
            </a:extLst>
          </p:cNvPr>
          <p:cNvSpPr/>
          <p:nvPr/>
        </p:nvSpPr>
        <p:spPr>
          <a:xfrm>
            <a:off x="1897038" y="471331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2AD50E-4697-436C-87C1-1CEBBB4D9050}"/>
              </a:ext>
            </a:extLst>
          </p:cNvPr>
          <p:cNvSpPr/>
          <p:nvPr/>
        </p:nvSpPr>
        <p:spPr>
          <a:xfrm>
            <a:off x="3728113" y="509434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2193AD-1301-4ECE-938E-C538B1847E4E}"/>
              </a:ext>
            </a:extLst>
          </p:cNvPr>
          <p:cNvSpPr/>
          <p:nvPr/>
        </p:nvSpPr>
        <p:spPr>
          <a:xfrm>
            <a:off x="6320116" y="516039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D7BD33-05A4-4160-9C7A-AFC54470CEAA}"/>
              </a:ext>
            </a:extLst>
          </p:cNvPr>
          <p:cNvSpPr/>
          <p:nvPr/>
        </p:nvSpPr>
        <p:spPr>
          <a:xfrm>
            <a:off x="5278312" y="444331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0F9E189-50F1-4DDC-BAF9-60C8BC889443}"/>
              </a:ext>
            </a:extLst>
          </p:cNvPr>
          <p:cNvSpPr/>
          <p:nvPr/>
        </p:nvSpPr>
        <p:spPr>
          <a:xfrm>
            <a:off x="2419755" y="583095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7B6D08-036F-4D5A-BEA4-2455A87D699C}"/>
              </a:ext>
            </a:extLst>
          </p:cNvPr>
          <p:cNvSpPr/>
          <p:nvPr/>
        </p:nvSpPr>
        <p:spPr>
          <a:xfrm>
            <a:off x="1234218" y="553147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1E8C731-18A4-4780-8650-E53D1A90E4B0}"/>
              </a:ext>
            </a:extLst>
          </p:cNvPr>
          <p:cNvCxnSpPr>
            <a:stCxn id="11" idx="7"/>
            <a:endCxn id="3" idx="3"/>
          </p:cNvCxnSpPr>
          <p:nvPr/>
        </p:nvCxnSpPr>
        <p:spPr>
          <a:xfrm flipV="1">
            <a:off x="1695137" y="5174237"/>
            <a:ext cx="280982" cy="43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1E2D05-E80A-4A0F-ACC3-97E8D36F197B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1774218" y="5801471"/>
            <a:ext cx="645537" cy="29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C67C58-5CD2-4253-AC65-F1D0AEF73055}"/>
              </a:ext>
            </a:extLst>
          </p:cNvPr>
          <p:cNvCxnSpPr>
            <a:stCxn id="10" idx="7"/>
            <a:endCxn id="7" idx="3"/>
          </p:cNvCxnSpPr>
          <p:nvPr/>
        </p:nvCxnSpPr>
        <p:spPr>
          <a:xfrm flipV="1">
            <a:off x="2880674" y="5555261"/>
            <a:ext cx="926520" cy="354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17B227-61E8-46AB-AD67-E323BF1234A4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437038" y="4983318"/>
            <a:ext cx="1291075" cy="381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C18B34-205A-40C1-99A6-8C5AA5D5681A}"/>
              </a:ext>
            </a:extLst>
          </p:cNvPr>
          <p:cNvCxnSpPr>
            <a:stCxn id="7" idx="6"/>
            <a:endCxn id="9" idx="3"/>
          </p:cNvCxnSpPr>
          <p:nvPr/>
        </p:nvCxnSpPr>
        <p:spPr>
          <a:xfrm flipV="1">
            <a:off x="4268113" y="4904237"/>
            <a:ext cx="1089280" cy="460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FADA83-C42D-4091-9510-075F93174708}"/>
              </a:ext>
            </a:extLst>
          </p:cNvPr>
          <p:cNvCxnSpPr>
            <a:stCxn id="9" idx="5"/>
            <a:endCxn id="8" idx="1"/>
          </p:cNvCxnSpPr>
          <p:nvPr/>
        </p:nvCxnSpPr>
        <p:spPr>
          <a:xfrm>
            <a:off x="5739231" y="4904237"/>
            <a:ext cx="659966" cy="335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5" y="1604682"/>
            <a:ext cx="11743765" cy="34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후위 순회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왼쪽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오른쪽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자기 자신을 처리한다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                        4 -&gt; 5 -&gt; 2 -&gt; 6 -&gt; 7 -&gt; 3 -&gt; 1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A5DCF93-ECA2-48FD-880F-CC45E859959F}"/>
              </a:ext>
            </a:extLst>
          </p:cNvPr>
          <p:cNvSpPr/>
          <p:nvPr/>
        </p:nvSpPr>
        <p:spPr>
          <a:xfrm>
            <a:off x="6160520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2CC572-62F7-4EC8-8B96-9D7B26C13D57}"/>
              </a:ext>
            </a:extLst>
          </p:cNvPr>
          <p:cNvSpPr/>
          <p:nvPr/>
        </p:nvSpPr>
        <p:spPr>
          <a:xfrm>
            <a:off x="7939814" y="175377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578A8CF-3E88-46AE-BFE3-074EED91BC74}"/>
              </a:ext>
            </a:extLst>
          </p:cNvPr>
          <p:cNvSpPr/>
          <p:nvPr/>
        </p:nvSpPr>
        <p:spPr>
          <a:xfrm>
            <a:off x="9185537" y="265836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0335AA7-4EB9-49D1-A31B-251D8BCF5810}"/>
              </a:ext>
            </a:extLst>
          </p:cNvPr>
          <p:cNvSpPr/>
          <p:nvPr/>
        </p:nvSpPr>
        <p:spPr>
          <a:xfrm>
            <a:off x="6700520" y="264607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C4FAA21-6735-46BF-AB8A-BF1070D9D210}"/>
              </a:ext>
            </a:extLst>
          </p:cNvPr>
          <p:cNvSpPr/>
          <p:nvPr/>
        </p:nvSpPr>
        <p:spPr>
          <a:xfrm>
            <a:off x="9784396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A16E56D-AF80-4C5C-95E6-ABEC55F12713}"/>
              </a:ext>
            </a:extLst>
          </p:cNvPr>
          <p:cNvSpPr/>
          <p:nvPr/>
        </p:nvSpPr>
        <p:spPr>
          <a:xfrm>
            <a:off x="7387567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277C6B-7E10-427A-AB01-33D7919DC8E8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7161439" y="3106994"/>
            <a:ext cx="496128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BDED85F-1913-4D94-B7CF-8355E798A342}"/>
              </a:ext>
            </a:extLst>
          </p:cNvPr>
          <p:cNvCxnSpPr>
            <a:cxnSpLocks/>
            <a:stCxn id="33" idx="0"/>
            <a:endCxn id="31" idx="5"/>
          </p:cNvCxnSpPr>
          <p:nvPr/>
        </p:nvCxnSpPr>
        <p:spPr>
          <a:xfrm flipH="1" flipV="1">
            <a:off x="9646456" y="3119286"/>
            <a:ext cx="407940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FA90C99-5494-4D59-86FF-DF9504A0DFEF}"/>
              </a:ext>
            </a:extLst>
          </p:cNvPr>
          <p:cNvCxnSpPr>
            <a:cxnSpLocks/>
            <a:stCxn id="29" idx="0"/>
            <a:endCxn id="32" idx="3"/>
          </p:cNvCxnSpPr>
          <p:nvPr/>
        </p:nvCxnSpPr>
        <p:spPr>
          <a:xfrm flipV="1">
            <a:off x="6430520" y="3106994"/>
            <a:ext cx="349081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1E5B19-A33C-4EEC-AF87-26A19750AA5D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6970520" y="2214693"/>
            <a:ext cx="1048375" cy="43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620B1C-8686-42D9-B624-5C845D3F1765}"/>
              </a:ext>
            </a:extLst>
          </p:cNvPr>
          <p:cNvCxnSpPr>
            <a:cxnSpLocks/>
            <a:stCxn id="30" idx="5"/>
            <a:endCxn id="31" idx="0"/>
          </p:cNvCxnSpPr>
          <p:nvPr/>
        </p:nvCxnSpPr>
        <p:spPr>
          <a:xfrm>
            <a:off x="8400733" y="2214693"/>
            <a:ext cx="1054804" cy="44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C322F95F-9270-40EA-81AB-72356FC7B0CF}"/>
              </a:ext>
            </a:extLst>
          </p:cNvPr>
          <p:cNvSpPr/>
          <p:nvPr/>
        </p:nvSpPr>
        <p:spPr>
          <a:xfrm>
            <a:off x="8614614" y="388715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00C1E6-B1B5-4D30-A67E-ACE43D7126D4}"/>
              </a:ext>
            </a:extLst>
          </p:cNvPr>
          <p:cNvCxnSpPr>
            <a:cxnSpLocks/>
            <a:stCxn id="40" idx="0"/>
            <a:endCxn id="31" idx="3"/>
          </p:cNvCxnSpPr>
          <p:nvPr/>
        </p:nvCxnSpPr>
        <p:spPr>
          <a:xfrm flipV="1">
            <a:off x="8884614" y="3119286"/>
            <a:ext cx="380004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5" y="1604682"/>
            <a:ext cx="11743765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트리를 구현하고 전위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중위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후위 순회 방식에 따라 방문한 노드를 출력하라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A5DCF93-ECA2-48FD-880F-CC45E859959F}"/>
              </a:ext>
            </a:extLst>
          </p:cNvPr>
          <p:cNvSpPr/>
          <p:nvPr/>
        </p:nvSpPr>
        <p:spPr>
          <a:xfrm>
            <a:off x="3371906" y="525331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2CC572-62F7-4EC8-8B96-9D7B26C13D57}"/>
              </a:ext>
            </a:extLst>
          </p:cNvPr>
          <p:cNvSpPr/>
          <p:nvPr/>
        </p:nvSpPr>
        <p:spPr>
          <a:xfrm>
            <a:off x="5151200" y="311993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578A8CF-3E88-46AE-BFE3-074EED91BC74}"/>
              </a:ext>
            </a:extLst>
          </p:cNvPr>
          <p:cNvSpPr/>
          <p:nvPr/>
        </p:nvSpPr>
        <p:spPr>
          <a:xfrm>
            <a:off x="6396923" y="402453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0335AA7-4EB9-49D1-A31B-251D8BCF5810}"/>
              </a:ext>
            </a:extLst>
          </p:cNvPr>
          <p:cNvSpPr/>
          <p:nvPr/>
        </p:nvSpPr>
        <p:spPr>
          <a:xfrm>
            <a:off x="3911906" y="401223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C4FAA21-6735-46BF-AB8A-BF1070D9D210}"/>
              </a:ext>
            </a:extLst>
          </p:cNvPr>
          <p:cNvSpPr/>
          <p:nvPr/>
        </p:nvSpPr>
        <p:spPr>
          <a:xfrm>
            <a:off x="6995782" y="525331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A16E56D-AF80-4C5C-95E6-ABEC55F12713}"/>
              </a:ext>
            </a:extLst>
          </p:cNvPr>
          <p:cNvSpPr/>
          <p:nvPr/>
        </p:nvSpPr>
        <p:spPr>
          <a:xfrm>
            <a:off x="4598953" y="525331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277C6B-7E10-427A-AB01-33D7919DC8E8}"/>
              </a:ext>
            </a:extLst>
          </p:cNvPr>
          <p:cNvCxnSpPr>
            <a:cxnSpLocks/>
            <a:stCxn id="34" idx="0"/>
            <a:endCxn id="32" idx="5"/>
          </p:cNvCxnSpPr>
          <p:nvPr/>
        </p:nvCxnSpPr>
        <p:spPr>
          <a:xfrm flipH="1" flipV="1">
            <a:off x="4372825" y="4473157"/>
            <a:ext cx="496128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BDED85F-1913-4D94-B7CF-8355E798A342}"/>
              </a:ext>
            </a:extLst>
          </p:cNvPr>
          <p:cNvCxnSpPr>
            <a:cxnSpLocks/>
            <a:stCxn id="33" idx="0"/>
            <a:endCxn id="31" idx="5"/>
          </p:cNvCxnSpPr>
          <p:nvPr/>
        </p:nvCxnSpPr>
        <p:spPr>
          <a:xfrm flipH="1" flipV="1">
            <a:off x="6857842" y="4485449"/>
            <a:ext cx="407940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FA90C99-5494-4D59-86FF-DF9504A0DFEF}"/>
              </a:ext>
            </a:extLst>
          </p:cNvPr>
          <p:cNvCxnSpPr>
            <a:cxnSpLocks/>
            <a:stCxn id="29" idx="0"/>
            <a:endCxn id="32" idx="3"/>
          </p:cNvCxnSpPr>
          <p:nvPr/>
        </p:nvCxnSpPr>
        <p:spPr>
          <a:xfrm flipV="1">
            <a:off x="3641906" y="4473157"/>
            <a:ext cx="349081" cy="780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1E5B19-A33C-4EEC-AF87-26A19750AA5D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4181906" y="3580856"/>
            <a:ext cx="1048375" cy="431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620B1C-8686-42D9-B624-5C845D3F1765}"/>
              </a:ext>
            </a:extLst>
          </p:cNvPr>
          <p:cNvCxnSpPr>
            <a:cxnSpLocks/>
            <a:stCxn id="30" idx="5"/>
            <a:endCxn id="31" idx="0"/>
          </p:cNvCxnSpPr>
          <p:nvPr/>
        </p:nvCxnSpPr>
        <p:spPr>
          <a:xfrm>
            <a:off x="5612119" y="3580856"/>
            <a:ext cx="1054804" cy="443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C322F95F-9270-40EA-81AB-72356FC7B0CF}"/>
              </a:ext>
            </a:extLst>
          </p:cNvPr>
          <p:cNvSpPr/>
          <p:nvPr/>
        </p:nvSpPr>
        <p:spPr>
          <a:xfrm>
            <a:off x="5826000" y="525331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00C1E6-B1B5-4D30-A67E-ACE43D7126D4}"/>
              </a:ext>
            </a:extLst>
          </p:cNvPr>
          <p:cNvCxnSpPr>
            <a:cxnSpLocks/>
            <a:stCxn id="40" idx="0"/>
            <a:endCxn id="31" idx="3"/>
          </p:cNvCxnSpPr>
          <p:nvPr/>
        </p:nvCxnSpPr>
        <p:spPr>
          <a:xfrm flipV="1">
            <a:off x="6096000" y="4485449"/>
            <a:ext cx="380004" cy="767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70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6797F-8E7A-4CE9-A17B-1F4B8FEE64D9}"/>
              </a:ext>
            </a:extLst>
          </p:cNvPr>
          <p:cNvSpPr txBox="1"/>
          <p:nvPr/>
        </p:nvSpPr>
        <p:spPr>
          <a:xfrm>
            <a:off x="814599" y="1773056"/>
            <a:ext cx="4268390" cy="156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트리의 구현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정보를 저장할 노드를 만든다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CB1E7C-C798-45E8-BE0B-F10219AC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96" y="2167441"/>
            <a:ext cx="5431905" cy="32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20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6797F-8E7A-4CE9-A17B-1F4B8FEE64D9}"/>
              </a:ext>
            </a:extLst>
          </p:cNvPr>
          <p:cNvSpPr txBox="1"/>
          <p:nvPr/>
        </p:nvSpPr>
        <p:spPr>
          <a:xfrm>
            <a:off x="276716" y="1813397"/>
            <a:ext cx="4873507" cy="196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트리의 구현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루트노드를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만들어 트리를 생성하고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트리를 초기화 시킨다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A4D7A2-FD2A-404C-BD6B-39BDF368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406" y="1861529"/>
            <a:ext cx="7118593" cy="35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89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6797F-8E7A-4CE9-A17B-1F4B8FEE64D9}"/>
              </a:ext>
            </a:extLst>
          </p:cNvPr>
          <p:cNvSpPr txBox="1"/>
          <p:nvPr/>
        </p:nvSpPr>
        <p:spPr>
          <a:xfrm>
            <a:off x="276716" y="1813397"/>
            <a:ext cx="4873507" cy="2359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트리의 구현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나머지 값들을 트리에 넣어준다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부모 노드를 확인하고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비어있는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자식노드에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새 노드를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넣어준다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6A0C7E-7571-4903-B7A5-4377D37C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18" y="1340285"/>
            <a:ext cx="8083582" cy="51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6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6797F-8E7A-4CE9-A17B-1F4B8FEE64D9}"/>
              </a:ext>
            </a:extLst>
          </p:cNvPr>
          <p:cNvSpPr txBox="1"/>
          <p:nvPr/>
        </p:nvSpPr>
        <p:spPr>
          <a:xfrm>
            <a:off x="276716" y="1813397"/>
            <a:ext cx="4873507" cy="219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중위 순회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왼쪽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자기 자신을 처리한다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오른쪽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9FE4E4-252A-4384-A2DE-C8BD4A99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13" y="1753774"/>
            <a:ext cx="5893062" cy="23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02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6797F-8E7A-4CE9-A17B-1F4B8FEE64D9}"/>
              </a:ext>
            </a:extLst>
          </p:cNvPr>
          <p:cNvSpPr txBox="1"/>
          <p:nvPr/>
        </p:nvSpPr>
        <p:spPr>
          <a:xfrm>
            <a:off x="276716" y="1813397"/>
            <a:ext cx="4873507" cy="219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전위 순회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자기 자신을 처리한다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왼쪽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오른쪽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61FBB-75D1-4C65-9ED5-E05D55F3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85" y="1753774"/>
            <a:ext cx="6687031" cy="251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2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6797F-8E7A-4CE9-A17B-1F4B8FEE64D9}"/>
              </a:ext>
            </a:extLst>
          </p:cNvPr>
          <p:cNvSpPr txBox="1"/>
          <p:nvPr/>
        </p:nvSpPr>
        <p:spPr>
          <a:xfrm>
            <a:off x="276716" y="1813397"/>
            <a:ext cx="4873507" cy="219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후위 순회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왼쪽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오른쪽 자식을 방문한다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3)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자기 자신을 처리한다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DCF00A-AD28-4400-86E2-809EDE4B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92" y="1695770"/>
            <a:ext cx="6649896" cy="23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03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Tree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A6038C-A220-41E7-9A68-AAAE1B93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5" y="1628523"/>
            <a:ext cx="5492937" cy="4708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0C09DE-E357-4BDC-8267-82E74BBD3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850" y="2917300"/>
            <a:ext cx="4860766" cy="13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357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그래프의 종류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무향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그래프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유향 그래프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완전 그래프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부분 그래프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가중치 그래프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….</a:t>
            </a:r>
          </a:p>
        </p:txBody>
      </p:sp>
    </p:spTree>
    <p:extLst>
      <p:ext uri="{BB962C8B-B14F-4D97-AF65-F5344CB8AC3E}">
        <p14:creationId xmlns:p14="http://schemas.microsoft.com/office/powerpoint/2010/main" val="294137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95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무향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그래프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(undirected graph)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633343-9FA6-45FD-8863-73B418CAC232}"/>
              </a:ext>
            </a:extLst>
          </p:cNvPr>
          <p:cNvSpPr/>
          <p:nvPr/>
        </p:nvSpPr>
        <p:spPr>
          <a:xfrm>
            <a:off x="1528548" y="300802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897E9F-BC7A-4EC6-9CEF-AFA03E2B650D}"/>
              </a:ext>
            </a:extLst>
          </p:cNvPr>
          <p:cNvSpPr/>
          <p:nvPr/>
        </p:nvSpPr>
        <p:spPr>
          <a:xfrm>
            <a:off x="3359623" y="33890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5E497E-C398-4AB1-B764-DF8682ECC01A}"/>
              </a:ext>
            </a:extLst>
          </p:cNvPr>
          <p:cNvSpPr/>
          <p:nvPr/>
        </p:nvSpPr>
        <p:spPr>
          <a:xfrm>
            <a:off x="5951626" y="345510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C2E183-B1D1-4B4D-A6D9-14F7B0D89B46}"/>
              </a:ext>
            </a:extLst>
          </p:cNvPr>
          <p:cNvSpPr/>
          <p:nvPr/>
        </p:nvSpPr>
        <p:spPr>
          <a:xfrm>
            <a:off x="4909822" y="273802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40C2F9-0588-4BC7-B2B6-4DE8FFF236D7}"/>
              </a:ext>
            </a:extLst>
          </p:cNvPr>
          <p:cNvSpPr/>
          <p:nvPr/>
        </p:nvSpPr>
        <p:spPr>
          <a:xfrm>
            <a:off x="2051265" y="412566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E142B7-7B4B-4F36-8FF3-FB4FA402D4A8}"/>
              </a:ext>
            </a:extLst>
          </p:cNvPr>
          <p:cNvSpPr/>
          <p:nvPr/>
        </p:nvSpPr>
        <p:spPr>
          <a:xfrm>
            <a:off x="865728" y="382618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0D7C48-FD9A-48F1-8177-3C0006967E01}"/>
              </a:ext>
            </a:extLst>
          </p:cNvPr>
          <p:cNvCxnSpPr>
            <a:stCxn id="12" idx="7"/>
            <a:endCxn id="7" idx="3"/>
          </p:cNvCxnSpPr>
          <p:nvPr/>
        </p:nvCxnSpPr>
        <p:spPr>
          <a:xfrm flipV="1">
            <a:off x="1326647" y="3468947"/>
            <a:ext cx="280982" cy="43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EBAC70-E254-41C3-A30D-14990810CC6A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1405728" y="4096181"/>
            <a:ext cx="645537" cy="29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C488CB-8C6D-4F56-BA1E-971B3C4628A4}"/>
              </a:ext>
            </a:extLst>
          </p:cNvPr>
          <p:cNvCxnSpPr>
            <a:stCxn id="11" idx="7"/>
            <a:endCxn id="8" idx="3"/>
          </p:cNvCxnSpPr>
          <p:nvPr/>
        </p:nvCxnSpPr>
        <p:spPr>
          <a:xfrm flipV="1">
            <a:off x="2512184" y="3849971"/>
            <a:ext cx="926520" cy="354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99CDBB0-47FD-43DC-A583-C93F4357562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068548" y="3278028"/>
            <a:ext cx="1291075" cy="381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F987764-3119-4DA0-8C95-C2A15A526DFB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3899623" y="3198947"/>
            <a:ext cx="1089280" cy="460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2DD114-FC53-4300-AEA9-10AE7BF08079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5370741" y="3198947"/>
            <a:ext cx="659966" cy="335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2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95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유향 그래프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(directed graph)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633343-9FA6-45FD-8863-73B418CAC232}"/>
              </a:ext>
            </a:extLst>
          </p:cNvPr>
          <p:cNvSpPr/>
          <p:nvPr/>
        </p:nvSpPr>
        <p:spPr>
          <a:xfrm>
            <a:off x="1132922" y="288354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897E9F-BC7A-4EC6-9CEF-AFA03E2B650D}"/>
              </a:ext>
            </a:extLst>
          </p:cNvPr>
          <p:cNvSpPr/>
          <p:nvPr/>
        </p:nvSpPr>
        <p:spPr>
          <a:xfrm>
            <a:off x="2963997" y="326457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5E497E-C398-4AB1-B764-DF8682ECC01A}"/>
              </a:ext>
            </a:extLst>
          </p:cNvPr>
          <p:cNvSpPr/>
          <p:nvPr/>
        </p:nvSpPr>
        <p:spPr>
          <a:xfrm>
            <a:off x="5556000" y="333062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C2E183-B1D1-4B4D-A6D9-14F7B0D89B46}"/>
              </a:ext>
            </a:extLst>
          </p:cNvPr>
          <p:cNvSpPr/>
          <p:nvPr/>
        </p:nvSpPr>
        <p:spPr>
          <a:xfrm>
            <a:off x="4514196" y="261354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40C2F9-0588-4BC7-B2B6-4DE8FFF236D7}"/>
              </a:ext>
            </a:extLst>
          </p:cNvPr>
          <p:cNvSpPr/>
          <p:nvPr/>
        </p:nvSpPr>
        <p:spPr>
          <a:xfrm>
            <a:off x="1655639" y="400117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E142B7-7B4B-4F36-8FF3-FB4FA402D4A8}"/>
              </a:ext>
            </a:extLst>
          </p:cNvPr>
          <p:cNvSpPr/>
          <p:nvPr/>
        </p:nvSpPr>
        <p:spPr>
          <a:xfrm>
            <a:off x="470102" y="370170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082CA6E-907C-4B38-9CC5-280CC4010572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3503997" y="3074466"/>
            <a:ext cx="1089280" cy="46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C89733-AA6F-4E81-8DD8-9539C5FB6CF0}"/>
              </a:ext>
            </a:extLst>
          </p:cNvPr>
          <p:cNvCxnSpPr>
            <a:stCxn id="10" idx="2"/>
            <a:endCxn id="8" idx="7"/>
          </p:cNvCxnSpPr>
          <p:nvPr/>
        </p:nvCxnSpPr>
        <p:spPr>
          <a:xfrm flipH="1">
            <a:off x="3424916" y="2883547"/>
            <a:ext cx="1089280" cy="46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FBAEBD1-223E-4722-9832-4C3F5711E48B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4975115" y="3074466"/>
            <a:ext cx="659966" cy="33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18DD35-4552-4D1D-A171-A527808D3249}"/>
              </a:ext>
            </a:extLst>
          </p:cNvPr>
          <p:cNvCxnSpPr>
            <a:stCxn id="8" idx="3"/>
            <a:endCxn id="11" idx="7"/>
          </p:cNvCxnSpPr>
          <p:nvPr/>
        </p:nvCxnSpPr>
        <p:spPr>
          <a:xfrm flipH="1">
            <a:off x="2116558" y="3725490"/>
            <a:ext cx="926520" cy="35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DE1C6E-0A8C-4684-B7F3-4625D11B50E3}"/>
              </a:ext>
            </a:extLst>
          </p:cNvPr>
          <p:cNvCxnSpPr>
            <a:stCxn id="11" idx="2"/>
            <a:endCxn id="12" idx="5"/>
          </p:cNvCxnSpPr>
          <p:nvPr/>
        </p:nvCxnSpPr>
        <p:spPr>
          <a:xfrm flipH="1" flipV="1">
            <a:off x="1010102" y="3971700"/>
            <a:ext cx="645537" cy="29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1B77612-AD73-4A6A-994F-3DCA34AE8980}"/>
              </a:ext>
            </a:extLst>
          </p:cNvPr>
          <p:cNvCxnSpPr>
            <a:stCxn id="12" idx="7"/>
            <a:endCxn id="7" idx="3"/>
          </p:cNvCxnSpPr>
          <p:nvPr/>
        </p:nvCxnSpPr>
        <p:spPr>
          <a:xfrm flipV="1">
            <a:off x="931021" y="3344466"/>
            <a:ext cx="280982" cy="43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C0AC7F7-A976-490E-9216-FA1DA9C7901C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672922" y="3153547"/>
            <a:ext cx="1291075" cy="38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95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완전 그래프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633343-9FA6-45FD-8863-73B418CAC232}"/>
              </a:ext>
            </a:extLst>
          </p:cNvPr>
          <p:cNvSpPr/>
          <p:nvPr/>
        </p:nvSpPr>
        <p:spPr>
          <a:xfrm>
            <a:off x="1132922" y="352249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897E9F-BC7A-4EC6-9CEF-AFA03E2B650D}"/>
              </a:ext>
            </a:extLst>
          </p:cNvPr>
          <p:cNvSpPr/>
          <p:nvPr/>
        </p:nvSpPr>
        <p:spPr>
          <a:xfrm>
            <a:off x="2431735" y="471331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5E497E-C398-4AB1-B764-DF8682ECC01A}"/>
              </a:ext>
            </a:extLst>
          </p:cNvPr>
          <p:cNvSpPr/>
          <p:nvPr/>
        </p:nvSpPr>
        <p:spPr>
          <a:xfrm>
            <a:off x="3807335" y="352249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C2E183-B1D1-4B4D-A6D9-14F7B0D89B46}"/>
              </a:ext>
            </a:extLst>
          </p:cNvPr>
          <p:cNvSpPr/>
          <p:nvPr/>
        </p:nvSpPr>
        <p:spPr>
          <a:xfrm>
            <a:off x="2431735" y="234354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011B8A3-0B4E-41A9-A13B-971E4FB88F2C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1593841" y="2804466"/>
            <a:ext cx="916975" cy="79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6D7402D-A3C8-4AFE-B9D4-09C0B6090546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2892654" y="2804466"/>
            <a:ext cx="993762" cy="79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A595132-9764-4630-80EB-54A81A1A4D72}"/>
              </a:ext>
            </a:extLst>
          </p:cNvPr>
          <p:cNvCxnSpPr>
            <a:stCxn id="10" idx="4"/>
            <a:endCxn id="8" idx="0"/>
          </p:cNvCxnSpPr>
          <p:nvPr/>
        </p:nvCxnSpPr>
        <p:spPr>
          <a:xfrm>
            <a:off x="2701735" y="2883547"/>
            <a:ext cx="0" cy="1829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0D4C545-453D-408A-B592-47D8F608897A}"/>
              </a:ext>
            </a:extLst>
          </p:cNvPr>
          <p:cNvCxnSpPr>
            <a:stCxn id="8" idx="7"/>
            <a:endCxn id="9" idx="3"/>
          </p:cNvCxnSpPr>
          <p:nvPr/>
        </p:nvCxnSpPr>
        <p:spPr>
          <a:xfrm flipV="1">
            <a:off x="2892654" y="3983412"/>
            <a:ext cx="993762" cy="808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440E0D7-7647-435B-9645-4D0DFC2A69FD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1593841" y="3983412"/>
            <a:ext cx="916975" cy="808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E91FE1-5DF7-4913-83BC-A0C04181785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672922" y="3792493"/>
            <a:ext cx="2134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5509718D-555E-4CC9-85DD-E40181B0AE2D}"/>
              </a:ext>
            </a:extLst>
          </p:cNvPr>
          <p:cNvSpPr/>
          <p:nvPr/>
        </p:nvSpPr>
        <p:spPr>
          <a:xfrm>
            <a:off x="6097909" y="352249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04815B2-77D2-41F3-B0A5-0576B6C7908D}"/>
              </a:ext>
            </a:extLst>
          </p:cNvPr>
          <p:cNvSpPr/>
          <p:nvPr/>
        </p:nvSpPr>
        <p:spPr>
          <a:xfrm>
            <a:off x="7396722" y="471331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EEF15E9-DE95-40FF-9783-BA04165ECAC9}"/>
              </a:ext>
            </a:extLst>
          </p:cNvPr>
          <p:cNvSpPr/>
          <p:nvPr/>
        </p:nvSpPr>
        <p:spPr>
          <a:xfrm>
            <a:off x="8772322" y="352249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A97D335-9E88-42C1-819C-A0758A8016D6}"/>
              </a:ext>
            </a:extLst>
          </p:cNvPr>
          <p:cNvSpPr/>
          <p:nvPr/>
        </p:nvSpPr>
        <p:spPr>
          <a:xfrm>
            <a:off x="7396722" y="234354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0F0A5BB-D2F5-43B2-827C-C1AA6732E871}"/>
              </a:ext>
            </a:extLst>
          </p:cNvPr>
          <p:cNvCxnSpPr>
            <a:stCxn id="47" idx="7"/>
            <a:endCxn id="50" idx="3"/>
          </p:cNvCxnSpPr>
          <p:nvPr/>
        </p:nvCxnSpPr>
        <p:spPr>
          <a:xfrm flipV="1">
            <a:off x="6558828" y="2804466"/>
            <a:ext cx="916975" cy="79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88F765F-FFEF-4A00-ADAC-E8792401725A}"/>
              </a:ext>
            </a:extLst>
          </p:cNvPr>
          <p:cNvCxnSpPr>
            <a:stCxn id="50" idx="3"/>
            <a:endCxn id="47" idx="7"/>
          </p:cNvCxnSpPr>
          <p:nvPr/>
        </p:nvCxnSpPr>
        <p:spPr>
          <a:xfrm flipH="1">
            <a:off x="6558828" y="2804466"/>
            <a:ext cx="916975" cy="79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C54B85E-10D4-4087-B6C1-0BA3F6335EDB}"/>
              </a:ext>
            </a:extLst>
          </p:cNvPr>
          <p:cNvCxnSpPr>
            <a:stCxn id="50" idx="5"/>
            <a:endCxn id="49" idx="1"/>
          </p:cNvCxnSpPr>
          <p:nvPr/>
        </p:nvCxnSpPr>
        <p:spPr>
          <a:xfrm>
            <a:off x="7857641" y="2804466"/>
            <a:ext cx="993762" cy="79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B5C2D28-17E5-433B-A06F-D3929B6D6B7F}"/>
              </a:ext>
            </a:extLst>
          </p:cNvPr>
          <p:cNvCxnSpPr>
            <a:stCxn id="49" idx="1"/>
            <a:endCxn id="50" idx="5"/>
          </p:cNvCxnSpPr>
          <p:nvPr/>
        </p:nvCxnSpPr>
        <p:spPr>
          <a:xfrm flipH="1" flipV="1">
            <a:off x="7857641" y="2804466"/>
            <a:ext cx="993762" cy="79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8CBA9AC-C715-4066-8EE7-842276DEF10F}"/>
              </a:ext>
            </a:extLst>
          </p:cNvPr>
          <p:cNvCxnSpPr>
            <a:stCxn id="50" idx="4"/>
            <a:endCxn id="48" idx="0"/>
          </p:cNvCxnSpPr>
          <p:nvPr/>
        </p:nvCxnSpPr>
        <p:spPr>
          <a:xfrm>
            <a:off x="7666722" y="2883547"/>
            <a:ext cx="0" cy="182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303AD21-8F46-460A-82D5-EEAE00D0CDB0}"/>
              </a:ext>
            </a:extLst>
          </p:cNvPr>
          <p:cNvCxnSpPr>
            <a:stCxn id="48" idx="0"/>
            <a:endCxn id="50" idx="4"/>
          </p:cNvCxnSpPr>
          <p:nvPr/>
        </p:nvCxnSpPr>
        <p:spPr>
          <a:xfrm flipV="1">
            <a:off x="7666722" y="2883547"/>
            <a:ext cx="0" cy="182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335903E-AAC1-4DBE-8551-DDC1C2B9481C}"/>
              </a:ext>
            </a:extLst>
          </p:cNvPr>
          <p:cNvCxnSpPr>
            <a:stCxn id="48" idx="7"/>
            <a:endCxn id="49" idx="3"/>
          </p:cNvCxnSpPr>
          <p:nvPr/>
        </p:nvCxnSpPr>
        <p:spPr>
          <a:xfrm flipV="1">
            <a:off x="7857641" y="3983412"/>
            <a:ext cx="993762" cy="808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9190022-BE46-4D90-B989-4B8884628CCF}"/>
              </a:ext>
            </a:extLst>
          </p:cNvPr>
          <p:cNvCxnSpPr>
            <a:stCxn id="47" idx="5"/>
            <a:endCxn id="48" idx="1"/>
          </p:cNvCxnSpPr>
          <p:nvPr/>
        </p:nvCxnSpPr>
        <p:spPr>
          <a:xfrm>
            <a:off x="6558828" y="3983412"/>
            <a:ext cx="916975" cy="808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C307DEF-BD92-4C90-8DAF-032EB3256CD6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>
            <a:off x="6637909" y="3792493"/>
            <a:ext cx="21344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953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가중치 그래프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(Weighted Graph)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633343-9FA6-45FD-8863-73B418CAC232}"/>
              </a:ext>
            </a:extLst>
          </p:cNvPr>
          <p:cNvSpPr/>
          <p:nvPr/>
        </p:nvSpPr>
        <p:spPr>
          <a:xfrm>
            <a:off x="1528548" y="300802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897E9F-BC7A-4EC6-9CEF-AFA03E2B650D}"/>
              </a:ext>
            </a:extLst>
          </p:cNvPr>
          <p:cNvSpPr/>
          <p:nvPr/>
        </p:nvSpPr>
        <p:spPr>
          <a:xfrm>
            <a:off x="3359623" y="33890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25E497E-C398-4AB1-B764-DF8682ECC01A}"/>
              </a:ext>
            </a:extLst>
          </p:cNvPr>
          <p:cNvSpPr/>
          <p:nvPr/>
        </p:nvSpPr>
        <p:spPr>
          <a:xfrm>
            <a:off x="5951626" y="345510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C2E183-B1D1-4B4D-A6D9-14F7B0D89B46}"/>
              </a:ext>
            </a:extLst>
          </p:cNvPr>
          <p:cNvSpPr/>
          <p:nvPr/>
        </p:nvSpPr>
        <p:spPr>
          <a:xfrm>
            <a:off x="4909822" y="273802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440C2F9-0588-4BC7-B2B6-4DE8FFF236D7}"/>
              </a:ext>
            </a:extLst>
          </p:cNvPr>
          <p:cNvSpPr/>
          <p:nvPr/>
        </p:nvSpPr>
        <p:spPr>
          <a:xfrm>
            <a:off x="2051265" y="412566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E142B7-7B4B-4F36-8FF3-FB4FA402D4A8}"/>
              </a:ext>
            </a:extLst>
          </p:cNvPr>
          <p:cNvSpPr/>
          <p:nvPr/>
        </p:nvSpPr>
        <p:spPr>
          <a:xfrm>
            <a:off x="865728" y="382618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0D7C48-FD9A-48F1-8177-3C0006967E01}"/>
              </a:ext>
            </a:extLst>
          </p:cNvPr>
          <p:cNvCxnSpPr>
            <a:stCxn id="12" idx="7"/>
            <a:endCxn id="7" idx="3"/>
          </p:cNvCxnSpPr>
          <p:nvPr/>
        </p:nvCxnSpPr>
        <p:spPr>
          <a:xfrm flipV="1">
            <a:off x="1326647" y="3468947"/>
            <a:ext cx="280982" cy="43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FEBAC70-E254-41C3-A30D-14990810CC6A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1405728" y="4096181"/>
            <a:ext cx="645537" cy="29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C488CB-8C6D-4F56-BA1E-971B3C4628A4}"/>
              </a:ext>
            </a:extLst>
          </p:cNvPr>
          <p:cNvCxnSpPr>
            <a:stCxn id="11" idx="7"/>
            <a:endCxn id="8" idx="3"/>
          </p:cNvCxnSpPr>
          <p:nvPr/>
        </p:nvCxnSpPr>
        <p:spPr>
          <a:xfrm flipV="1">
            <a:off x="2512184" y="3849971"/>
            <a:ext cx="926520" cy="354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99CDBB0-47FD-43DC-A583-C93F4357562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068548" y="3278028"/>
            <a:ext cx="1291075" cy="381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F987764-3119-4DA0-8C95-C2A15A526DFB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3899623" y="3198947"/>
            <a:ext cx="1089280" cy="460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2DD114-FC53-4300-AEA9-10AE7BF08079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5370741" y="3198947"/>
            <a:ext cx="659966" cy="335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0FD59A-E3D2-4B1C-AA75-3BAADECB0664}"/>
              </a:ext>
            </a:extLst>
          </p:cNvPr>
          <p:cNvSpPr txBox="1"/>
          <p:nvPr/>
        </p:nvSpPr>
        <p:spPr>
          <a:xfrm>
            <a:off x="2583460" y="3087109"/>
            <a:ext cx="38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A11B79-B40C-4F2E-BAEE-2C5885DB0FBB}"/>
              </a:ext>
            </a:extLst>
          </p:cNvPr>
          <p:cNvSpPr txBox="1"/>
          <p:nvPr/>
        </p:nvSpPr>
        <p:spPr>
          <a:xfrm>
            <a:off x="1170939" y="3389052"/>
            <a:ext cx="38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6D500C-F668-4848-884B-DECD42E5B830}"/>
              </a:ext>
            </a:extLst>
          </p:cNvPr>
          <p:cNvSpPr txBox="1"/>
          <p:nvPr/>
        </p:nvSpPr>
        <p:spPr>
          <a:xfrm>
            <a:off x="1535236" y="4268749"/>
            <a:ext cx="38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B78EB-2E53-4D71-9A49-2C1E71A2131C}"/>
              </a:ext>
            </a:extLst>
          </p:cNvPr>
          <p:cNvSpPr txBox="1"/>
          <p:nvPr/>
        </p:nvSpPr>
        <p:spPr>
          <a:xfrm>
            <a:off x="2858924" y="4061254"/>
            <a:ext cx="38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C5217-9CEC-4475-9D1B-CD4AA7B23314}"/>
              </a:ext>
            </a:extLst>
          </p:cNvPr>
          <p:cNvSpPr txBox="1"/>
          <p:nvPr/>
        </p:nvSpPr>
        <p:spPr>
          <a:xfrm>
            <a:off x="4281461" y="3087109"/>
            <a:ext cx="38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96EE43-8B00-4EC4-87CD-9CF63F1DE0DA}"/>
              </a:ext>
            </a:extLst>
          </p:cNvPr>
          <p:cNvSpPr txBox="1"/>
          <p:nvPr/>
        </p:nvSpPr>
        <p:spPr>
          <a:xfrm>
            <a:off x="5669374" y="2994188"/>
            <a:ext cx="38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89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Graph</a:t>
            </a:r>
            <a:r>
              <a:rPr lang="ko-KR" altLang="en-US" sz="2000" dirty="0"/>
              <a:t>에 대해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B07B-5023-4231-B812-6AFEEAC0E02B}"/>
              </a:ext>
            </a:extLst>
          </p:cNvPr>
          <p:cNvSpPr txBox="1"/>
          <p:nvPr/>
        </p:nvSpPr>
        <p:spPr>
          <a:xfrm>
            <a:off x="448234" y="1604682"/>
            <a:ext cx="11743765" cy="156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그래프의 구현 방식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인접 행렬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5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인접 리스트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0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5059</TotalTime>
  <Words>1655</Words>
  <Application>Microsoft Office PowerPoint</Application>
  <PresentationFormat>와이드스크린</PresentationFormat>
  <Paragraphs>501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207</cp:revision>
  <dcterms:created xsi:type="dcterms:W3CDTF">2021-01-02T15:13:48Z</dcterms:created>
  <dcterms:modified xsi:type="dcterms:W3CDTF">2021-05-13T16:27:39Z</dcterms:modified>
</cp:coreProperties>
</file>