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99" r:id="rId4"/>
    <p:sldId id="335" r:id="rId5"/>
    <p:sldId id="337" r:id="rId6"/>
    <p:sldId id="349" r:id="rId7"/>
    <p:sldId id="341" r:id="rId8"/>
    <p:sldId id="346" r:id="rId9"/>
    <p:sldId id="344" r:id="rId10"/>
    <p:sldId id="350" r:id="rId11"/>
    <p:sldId id="351" r:id="rId12"/>
    <p:sldId id="352" r:id="rId13"/>
    <p:sldId id="321" r:id="rId14"/>
    <p:sldId id="347" r:id="rId15"/>
    <p:sldId id="35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거북이 거북이" initials="거거" lastIdx="1" clrIdx="0">
    <p:extLst>
      <p:ext uri="{19B8F6BF-5375-455C-9EA6-DF929625EA0E}">
        <p15:presenceInfo xmlns:p15="http://schemas.microsoft.com/office/powerpoint/2012/main" userId="9b0d297d4ddcfb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23" y="2601119"/>
            <a:ext cx="9816353" cy="1655762"/>
          </a:xfrm>
        </p:spPr>
        <p:txBody>
          <a:bodyPr>
            <a:normAutofit/>
          </a:bodyPr>
          <a:lstStyle/>
          <a:p>
            <a:r>
              <a:rPr lang="en-US" altLang="ko-KR" sz="8000" b="1" dirty="0">
                <a:latin typeface="+mj-lt"/>
              </a:rPr>
              <a:t>12</a:t>
            </a:r>
            <a:r>
              <a:rPr lang="ko-KR" altLang="en-US" sz="8000" b="1" dirty="0">
                <a:latin typeface="+mj-lt"/>
              </a:rPr>
              <a:t>주차 </a:t>
            </a:r>
            <a:r>
              <a:rPr lang="en-US" altLang="ko-KR" sz="8000" b="1" dirty="0">
                <a:latin typeface="+mj-lt"/>
              </a:rPr>
              <a:t>: </a:t>
            </a:r>
            <a:r>
              <a:rPr lang="ko-KR" altLang="en-US" sz="8000" b="1" dirty="0">
                <a:latin typeface="+mj-lt"/>
              </a:rPr>
              <a:t>경주로 건설</a:t>
            </a:r>
            <a:endParaRPr lang="en-US" altLang="ko-KR" sz="80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166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BFS/DFS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위해 필요한 정보는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위치 정보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현재 행과 열의 위치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건설한 도로의 종류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5346868-2CF6-4BF8-B96D-B92AA694E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08640"/>
              </p:ext>
            </p:extLst>
          </p:nvPr>
        </p:nvGraphicFramePr>
        <p:xfrm>
          <a:off x="2318870" y="3525164"/>
          <a:ext cx="2674470" cy="233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90">
                  <a:extLst>
                    <a:ext uri="{9D8B030D-6E8A-4147-A177-3AD203B41FA5}">
                      <a16:colId xmlns:a16="http://schemas.microsoft.com/office/drawing/2014/main" val="1920961831"/>
                    </a:ext>
                  </a:extLst>
                </a:gridCol>
                <a:gridCol w="891490">
                  <a:extLst>
                    <a:ext uri="{9D8B030D-6E8A-4147-A177-3AD203B41FA5}">
                      <a16:colId xmlns:a16="http://schemas.microsoft.com/office/drawing/2014/main" val="1686703462"/>
                    </a:ext>
                  </a:extLst>
                </a:gridCol>
                <a:gridCol w="891490">
                  <a:extLst>
                    <a:ext uri="{9D8B030D-6E8A-4147-A177-3AD203B41FA5}">
                      <a16:colId xmlns:a16="http://schemas.microsoft.com/office/drawing/2014/main" val="2581055216"/>
                    </a:ext>
                  </a:extLst>
                </a:gridCol>
              </a:tblGrid>
              <a:tr h="7791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29484"/>
                  </a:ext>
                </a:extLst>
              </a:tr>
              <a:tr h="7791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현재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53239"/>
                  </a:ext>
                </a:extLst>
              </a:tr>
              <a:tr h="7791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32661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7EBD361-2E42-408F-AE14-242F00987622}"/>
              </a:ext>
            </a:extLst>
          </p:cNvPr>
          <p:cNvSpPr/>
          <p:nvPr/>
        </p:nvSpPr>
        <p:spPr>
          <a:xfrm>
            <a:off x="2913530" y="4566654"/>
            <a:ext cx="475129" cy="25432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91554785-33D2-4643-BDC4-87CB23830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61389"/>
              </p:ext>
            </p:extLst>
          </p:nvPr>
        </p:nvGraphicFramePr>
        <p:xfrm>
          <a:off x="7052235" y="1415448"/>
          <a:ext cx="2674470" cy="233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90">
                  <a:extLst>
                    <a:ext uri="{9D8B030D-6E8A-4147-A177-3AD203B41FA5}">
                      <a16:colId xmlns:a16="http://schemas.microsoft.com/office/drawing/2014/main" val="1920961831"/>
                    </a:ext>
                  </a:extLst>
                </a:gridCol>
                <a:gridCol w="891490">
                  <a:extLst>
                    <a:ext uri="{9D8B030D-6E8A-4147-A177-3AD203B41FA5}">
                      <a16:colId xmlns:a16="http://schemas.microsoft.com/office/drawing/2014/main" val="1686703462"/>
                    </a:ext>
                  </a:extLst>
                </a:gridCol>
                <a:gridCol w="891490">
                  <a:extLst>
                    <a:ext uri="{9D8B030D-6E8A-4147-A177-3AD203B41FA5}">
                      <a16:colId xmlns:a16="http://schemas.microsoft.com/office/drawing/2014/main" val="2581055216"/>
                    </a:ext>
                  </a:extLst>
                </a:gridCol>
              </a:tblGrid>
              <a:tr h="7791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29484"/>
                  </a:ext>
                </a:extLst>
              </a:tr>
              <a:tr h="7791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현재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53239"/>
                  </a:ext>
                </a:extLst>
              </a:tr>
              <a:tr h="7791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32661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D61BFF2-FE54-4542-9367-1B58AC8B59C5}"/>
              </a:ext>
            </a:extLst>
          </p:cNvPr>
          <p:cNvSpPr/>
          <p:nvPr/>
        </p:nvSpPr>
        <p:spPr>
          <a:xfrm>
            <a:off x="7646895" y="2456938"/>
            <a:ext cx="475129" cy="25432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5F962FB5-763D-4BA5-9980-7106C2994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15103"/>
              </p:ext>
            </p:extLst>
          </p:nvPr>
        </p:nvGraphicFramePr>
        <p:xfrm>
          <a:off x="7052235" y="4273902"/>
          <a:ext cx="2674470" cy="233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90">
                  <a:extLst>
                    <a:ext uri="{9D8B030D-6E8A-4147-A177-3AD203B41FA5}">
                      <a16:colId xmlns:a16="http://schemas.microsoft.com/office/drawing/2014/main" val="1920961831"/>
                    </a:ext>
                  </a:extLst>
                </a:gridCol>
                <a:gridCol w="891490">
                  <a:extLst>
                    <a:ext uri="{9D8B030D-6E8A-4147-A177-3AD203B41FA5}">
                      <a16:colId xmlns:a16="http://schemas.microsoft.com/office/drawing/2014/main" val="1686703462"/>
                    </a:ext>
                  </a:extLst>
                </a:gridCol>
                <a:gridCol w="891490">
                  <a:extLst>
                    <a:ext uri="{9D8B030D-6E8A-4147-A177-3AD203B41FA5}">
                      <a16:colId xmlns:a16="http://schemas.microsoft.com/office/drawing/2014/main" val="2581055216"/>
                    </a:ext>
                  </a:extLst>
                </a:gridCol>
              </a:tblGrid>
              <a:tr h="7791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29484"/>
                  </a:ext>
                </a:extLst>
              </a:tr>
              <a:tr h="7791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현재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53239"/>
                  </a:ext>
                </a:extLst>
              </a:tr>
              <a:tr h="7791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32661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12C1ED3-6629-4077-9261-C2A517695065}"/>
              </a:ext>
            </a:extLst>
          </p:cNvPr>
          <p:cNvSpPr/>
          <p:nvPr/>
        </p:nvSpPr>
        <p:spPr>
          <a:xfrm>
            <a:off x="7646895" y="5315392"/>
            <a:ext cx="475129" cy="25432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F147705-4F3D-4B6A-B755-6DB2F9D1B2FD}"/>
              </a:ext>
            </a:extLst>
          </p:cNvPr>
          <p:cNvCxnSpPr/>
          <p:nvPr/>
        </p:nvCxnSpPr>
        <p:spPr>
          <a:xfrm flipV="1">
            <a:off x="5091953" y="2805953"/>
            <a:ext cx="1891553" cy="155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03E1FA6-6CED-4DE8-8A1A-435258071479}"/>
              </a:ext>
            </a:extLst>
          </p:cNvPr>
          <p:cNvCxnSpPr/>
          <p:nvPr/>
        </p:nvCxnSpPr>
        <p:spPr>
          <a:xfrm>
            <a:off x="5077011" y="4820974"/>
            <a:ext cx="1975224" cy="92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9323B26-9C8A-4B7E-A855-300C077FB6E6}"/>
              </a:ext>
            </a:extLst>
          </p:cNvPr>
          <p:cNvSpPr/>
          <p:nvPr/>
        </p:nvSpPr>
        <p:spPr>
          <a:xfrm>
            <a:off x="8686800" y="2464300"/>
            <a:ext cx="475129" cy="25432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A39E9-1420-4DEF-8ED5-7C5A94459630}"/>
              </a:ext>
            </a:extLst>
          </p:cNvPr>
          <p:cNvSpPr txBox="1"/>
          <p:nvPr/>
        </p:nvSpPr>
        <p:spPr>
          <a:xfrm>
            <a:off x="9926917" y="2329589"/>
            <a:ext cx="1739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직선 도로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 = 100</a:t>
            </a:r>
            <a:r>
              <a:rPr lang="ko-KR" altLang="en-US" dirty="0"/>
              <a:t>원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19581C9-3DDE-4192-802B-B6A832C64E26}"/>
              </a:ext>
            </a:extLst>
          </p:cNvPr>
          <p:cNvSpPr/>
          <p:nvPr/>
        </p:nvSpPr>
        <p:spPr>
          <a:xfrm rot="10800000">
            <a:off x="7723095" y="5492056"/>
            <a:ext cx="475129" cy="25432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95852-45FC-4405-900D-F11EA4193F6E}"/>
              </a:ext>
            </a:extLst>
          </p:cNvPr>
          <p:cNvSpPr txBox="1"/>
          <p:nvPr/>
        </p:nvSpPr>
        <p:spPr>
          <a:xfrm>
            <a:off x="9926917" y="5257886"/>
            <a:ext cx="20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고려할 필요 없음</a:t>
            </a:r>
          </a:p>
        </p:txBody>
      </p:sp>
    </p:spTree>
    <p:extLst>
      <p:ext uri="{BB962C8B-B14F-4D97-AF65-F5344CB8AC3E}">
        <p14:creationId xmlns:p14="http://schemas.microsoft.com/office/powerpoint/2010/main" val="125741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166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BFS/DFS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위해 필요한 정보는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위치 정보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현재 행과 열의 위치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건설한 도로의 종류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5346868-2CF6-4BF8-B96D-B92AA694E913}"/>
              </a:ext>
            </a:extLst>
          </p:cNvPr>
          <p:cNvGraphicFramePr>
            <a:graphicFrameLocks noGrp="1"/>
          </p:cNvGraphicFramePr>
          <p:nvPr/>
        </p:nvGraphicFramePr>
        <p:xfrm>
          <a:off x="2318870" y="3525164"/>
          <a:ext cx="2674470" cy="233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90">
                  <a:extLst>
                    <a:ext uri="{9D8B030D-6E8A-4147-A177-3AD203B41FA5}">
                      <a16:colId xmlns:a16="http://schemas.microsoft.com/office/drawing/2014/main" val="1920961831"/>
                    </a:ext>
                  </a:extLst>
                </a:gridCol>
                <a:gridCol w="891490">
                  <a:extLst>
                    <a:ext uri="{9D8B030D-6E8A-4147-A177-3AD203B41FA5}">
                      <a16:colId xmlns:a16="http://schemas.microsoft.com/office/drawing/2014/main" val="1686703462"/>
                    </a:ext>
                  </a:extLst>
                </a:gridCol>
                <a:gridCol w="891490">
                  <a:extLst>
                    <a:ext uri="{9D8B030D-6E8A-4147-A177-3AD203B41FA5}">
                      <a16:colId xmlns:a16="http://schemas.microsoft.com/office/drawing/2014/main" val="2581055216"/>
                    </a:ext>
                  </a:extLst>
                </a:gridCol>
              </a:tblGrid>
              <a:tr h="7791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29484"/>
                  </a:ext>
                </a:extLst>
              </a:tr>
              <a:tr h="7791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현재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53239"/>
                  </a:ext>
                </a:extLst>
              </a:tr>
              <a:tr h="7791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32661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7EBD361-2E42-408F-AE14-242F00987622}"/>
              </a:ext>
            </a:extLst>
          </p:cNvPr>
          <p:cNvSpPr/>
          <p:nvPr/>
        </p:nvSpPr>
        <p:spPr>
          <a:xfrm>
            <a:off x="2913530" y="4566654"/>
            <a:ext cx="475129" cy="25432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91554785-33D2-4643-BDC4-87CB238309BA}"/>
              </a:ext>
            </a:extLst>
          </p:cNvPr>
          <p:cNvGraphicFramePr>
            <a:graphicFrameLocks noGrp="1"/>
          </p:cNvGraphicFramePr>
          <p:nvPr/>
        </p:nvGraphicFramePr>
        <p:xfrm>
          <a:off x="7052235" y="1415448"/>
          <a:ext cx="2674470" cy="233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90">
                  <a:extLst>
                    <a:ext uri="{9D8B030D-6E8A-4147-A177-3AD203B41FA5}">
                      <a16:colId xmlns:a16="http://schemas.microsoft.com/office/drawing/2014/main" val="1920961831"/>
                    </a:ext>
                  </a:extLst>
                </a:gridCol>
                <a:gridCol w="891490">
                  <a:extLst>
                    <a:ext uri="{9D8B030D-6E8A-4147-A177-3AD203B41FA5}">
                      <a16:colId xmlns:a16="http://schemas.microsoft.com/office/drawing/2014/main" val="1686703462"/>
                    </a:ext>
                  </a:extLst>
                </a:gridCol>
                <a:gridCol w="891490">
                  <a:extLst>
                    <a:ext uri="{9D8B030D-6E8A-4147-A177-3AD203B41FA5}">
                      <a16:colId xmlns:a16="http://schemas.microsoft.com/office/drawing/2014/main" val="2581055216"/>
                    </a:ext>
                  </a:extLst>
                </a:gridCol>
              </a:tblGrid>
              <a:tr h="7791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29484"/>
                  </a:ext>
                </a:extLst>
              </a:tr>
              <a:tr h="7791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현재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53239"/>
                  </a:ext>
                </a:extLst>
              </a:tr>
              <a:tr h="7791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32661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D61BFF2-FE54-4542-9367-1B58AC8B59C5}"/>
              </a:ext>
            </a:extLst>
          </p:cNvPr>
          <p:cNvSpPr/>
          <p:nvPr/>
        </p:nvSpPr>
        <p:spPr>
          <a:xfrm>
            <a:off x="7646895" y="2456938"/>
            <a:ext cx="475129" cy="25432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5F962FB5-763D-4BA5-9980-7106C2994714}"/>
              </a:ext>
            </a:extLst>
          </p:cNvPr>
          <p:cNvGraphicFramePr>
            <a:graphicFrameLocks noGrp="1"/>
          </p:cNvGraphicFramePr>
          <p:nvPr/>
        </p:nvGraphicFramePr>
        <p:xfrm>
          <a:off x="7052235" y="4273902"/>
          <a:ext cx="2674470" cy="233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90">
                  <a:extLst>
                    <a:ext uri="{9D8B030D-6E8A-4147-A177-3AD203B41FA5}">
                      <a16:colId xmlns:a16="http://schemas.microsoft.com/office/drawing/2014/main" val="1920961831"/>
                    </a:ext>
                  </a:extLst>
                </a:gridCol>
                <a:gridCol w="891490">
                  <a:extLst>
                    <a:ext uri="{9D8B030D-6E8A-4147-A177-3AD203B41FA5}">
                      <a16:colId xmlns:a16="http://schemas.microsoft.com/office/drawing/2014/main" val="1686703462"/>
                    </a:ext>
                  </a:extLst>
                </a:gridCol>
                <a:gridCol w="891490">
                  <a:extLst>
                    <a:ext uri="{9D8B030D-6E8A-4147-A177-3AD203B41FA5}">
                      <a16:colId xmlns:a16="http://schemas.microsoft.com/office/drawing/2014/main" val="2581055216"/>
                    </a:ext>
                  </a:extLst>
                </a:gridCol>
              </a:tblGrid>
              <a:tr h="7791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29484"/>
                  </a:ext>
                </a:extLst>
              </a:tr>
              <a:tr h="7791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현재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53239"/>
                  </a:ext>
                </a:extLst>
              </a:tr>
              <a:tr h="7791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32661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12C1ED3-6629-4077-9261-C2A517695065}"/>
              </a:ext>
            </a:extLst>
          </p:cNvPr>
          <p:cNvSpPr/>
          <p:nvPr/>
        </p:nvSpPr>
        <p:spPr>
          <a:xfrm>
            <a:off x="7646895" y="5315392"/>
            <a:ext cx="475129" cy="25432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F147705-4F3D-4B6A-B755-6DB2F9D1B2FD}"/>
              </a:ext>
            </a:extLst>
          </p:cNvPr>
          <p:cNvCxnSpPr/>
          <p:nvPr/>
        </p:nvCxnSpPr>
        <p:spPr>
          <a:xfrm flipV="1">
            <a:off x="5091953" y="2805953"/>
            <a:ext cx="1891553" cy="155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03E1FA6-6CED-4DE8-8A1A-435258071479}"/>
              </a:ext>
            </a:extLst>
          </p:cNvPr>
          <p:cNvCxnSpPr/>
          <p:nvPr/>
        </p:nvCxnSpPr>
        <p:spPr>
          <a:xfrm>
            <a:off x="5077011" y="4820974"/>
            <a:ext cx="1975224" cy="92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9323B26-9C8A-4B7E-A855-300C077FB6E6}"/>
              </a:ext>
            </a:extLst>
          </p:cNvPr>
          <p:cNvSpPr/>
          <p:nvPr/>
        </p:nvSpPr>
        <p:spPr>
          <a:xfrm rot="5400000">
            <a:off x="8151905" y="3049697"/>
            <a:ext cx="475129" cy="25432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A39E9-1420-4DEF-8ED5-7C5A94459630}"/>
              </a:ext>
            </a:extLst>
          </p:cNvPr>
          <p:cNvSpPr txBox="1"/>
          <p:nvPr/>
        </p:nvSpPr>
        <p:spPr>
          <a:xfrm>
            <a:off x="9910403" y="2198590"/>
            <a:ext cx="1739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직선 도로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곡선 도로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 = 600</a:t>
            </a:r>
            <a:r>
              <a:rPr lang="ko-KR" altLang="en-US" dirty="0"/>
              <a:t>원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19581C9-3DDE-4192-802B-B6A832C64E26}"/>
              </a:ext>
            </a:extLst>
          </p:cNvPr>
          <p:cNvSpPr/>
          <p:nvPr/>
        </p:nvSpPr>
        <p:spPr>
          <a:xfrm rot="16200000">
            <a:off x="8151906" y="4738794"/>
            <a:ext cx="475129" cy="25432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95852-45FC-4405-900D-F11EA4193F6E}"/>
              </a:ext>
            </a:extLst>
          </p:cNvPr>
          <p:cNvSpPr txBox="1"/>
          <p:nvPr/>
        </p:nvSpPr>
        <p:spPr>
          <a:xfrm>
            <a:off x="9904344" y="4978456"/>
            <a:ext cx="206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직선 도로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곡선 도로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 = 600</a:t>
            </a:r>
            <a:r>
              <a:rPr lang="ko-KR" altLang="en-US" dirty="0"/>
              <a:t>원</a:t>
            </a:r>
          </a:p>
        </p:txBody>
      </p:sp>
      <p:sp>
        <p:nvSpPr>
          <p:cNvPr id="5" name="화살표: 굽음 4">
            <a:extLst>
              <a:ext uri="{FF2B5EF4-FFF2-40B4-BE49-F238E27FC236}">
                <a16:creationId xmlns:a16="http://schemas.microsoft.com/office/drawing/2014/main" id="{1DE835FB-BD0F-49E0-A69B-6EC7092757AC}"/>
              </a:ext>
            </a:extLst>
          </p:cNvPr>
          <p:cNvSpPr/>
          <p:nvPr/>
        </p:nvSpPr>
        <p:spPr>
          <a:xfrm rot="5400000">
            <a:off x="8170946" y="2545883"/>
            <a:ext cx="331694" cy="315801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굽음 18">
            <a:extLst>
              <a:ext uri="{FF2B5EF4-FFF2-40B4-BE49-F238E27FC236}">
                <a16:creationId xmlns:a16="http://schemas.microsoft.com/office/drawing/2014/main" id="{D4AFFF25-E935-455A-A2E6-AC6C27E8929E}"/>
              </a:ext>
            </a:extLst>
          </p:cNvPr>
          <p:cNvSpPr/>
          <p:nvPr/>
        </p:nvSpPr>
        <p:spPr>
          <a:xfrm rot="16200000" flipV="1">
            <a:off x="8177880" y="5139086"/>
            <a:ext cx="331694" cy="352611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74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205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BFS/DFS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위해 필요한 정보는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위치 정보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현재 행과 열의 위치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이전 탐색 진행 방향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현재 위치까지의 건설 비용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42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-101554" y="1753774"/>
            <a:ext cx="6481482" cy="205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BFS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 구현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BFS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현재 탐색 정보를 저장할 구조체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position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탐색방향에 따른 이동 정보를 제공할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xmove,ymove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현재 위치의 최소비용을 저장할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90C590-B65A-4416-B007-3DFAE3235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373" y="1820082"/>
            <a:ext cx="5913627" cy="423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-126696" y="1471428"/>
            <a:ext cx="6481482" cy="4552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(0,0)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에서부터 시작해야 하지만 시작지점은 정지 상태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 직전 이동 정보가 없어 그냥 수동으로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(0,1),(1,0)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부터 탐색 시작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que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사용해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BFS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 가능한 모든 경로를 탐색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cur_dir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차이가 나면 서로 반대 방향이도록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설계해서 되돌아가는 일을 방지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범위 설정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이동 가능 여부를 체크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046D79-3C42-4C4C-9099-16C37F8A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728" y="156706"/>
            <a:ext cx="6430272" cy="65445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BAFE96-7E52-439A-A071-1EB1DCD08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6" y="4072563"/>
            <a:ext cx="5475623" cy="3099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C2AB030-063D-40A7-90E0-72EBB97F0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6" y="1971858"/>
            <a:ext cx="4239217" cy="4953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B0D019D-1182-4A9C-B8C8-7FFCC9442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16" y="5148414"/>
            <a:ext cx="561100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0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-126696" y="1471428"/>
            <a:ext cx="6481482" cy="535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구현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==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cur_dir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이면 같은 방향이므로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100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원을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다르면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600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원을 더해준다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아직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미방문이거나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이번 경로의 비용이 최소비용이면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que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삽입하고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갱신해주면서 탐색 지속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탐색이 끝난 뒤 도착점의 최소비용이 정답이 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046D79-3C42-4C4C-9099-16C37F8A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728" y="156706"/>
            <a:ext cx="6430272" cy="65445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7497CE6-6388-4660-82E5-C221D6C3F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75" y="2098365"/>
            <a:ext cx="2095792" cy="752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006F20-40AF-4E59-9287-232C72C8A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7" y="3708349"/>
            <a:ext cx="5706271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78B468-C254-4B5C-B2F6-E44193DCB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75" y="5550705"/>
            <a:ext cx="3534268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3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6D9F57-8130-44B6-A774-CD9CD4CA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63" y="878169"/>
            <a:ext cx="10926497" cy="597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355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N * N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크기의 경주로 부지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board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(3 &lt;= N &lt;= 25)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board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배열의 각 원소의 값은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 도로 연결이 가능하고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 불가능하다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board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항상 시작점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(0,0)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도착점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(N-1,N-1)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경주로를 건설 가능한 형태로 주어진다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직선도로는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코너는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500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원이 소요된다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경주로를 건설하는데 필요한 최소 비용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3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504264" y="1753774"/>
            <a:ext cx="10927977" cy="285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맵의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크기는 최대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25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경로 찾기 문제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bfs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dfs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완전탐색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문제일것이다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문제점</a:t>
            </a: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구해야 할 것이 최단거리가 아닌 건설 최소비용이다</a:t>
            </a: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최단경로를 찾고 문제가 끝나는 것이 아니고 어쩌면 따로 있을지도 모르는 오래 걸리는 최소 비용의 경로가 있을 수 있기 때문에 모든 경로를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찾아봐야한다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9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8A47978-4668-4D4E-9385-2800041DD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55193"/>
              </p:ext>
            </p:extLst>
          </p:nvPr>
        </p:nvGraphicFramePr>
        <p:xfrm>
          <a:off x="3379447" y="1589243"/>
          <a:ext cx="5552142" cy="4838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57">
                  <a:extLst>
                    <a:ext uri="{9D8B030D-6E8A-4147-A177-3AD203B41FA5}">
                      <a16:colId xmlns:a16="http://schemas.microsoft.com/office/drawing/2014/main" val="3360197030"/>
                    </a:ext>
                  </a:extLst>
                </a:gridCol>
                <a:gridCol w="925357">
                  <a:extLst>
                    <a:ext uri="{9D8B030D-6E8A-4147-A177-3AD203B41FA5}">
                      <a16:colId xmlns:a16="http://schemas.microsoft.com/office/drawing/2014/main" val="2835159007"/>
                    </a:ext>
                  </a:extLst>
                </a:gridCol>
                <a:gridCol w="925357">
                  <a:extLst>
                    <a:ext uri="{9D8B030D-6E8A-4147-A177-3AD203B41FA5}">
                      <a16:colId xmlns:a16="http://schemas.microsoft.com/office/drawing/2014/main" val="2381134984"/>
                    </a:ext>
                  </a:extLst>
                </a:gridCol>
                <a:gridCol w="925357">
                  <a:extLst>
                    <a:ext uri="{9D8B030D-6E8A-4147-A177-3AD203B41FA5}">
                      <a16:colId xmlns:a16="http://schemas.microsoft.com/office/drawing/2014/main" val="2203582377"/>
                    </a:ext>
                  </a:extLst>
                </a:gridCol>
                <a:gridCol w="925357">
                  <a:extLst>
                    <a:ext uri="{9D8B030D-6E8A-4147-A177-3AD203B41FA5}">
                      <a16:colId xmlns:a16="http://schemas.microsoft.com/office/drawing/2014/main" val="987341262"/>
                    </a:ext>
                  </a:extLst>
                </a:gridCol>
                <a:gridCol w="925357">
                  <a:extLst>
                    <a:ext uri="{9D8B030D-6E8A-4147-A177-3AD203B41FA5}">
                      <a16:colId xmlns:a16="http://schemas.microsoft.com/office/drawing/2014/main" val="2865598958"/>
                    </a:ext>
                  </a:extLst>
                </a:gridCol>
              </a:tblGrid>
              <a:tr h="806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631226"/>
                  </a:ext>
                </a:extLst>
              </a:tr>
              <a:tr h="806409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73111"/>
                  </a:ext>
                </a:extLst>
              </a:tr>
              <a:tr h="806409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122059"/>
                  </a:ext>
                </a:extLst>
              </a:tr>
              <a:tr h="806409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19333"/>
                  </a:ext>
                </a:extLst>
              </a:tr>
              <a:tr h="806409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986884"/>
                  </a:ext>
                </a:extLst>
              </a:tr>
              <a:tr h="806409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도착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83324"/>
                  </a:ext>
                </a:extLst>
              </a:tr>
            </a:tbl>
          </a:graphicData>
        </a:graphic>
      </p:graphicFrame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4164EDB-7193-402B-A1C4-5308358F33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15869" y="2442883"/>
            <a:ext cx="2429438" cy="1559860"/>
          </a:xfrm>
          <a:prstGeom prst="bentConnector3">
            <a:avLst>
              <a:gd name="adj1" fmla="val -31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E708485-331D-404E-96E1-107DC462B186}"/>
              </a:ext>
            </a:extLst>
          </p:cNvPr>
          <p:cNvCxnSpPr/>
          <p:nvPr/>
        </p:nvCxnSpPr>
        <p:spPr>
          <a:xfrm rot="10800000" flipV="1">
            <a:off x="3845860" y="4437531"/>
            <a:ext cx="1864659" cy="1694327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DCBC2A5-42E0-4EA7-B295-76EDBF48A712}"/>
              </a:ext>
            </a:extLst>
          </p:cNvPr>
          <p:cNvCxnSpPr>
            <a:cxnSpLocks/>
          </p:cNvCxnSpPr>
          <p:nvPr/>
        </p:nvCxnSpPr>
        <p:spPr>
          <a:xfrm>
            <a:off x="3845859" y="6131859"/>
            <a:ext cx="4312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C9A5805-5CDA-4FAA-A8ED-5715A61DF659}"/>
              </a:ext>
            </a:extLst>
          </p:cNvPr>
          <p:cNvCxnSpPr/>
          <p:nvPr/>
        </p:nvCxnSpPr>
        <p:spPr>
          <a:xfrm>
            <a:off x="4150658" y="1927412"/>
            <a:ext cx="3397624" cy="887506"/>
          </a:xfrm>
          <a:prstGeom prst="bentConnector3">
            <a:avLst>
              <a:gd name="adj1" fmla="val 100132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A511BEC-41F9-4BBA-A5C8-AE6FA0B318E0}"/>
              </a:ext>
            </a:extLst>
          </p:cNvPr>
          <p:cNvCxnSpPr/>
          <p:nvPr/>
        </p:nvCxnSpPr>
        <p:spPr>
          <a:xfrm rot="16200000" flipH="1">
            <a:off x="7194176" y="3169024"/>
            <a:ext cx="1622613" cy="914400"/>
          </a:xfrm>
          <a:prstGeom prst="bentConnector3">
            <a:avLst>
              <a:gd name="adj1" fmla="val -829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F0999CE-DAD3-4D7F-B694-CE2D99684AB3}"/>
              </a:ext>
            </a:extLst>
          </p:cNvPr>
          <p:cNvCxnSpPr>
            <a:cxnSpLocks/>
          </p:cNvCxnSpPr>
          <p:nvPr/>
        </p:nvCxnSpPr>
        <p:spPr>
          <a:xfrm rot="5400000">
            <a:off x="7194176" y="4791635"/>
            <a:ext cx="1622613" cy="914403"/>
          </a:xfrm>
          <a:prstGeom prst="bentConnector3">
            <a:avLst>
              <a:gd name="adj1" fmla="val 1934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2545ED1-935D-4232-8067-D0DF32D096F5}"/>
              </a:ext>
            </a:extLst>
          </p:cNvPr>
          <p:cNvCxnSpPr>
            <a:cxnSpLocks/>
          </p:cNvCxnSpPr>
          <p:nvPr/>
        </p:nvCxnSpPr>
        <p:spPr>
          <a:xfrm>
            <a:off x="7548280" y="6060142"/>
            <a:ext cx="60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EE5FC57-4265-4632-8263-A0C65E1FA706}"/>
              </a:ext>
            </a:extLst>
          </p:cNvPr>
          <p:cNvSpPr txBox="1"/>
          <p:nvPr/>
        </p:nvSpPr>
        <p:spPr>
          <a:xfrm>
            <a:off x="367553" y="1753774"/>
            <a:ext cx="256390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파랑선</a:t>
            </a:r>
            <a:r>
              <a:rPr lang="ko-KR" altLang="en-US" sz="2400" b="1" dirty="0"/>
              <a:t> 루트</a:t>
            </a:r>
            <a:r>
              <a:rPr lang="en-US" altLang="ko-KR" sz="2400" b="1" dirty="0"/>
              <a:t>:</a:t>
            </a:r>
          </a:p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dirty="0"/>
              <a:t>걸린 시간 </a:t>
            </a:r>
            <a:r>
              <a:rPr lang="en-US" altLang="ko-KR" dirty="0"/>
              <a:t>: 14</a:t>
            </a:r>
            <a:r>
              <a:rPr lang="ko-KR" altLang="en-US" dirty="0"/>
              <a:t>칸</a:t>
            </a:r>
            <a:endParaRPr lang="en-US" altLang="ko-KR" dirty="0"/>
          </a:p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직선 도로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14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코너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4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건설 비용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</a:p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14 * 100 + 4 * 500</a:t>
            </a:r>
          </a:p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= 3400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 err="1"/>
              <a:t>주황선</a:t>
            </a:r>
            <a:r>
              <a:rPr lang="ko-KR" altLang="en-US" sz="2400" b="1" dirty="0"/>
              <a:t> 루트</a:t>
            </a:r>
            <a:r>
              <a:rPr lang="en-US" altLang="ko-KR" sz="2400" b="1" dirty="0"/>
              <a:t>: </a:t>
            </a:r>
          </a:p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dirty="0"/>
              <a:t>걸린 시간 </a:t>
            </a:r>
            <a:r>
              <a:rPr lang="en-US" altLang="ko-KR" dirty="0"/>
              <a:t>: 12</a:t>
            </a:r>
            <a:r>
              <a:rPr lang="ko-KR" altLang="en-US" dirty="0"/>
              <a:t>칸</a:t>
            </a:r>
            <a:endParaRPr lang="en-US" altLang="ko-KR" dirty="0"/>
          </a:p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직선 도로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12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코너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6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건설 비용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12 * 100 + 6 * 500</a:t>
            </a:r>
          </a:p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= 4200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073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15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DFS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효율적으로 돌릴 방법을 찾자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</a:t>
            </a:r>
            <a:r>
              <a:rPr lang="en-US" altLang="ko-KR" b="1" dirty="0"/>
              <a:t> (0,0)</a:t>
            </a:r>
            <a:r>
              <a:rPr lang="ko-KR" altLang="en-US" b="1" dirty="0"/>
              <a:t>에서 </a:t>
            </a:r>
            <a:r>
              <a:rPr lang="en-US" altLang="ko-KR" b="1" dirty="0"/>
              <a:t>(N-1,N-1)</a:t>
            </a:r>
            <a:r>
              <a:rPr lang="ko-KR" altLang="en-US" b="1" dirty="0"/>
              <a:t>까지의 건설비용을 최소화하는 것이 목적</a:t>
            </a:r>
            <a:endParaRPr lang="en-US" altLang="ko-KR" b="1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/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만약 경로 사이에 임의의 지역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x,y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지나야 한다고 가정하자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(0,0)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x,y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까지의 건설비용을 최소화해야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(0,0)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(N-1,N-1)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까지의 건설비용을 최소화 할 수 있다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b="1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(0,0)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x,y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까지의 건설비용을 최소화하는 작은 문제를 구해야 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 문제는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사용하는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BFS/DFS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문제이다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방문여부를 체크하는 것이 아니라 최소 비용을 저장하여 문제를 해결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2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1232777" cy="245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정리하면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DP(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x,y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= (0,0)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x,y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까지 도로를 건설하는데 드는 비용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이동가능한 방향에 대해서만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DP(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x,y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= min(min(DP(x-1,y) + cost, DP(x+1,y) + cost), min(DP(x,y-1) + cost, DP(x,y+1) + cost))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단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cost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는 코너인가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직선도로인가에 따라 바뀐다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DP(0,0) = 0</a:t>
            </a:r>
          </a:p>
        </p:txBody>
      </p:sp>
    </p:spTree>
    <p:extLst>
      <p:ext uri="{BB962C8B-B14F-4D97-AF65-F5344CB8AC3E}">
        <p14:creationId xmlns:p14="http://schemas.microsoft.com/office/powerpoint/2010/main" val="282351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166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BFS/DFS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위해 필요한 정보는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위치 정보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현재 행과 열의 위치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건설한 도로의 종류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5346868-2CF6-4BF8-B96D-B92AA694E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4839"/>
              </p:ext>
            </p:extLst>
          </p:nvPr>
        </p:nvGraphicFramePr>
        <p:xfrm>
          <a:off x="1987177" y="3507689"/>
          <a:ext cx="2674470" cy="233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90">
                  <a:extLst>
                    <a:ext uri="{9D8B030D-6E8A-4147-A177-3AD203B41FA5}">
                      <a16:colId xmlns:a16="http://schemas.microsoft.com/office/drawing/2014/main" val="1920961831"/>
                    </a:ext>
                  </a:extLst>
                </a:gridCol>
                <a:gridCol w="891490">
                  <a:extLst>
                    <a:ext uri="{9D8B030D-6E8A-4147-A177-3AD203B41FA5}">
                      <a16:colId xmlns:a16="http://schemas.microsoft.com/office/drawing/2014/main" val="1686703462"/>
                    </a:ext>
                  </a:extLst>
                </a:gridCol>
                <a:gridCol w="891490">
                  <a:extLst>
                    <a:ext uri="{9D8B030D-6E8A-4147-A177-3AD203B41FA5}">
                      <a16:colId xmlns:a16="http://schemas.microsoft.com/office/drawing/2014/main" val="2581055216"/>
                    </a:ext>
                  </a:extLst>
                </a:gridCol>
              </a:tblGrid>
              <a:tr h="7791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29484"/>
                  </a:ext>
                </a:extLst>
              </a:tr>
              <a:tr h="7791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현재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53239"/>
                  </a:ext>
                </a:extLst>
              </a:tr>
              <a:tr h="77910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32661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7EBD361-2E42-408F-AE14-242F00987622}"/>
              </a:ext>
            </a:extLst>
          </p:cNvPr>
          <p:cNvSpPr/>
          <p:nvPr/>
        </p:nvSpPr>
        <p:spPr>
          <a:xfrm>
            <a:off x="2581837" y="4549179"/>
            <a:ext cx="475129" cy="25432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68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5906</TotalTime>
  <Words>890</Words>
  <Application>Microsoft Office PowerPoint</Application>
  <PresentationFormat>와이드스크린</PresentationFormat>
  <Paragraphs>134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249</cp:revision>
  <dcterms:created xsi:type="dcterms:W3CDTF">2021-01-02T15:13:48Z</dcterms:created>
  <dcterms:modified xsi:type="dcterms:W3CDTF">2021-07-11T17:40:33Z</dcterms:modified>
</cp:coreProperties>
</file>