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99" r:id="rId4"/>
    <p:sldId id="281" r:id="rId5"/>
    <p:sldId id="314" r:id="rId6"/>
    <p:sldId id="324" r:id="rId7"/>
    <p:sldId id="325" r:id="rId8"/>
    <p:sldId id="326" r:id="rId9"/>
    <p:sldId id="327" r:id="rId10"/>
    <p:sldId id="328" r:id="rId11"/>
    <p:sldId id="329" r:id="rId12"/>
    <p:sldId id="316" r:id="rId13"/>
    <p:sldId id="323" r:id="rId14"/>
    <p:sldId id="317" r:id="rId15"/>
    <p:sldId id="318" r:id="rId16"/>
    <p:sldId id="319" r:id="rId17"/>
    <p:sldId id="320" r:id="rId18"/>
    <p:sldId id="284" r:id="rId19"/>
    <p:sldId id="32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7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8000" b="1" dirty="0">
                <a:latin typeface="+mj-lt"/>
              </a:rPr>
              <a:t>5</a:t>
            </a:r>
            <a:r>
              <a:rPr lang="ko-KR" altLang="en-US" sz="8000" b="1" dirty="0">
                <a:latin typeface="+mj-lt"/>
              </a:rPr>
              <a:t>주차 </a:t>
            </a:r>
            <a:r>
              <a:rPr lang="en-US" altLang="ko-KR" sz="8000" b="1" dirty="0">
                <a:latin typeface="+mj-lt"/>
              </a:rPr>
              <a:t>: </a:t>
            </a:r>
            <a:r>
              <a:rPr lang="ko-KR" altLang="en-US" sz="8000" b="1" dirty="0">
                <a:latin typeface="+mj-lt"/>
              </a:rPr>
              <a:t>등굣길</a:t>
            </a:r>
            <a:endParaRPr lang="en-US" altLang="ko-KR" sz="80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F1F793C-70B7-4E7B-BAC3-28B535A9A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65721"/>
              </p:ext>
            </p:extLst>
          </p:nvPr>
        </p:nvGraphicFramePr>
        <p:xfrm>
          <a:off x="1834866" y="1434594"/>
          <a:ext cx="8522268" cy="398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567">
                  <a:extLst>
                    <a:ext uri="{9D8B030D-6E8A-4147-A177-3AD203B41FA5}">
                      <a16:colId xmlns:a16="http://schemas.microsoft.com/office/drawing/2014/main" val="2268458071"/>
                    </a:ext>
                  </a:extLst>
                </a:gridCol>
                <a:gridCol w="2130567">
                  <a:extLst>
                    <a:ext uri="{9D8B030D-6E8A-4147-A177-3AD203B41FA5}">
                      <a16:colId xmlns:a16="http://schemas.microsoft.com/office/drawing/2014/main" val="2790629929"/>
                    </a:ext>
                  </a:extLst>
                </a:gridCol>
                <a:gridCol w="2130567">
                  <a:extLst>
                    <a:ext uri="{9D8B030D-6E8A-4147-A177-3AD203B41FA5}">
                      <a16:colId xmlns:a16="http://schemas.microsoft.com/office/drawing/2014/main" val="3079045806"/>
                    </a:ext>
                  </a:extLst>
                </a:gridCol>
                <a:gridCol w="2130567">
                  <a:extLst>
                    <a:ext uri="{9D8B030D-6E8A-4147-A177-3AD203B41FA5}">
                      <a16:colId xmlns:a16="http://schemas.microsoft.com/office/drawing/2014/main" val="3815981558"/>
                    </a:ext>
                  </a:extLst>
                </a:gridCol>
              </a:tblGrid>
              <a:tr h="1329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집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89220"/>
                  </a:ext>
                </a:extLst>
              </a:tr>
              <a:tr h="1329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웅덩이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22094"/>
                  </a:ext>
                </a:extLst>
              </a:tr>
              <a:tr h="1329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85955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D32FDB3-2F47-4B60-86B1-5AB6859AAE8A}"/>
              </a:ext>
            </a:extLst>
          </p:cNvPr>
          <p:cNvCxnSpPr/>
          <p:nvPr/>
        </p:nvCxnSpPr>
        <p:spPr>
          <a:xfrm>
            <a:off x="5486400" y="4735773"/>
            <a:ext cx="1160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36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F1F793C-70B7-4E7B-BAC3-28B535A9A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772357"/>
              </p:ext>
            </p:extLst>
          </p:nvPr>
        </p:nvGraphicFramePr>
        <p:xfrm>
          <a:off x="1834866" y="1434594"/>
          <a:ext cx="8522268" cy="398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567">
                  <a:extLst>
                    <a:ext uri="{9D8B030D-6E8A-4147-A177-3AD203B41FA5}">
                      <a16:colId xmlns:a16="http://schemas.microsoft.com/office/drawing/2014/main" val="2268458071"/>
                    </a:ext>
                  </a:extLst>
                </a:gridCol>
                <a:gridCol w="2130567">
                  <a:extLst>
                    <a:ext uri="{9D8B030D-6E8A-4147-A177-3AD203B41FA5}">
                      <a16:colId xmlns:a16="http://schemas.microsoft.com/office/drawing/2014/main" val="2790629929"/>
                    </a:ext>
                  </a:extLst>
                </a:gridCol>
                <a:gridCol w="2130567">
                  <a:extLst>
                    <a:ext uri="{9D8B030D-6E8A-4147-A177-3AD203B41FA5}">
                      <a16:colId xmlns:a16="http://schemas.microsoft.com/office/drawing/2014/main" val="3079045806"/>
                    </a:ext>
                  </a:extLst>
                </a:gridCol>
                <a:gridCol w="2130567">
                  <a:extLst>
                    <a:ext uri="{9D8B030D-6E8A-4147-A177-3AD203B41FA5}">
                      <a16:colId xmlns:a16="http://schemas.microsoft.com/office/drawing/2014/main" val="3815981558"/>
                    </a:ext>
                  </a:extLst>
                </a:gridCol>
              </a:tblGrid>
              <a:tr h="1329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집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89220"/>
                  </a:ext>
                </a:extLst>
              </a:tr>
              <a:tr h="1329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웅덩이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22094"/>
                  </a:ext>
                </a:extLst>
              </a:tr>
              <a:tr h="1329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학교</a:t>
                      </a:r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85955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271D385-7790-4A4B-BFDA-18B01891AE08}"/>
              </a:ext>
            </a:extLst>
          </p:cNvPr>
          <p:cNvCxnSpPr/>
          <p:nvPr/>
        </p:nvCxnSpPr>
        <p:spPr>
          <a:xfrm>
            <a:off x="7615451" y="4735773"/>
            <a:ext cx="1160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6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44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(N(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=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만큼 사용해서 만드는 수들의 집합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○ =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사칙연산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N(1)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N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N(2)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N(1) ○ N(1), NN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N(3) = N(1) ○ N(2), N(2) ○ N(1), NNN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N(4) = N(1) ○ N(3), N(2) ○ N(2), N(3) ○ N(1), NNNN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…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N(k) = N(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○ N(k-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… , N(k-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○ N(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NNN…NNN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7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28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효율성 증가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중복 요소 제거</a:t>
            </a: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중복 요소를 제거해 줘야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ex: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5 + 5 – 5 = 0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5 – 5 + 5 = 0</a:t>
            </a:r>
          </a:p>
        </p:txBody>
      </p:sp>
    </p:spTree>
    <p:extLst>
      <p:ext uri="{BB962C8B-B14F-4D97-AF65-F5344CB8AC3E}">
        <p14:creationId xmlns:p14="http://schemas.microsoft.com/office/powerpoint/2010/main" val="110241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25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효율성 증가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중복 요소 제거</a:t>
            </a: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unique()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함수를 응용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kern="100" dirty="0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sort(</a:t>
            </a:r>
            <a:r>
              <a:rPr lang="en-US" altLang="ko-KR" b="1" kern="100" dirty="0" err="1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v.begin</a:t>
            </a:r>
            <a:r>
              <a:rPr lang="en-US" altLang="ko-KR" b="1" kern="100" dirty="0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(),</a:t>
            </a:r>
            <a:r>
              <a:rPr lang="en-US" altLang="ko-KR" b="1" kern="100" dirty="0" err="1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v.end</a:t>
            </a:r>
            <a:r>
              <a:rPr lang="en-US" altLang="ko-KR" b="1" kern="100" dirty="0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unique(</a:t>
            </a:r>
            <a:r>
              <a:rPr lang="en-US" altLang="ko-KR" b="1" dirty="0" err="1">
                <a:effectLst/>
                <a:latin typeface="Consolas" panose="020B0609020204030204" pitchFamily="49" charset="0"/>
              </a:rPr>
              <a:t>v.begin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(),</a:t>
            </a:r>
            <a:r>
              <a:rPr lang="en-US" altLang="ko-KR" b="1" dirty="0" err="1">
                <a:effectLst/>
                <a:latin typeface="Consolas" panose="020B0609020204030204" pitchFamily="49" charset="0"/>
              </a:rPr>
              <a:t>v.end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());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dirty="0">
              <a:latin typeface="Consolas" panose="020B06090202040302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>
                <a:latin typeface="Consolas" panose="020B0609020204030204" pitchFamily="49" charset="0"/>
              </a:rPr>
              <a:t>  sort(</a:t>
            </a:r>
            <a:r>
              <a:rPr lang="en-US" altLang="ko-KR" b="1" dirty="0" err="1">
                <a:latin typeface="Consolas" panose="020B0609020204030204" pitchFamily="49" charset="0"/>
              </a:rPr>
              <a:t>v.begin</a:t>
            </a:r>
            <a:r>
              <a:rPr lang="en-US" altLang="ko-KR" b="1" dirty="0">
                <a:latin typeface="Consolas" panose="020B0609020204030204" pitchFamily="49" charset="0"/>
              </a:rPr>
              <a:t>(),</a:t>
            </a:r>
            <a:r>
              <a:rPr lang="en-US" altLang="ko-KR" b="1" dirty="0" err="1">
                <a:latin typeface="Consolas" panose="020B0609020204030204" pitchFamily="49" charset="0"/>
              </a:rPr>
              <a:t>v.end</a:t>
            </a:r>
            <a:r>
              <a:rPr lang="en-US" altLang="ko-KR" b="1" dirty="0">
                <a:latin typeface="Consolas" panose="020B0609020204030204" pitchFamily="49" charset="0"/>
              </a:rPr>
              <a:t>());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dirty="0" err="1">
                <a:latin typeface="Consolas" panose="020B0609020204030204" pitchFamily="49" charset="0"/>
              </a:rPr>
              <a:t>v.erase</a:t>
            </a:r>
            <a:r>
              <a:rPr lang="en-US" altLang="ko-KR" b="1" dirty="0">
                <a:latin typeface="Consolas" panose="020B0609020204030204" pitchFamily="49" charset="0"/>
              </a:rPr>
              <a:t>(unique(</a:t>
            </a:r>
            <a:r>
              <a:rPr lang="en-US" altLang="ko-KR" b="1" dirty="0" err="1">
                <a:latin typeface="Consolas" panose="020B0609020204030204" pitchFamily="49" charset="0"/>
              </a:rPr>
              <a:t>v.begin</a:t>
            </a:r>
            <a:r>
              <a:rPr lang="en-US" altLang="ko-KR" b="1" dirty="0">
                <a:latin typeface="Consolas" panose="020B0609020204030204" pitchFamily="49" charset="0"/>
              </a:rPr>
              <a:t>(),</a:t>
            </a:r>
            <a:r>
              <a:rPr lang="en-US" altLang="ko-KR" b="1" dirty="0" err="1">
                <a:latin typeface="Consolas" panose="020B0609020204030204" pitchFamily="49" charset="0"/>
              </a:rPr>
              <a:t>v.end</a:t>
            </a:r>
            <a:r>
              <a:rPr lang="en-US" altLang="ko-KR" b="1" dirty="0">
                <a:latin typeface="Consolas" panose="020B0609020204030204" pitchFamily="49" charset="0"/>
              </a:rPr>
              <a:t>()),</a:t>
            </a:r>
            <a:r>
              <a:rPr lang="en-US" altLang="ko-KR" b="1" dirty="0" err="1">
                <a:latin typeface="Consolas" panose="020B0609020204030204" pitchFamily="49" charset="0"/>
              </a:rPr>
              <a:t>v.end</a:t>
            </a:r>
            <a:r>
              <a:rPr lang="en-US" altLang="ko-KR" b="1" dirty="0">
                <a:latin typeface="Consolas" panose="020B0609020204030204" pitchFamily="49" charset="0"/>
              </a:rPr>
              <a:t>());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767773-FA47-4460-A01D-5F38D505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75" y="2520461"/>
            <a:ext cx="6872036" cy="6898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75A7AA-B15A-4824-8D8E-DA14FB43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63" y="5030303"/>
            <a:ext cx="6048969" cy="78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9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4649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효율성 증가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중복 요소 제거</a:t>
            </a: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set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컨테이너를 활용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en-US" altLang="ko-KR" b="1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#include &lt;set&gt; </a:t>
            </a:r>
            <a:r>
              <a:rPr lang="ko-KR" altLang="en-US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사용한다</a:t>
            </a: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- set 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컨테이너는 중복이 허용되지 않는다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   - set </a:t>
            </a:r>
            <a:r>
              <a:rPr lang="ko-KR" altLang="en-US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컨테이너에 원소를 넣으면 자동으로 정렬된다</a:t>
            </a: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- set&lt;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자료형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&gt;s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로 선언을 한다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en-US" altLang="ko-KR" b="1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s.insert</a:t>
            </a: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원소 </a:t>
            </a: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삽입한다</a:t>
            </a: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en-US" altLang="ko-KR" b="1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s.find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로 원소 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의 위치를 찾는다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en-US" altLang="ko-KR" b="1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s.count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로 원소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의 개수를 반환한다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.(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기본 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set 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컨테이너에서는 무조건 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아니면 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을 반환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5194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229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효율성 증가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중복 요소 제거</a:t>
            </a: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2-1)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unordered_set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컨테이너를 활용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en-US" altLang="ko-KR" b="1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#include &lt;</a:t>
            </a:r>
            <a:r>
              <a:rPr lang="en-US" altLang="ko-KR" b="1" kern="10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unordered_set</a:t>
            </a:r>
            <a:r>
              <a:rPr lang="en-US" altLang="ko-KR" b="1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ko-KR" altLang="en-US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사용한다</a:t>
            </a: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en-US" altLang="ko-KR" b="1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unordered_set</a:t>
            </a:r>
            <a:r>
              <a:rPr lang="ko-KR" altLang="en-US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은 원소가 자동으로 정렬되지 않는다</a:t>
            </a: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ko-KR" altLang="en-US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이번에는 굳이 정렬해줄 필요성이 없기 때문에 </a:t>
            </a:r>
            <a:r>
              <a:rPr lang="en-US" altLang="ko-KR" b="1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unordered_set</a:t>
            </a:r>
            <a:r>
              <a:rPr lang="ko-KR" altLang="en-US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더 효율적이다</a:t>
            </a:r>
            <a:r>
              <a:rPr lang="en-US" altLang="ko-KR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b="1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13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28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효율성 증가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불필요한 조건 거르기</a:t>
            </a: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연산에 불필요하니 제거한다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ex: a + 0 = a,  a – 0 = a, a * 0 = 0(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초기값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a / 0 =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음수는 양수에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 하나를 붙인 값에 불과하다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-&gt;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만들 수 있으면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 하나만 붙여줘도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만들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-&gt; -, /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연산에서만 신경 써주면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b="1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5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0" y="1712675"/>
            <a:ext cx="5818094" cy="4046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makeN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NNN…NNN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만드는 함수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N == number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 연산이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필요없으니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return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DP[k] = DP[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+ DP[j] (j = k-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연산 가능한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for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문을 구현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set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컨테이너의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for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for(int a : DP[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사용해주어야한다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(set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컨테이너는 보통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iterator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사용해서 원소에 접근하기 때문이다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875AE5-E463-4912-A670-6CDBDA97F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907" y="0"/>
            <a:ext cx="5818093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13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0" y="1712675"/>
            <a:ext cx="5818094" cy="255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-,/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연산에는 양수인지 체크를 해준다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DP[k].count(number)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number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만들었는지 확인이 되면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return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8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number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만들 수 없으면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return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875AE5-E463-4912-A670-6CDBDA97F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907" y="0"/>
            <a:ext cx="5818093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2E9E6C-2A9C-4513-92C1-8EB0664D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569"/>
            <a:ext cx="12192000" cy="59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55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최초 좌표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(1,1)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학교의 좌표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m,n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(1&lt;=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m,n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&lt;=100)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물에 잠긴 지역의 좌표를 담은 이차원 배열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puddles (0~10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이동은 오른쪽과 아래쪽으로만 가능하다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학교가지 갈 수 있는 최단 경로의 수를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1,000,000,007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나눈 나머지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F1F793C-70B7-4E7B-BAC3-28B535A9A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310816"/>
              </p:ext>
            </p:extLst>
          </p:nvPr>
        </p:nvGraphicFramePr>
        <p:xfrm>
          <a:off x="1834866" y="1434594"/>
          <a:ext cx="8522268" cy="398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567">
                  <a:extLst>
                    <a:ext uri="{9D8B030D-6E8A-4147-A177-3AD203B41FA5}">
                      <a16:colId xmlns:a16="http://schemas.microsoft.com/office/drawing/2014/main" val="2268458071"/>
                    </a:ext>
                  </a:extLst>
                </a:gridCol>
                <a:gridCol w="2130567">
                  <a:extLst>
                    <a:ext uri="{9D8B030D-6E8A-4147-A177-3AD203B41FA5}">
                      <a16:colId xmlns:a16="http://schemas.microsoft.com/office/drawing/2014/main" val="2790629929"/>
                    </a:ext>
                  </a:extLst>
                </a:gridCol>
                <a:gridCol w="2130567">
                  <a:extLst>
                    <a:ext uri="{9D8B030D-6E8A-4147-A177-3AD203B41FA5}">
                      <a16:colId xmlns:a16="http://schemas.microsoft.com/office/drawing/2014/main" val="3079045806"/>
                    </a:ext>
                  </a:extLst>
                </a:gridCol>
                <a:gridCol w="2130567">
                  <a:extLst>
                    <a:ext uri="{9D8B030D-6E8A-4147-A177-3AD203B41FA5}">
                      <a16:colId xmlns:a16="http://schemas.microsoft.com/office/drawing/2014/main" val="3815981558"/>
                    </a:ext>
                  </a:extLst>
                </a:gridCol>
              </a:tblGrid>
              <a:tr h="1329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집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89220"/>
                  </a:ext>
                </a:extLst>
              </a:tr>
              <a:tr h="132960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웅덩이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22094"/>
                  </a:ext>
                </a:extLst>
              </a:tr>
              <a:tr h="132960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85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7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F1F793C-70B7-4E7B-BAC3-28B535A9A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86459"/>
              </p:ext>
            </p:extLst>
          </p:nvPr>
        </p:nvGraphicFramePr>
        <p:xfrm>
          <a:off x="1834866" y="1434594"/>
          <a:ext cx="8522268" cy="398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567">
                  <a:extLst>
                    <a:ext uri="{9D8B030D-6E8A-4147-A177-3AD203B41FA5}">
                      <a16:colId xmlns:a16="http://schemas.microsoft.com/office/drawing/2014/main" val="2268458071"/>
                    </a:ext>
                  </a:extLst>
                </a:gridCol>
                <a:gridCol w="2130567">
                  <a:extLst>
                    <a:ext uri="{9D8B030D-6E8A-4147-A177-3AD203B41FA5}">
                      <a16:colId xmlns:a16="http://schemas.microsoft.com/office/drawing/2014/main" val="2790629929"/>
                    </a:ext>
                  </a:extLst>
                </a:gridCol>
                <a:gridCol w="2130567">
                  <a:extLst>
                    <a:ext uri="{9D8B030D-6E8A-4147-A177-3AD203B41FA5}">
                      <a16:colId xmlns:a16="http://schemas.microsoft.com/office/drawing/2014/main" val="3079045806"/>
                    </a:ext>
                  </a:extLst>
                </a:gridCol>
                <a:gridCol w="2130567">
                  <a:extLst>
                    <a:ext uri="{9D8B030D-6E8A-4147-A177-3AD203B41FA5}">
                      <a16:colId xmlns:a16="http://schemas.microsoft.com/office/drawing/2014/main" val="3815981558"/>
                    </a:ext>
                  </a:extLst>
                </a:gridCol>
              </a:tblGrid>
              <a:tr h="1329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집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89220"/>
                  </a:ext>
                </a:extLst>
              </a:tr>
              <a:tr h="1329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웅덩이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22094"/>
                  </a:ext>
                </a:extLst>
              </a:tr>
              <a:tr h="1329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85955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7A1B0F9-B607-4DD0-B36A-B0A89864FFEF}"/>
              </a:ext>
            </a:extLst>
          </p:cNvPr>
          <p:cNvCxnSpPr/>
          <p:nvPr/>
        </p:nvCxnSpPr>
        <p:spPr>
          <a:xfrm>
            <a:off x="3125337" y="2060812"/>
            <a:ext cx="5909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AF30A1D-B13D-46E4-A707-103F83E9DC6A}"/>
              </a:ext>
            </a:extLst>
          </p:cNvPr>
          <p:cNvCxnSpPr>
            <a:cxnSpLocks/>
          </p:cNvCxnSpPr>
          <p:nvPr/>
        </p:nvCxnSpPr>
        <p:spPr>
          <a:xfrm>
            <a:off x="2893325" y="2442949"/>
            <a:ext cx="0" cy="211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79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F1F793C-70B7-4E7B-BAC3-28B535A9A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95617"/>
              </p:ext>
            </p:extLst>
          </p:nvPr>
        </p:nvGraphicFramePr>
        <p:xfrm>
          <a:off x="1834866" y="1434594"/>
          <a:ext cx="8522268" cy="398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567">
                  <a:extLst>
                    <a:ext uri="{9D8B030D-6E8A-4147-A177-3AD203B41FA5}">
                      <a16:colId xmlns:a16="http://schemas.microsoft.com/office/drawing/2014/main" val="2268458071"/>
                    </a:ext>
                  </a:extLst>
                </a:gridCol>
                <a:gridCol w="2130567">
                  <a:extLst>
                    <a:ext uri="{9D8B030D-6E8A-4147-A177-3AD203B41FA5}">
                      <a16:colId xmlns:a16="http://schemas.microsoft.com/office/drawing/2014/main" val="2790629929"/>
                    </a:ext>
                  </a:extLst>
                </a:gridCol>
                <a:gridCol w="2130567">
                  <a:extLst>
                    <a:ext uri="{9D8B030D-6E8A-4147-A177-3AD203B41FA5}">
                      <a16:colId xmlns:a16="http://schemas.microsoft.com/office/drawing/2014/main" val="3079045806"/>
                    </a:ext>
                  </a:extLst>
                </a:gridCol>
                <a:gridCol w="2130567">
                  <a:extLst>
                    <a:ext uri="{9D8B030D-6E8A-4147-A177-3AD203B41FA5}">
                      <a16:colId xmlns:a16="http://schemas.microsoft.com/office/drawing/2014/main" val="3815981558"/>
                    </a:ext>
                  </a:extLst>
                </a:gridCol>
              </a:tblGrid>
              <a:tr h="1329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집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89220"/>
                  </a:ext>
                </a:extLst>
              </a:tr>
              <a:tr h="1329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웅덩이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22094"/>
                  </a:ext>
                </a:extLst>
              </a:tr>
              <a:tr h="1329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85955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B32A5AA-1A53-48EB-97E6-A3F2C8FA36D2}"/>
              </a:ext>
            </a:extLst>
          </p:cNvPr>
          <p:cNvCxnSpPr/>
          <p:nvPr/>
        </p:nvCxnSpPr>
        <p:spPr>
          <a:xfrm>
            <a:off x="7151427" y="2361063"/>
            <a:ext cx="0" cy="69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7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F1F793C-70B7-4E7B-BAC3-28B535A9A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091742"/>
              </p:ext>
            </p:extLst>
          </p:nvPr>
        </p:nvGraphicFramePr>
        <p:xfrm>
          <a:off x="1834866" y="1434594"/>
          <a:ext cx="8522268" cy="398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567">
                  <a:extLst>
                    <a:ext uri="{9D8B030D-6E8A-4147-A177-3AD203B41FA5}">
                      <a16:colId xmlns:a16="http://schemas.microsoft.com/office/drawing/2014/main" val="2268458071"/>
                    </a:ext>
                  </a:extLst>
                </a:gridCol>
                <a:gridCol w="2130567">
                  <a:extLst>
                    <a:ext uri="{9D8B030D-6E8A-4147-A177-3AD203B41FA5}">
                      <a16:colId xmlns:a16="http://schemas.microsoft.com/office/drawing/2014/main" val="2790629929"/>
                    </a:ext>
                  </a:extLst>
                </a:gridCol>
                <a:gridCol w="2130567">
                  <a:extLst>
                    <a:ext uri="{9D8B030D-6E8A-4147-A177-3AD203B41FA5}">
                      <a16:colId xmlns:a16="http://schemas.microsoft.com/office/drawing/2014/main" val="3079045806"/>
                    </a:ext>
                  </a:extLst>
                </a:gridCol>
                <a:gridCol w="2130567">
                  <a:extLst>
                    <a:ext uri="{9D8B030D-6E8A-4147-A177-3AD203B41FA5}">
                      <a16:colId xmlns:a16="http://schemas.microsoft.com/office/drawing/2014/main" val="3815981558"/>
                    </a:ext>
                  </a:extLst>
                </a:gridCol>
              </a:tblGrid>
              <a:tr h="1329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집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89220"/>
                  </a:ext>
                </a:extLst>
              </a:tr>
              <a:tr h="1329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웅덩이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22094"/>
                  </a:ext>
                </a:extLst>
              </a:tr>
              <a:tr h="1329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85955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9299213-AC1E-4192-9603-F4AA7703B443}"/>
              </a:ext>
            </a:extLst>
          </p:cNvPr>
          <p:cNvCxnSpPr/>
          <p:nvPr/>
        </p:nvCxnSpPr>
        <p:spPr>
          <a:xfrm>
            <a:off x="9294125" y="2306472"/>
            <a:ext cx="0" cy="79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8CF5931-0190-4063-8CC4-DE0992013BA7}"/>
              </a:ext>
            </a:extLst>
          </p:cNvPr>
          <p:cNvCxnSpPr/>
          <p:nvPr/>
        </p:nvCxnSpPr>
        <p:spPr>
          <a:xfrm>
            <a:off x="7397087" y="3429000"/>
            <a:ext cx="1596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14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F1F793C-70B7-4E7B-BAC3-28B535A9A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39732"/>
              </p:ext>
            </p:extLst>
          </p:nvPr>
        </p:nvGraphicFramePr>
        <p:xfrm>
          <a:off x="1834866" y="1434594"/>
          <a:ext cx="8522268" cy="398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567">
                  <a:extLst>
                    <a:ext uri="{9D8B030D-6E8A-4147-A177-3AD203B41FA5}">
                      <a16:colId xmlns:a16="http://schemas.microsoft.com/office/drawing/2014/main" val="2268458071"/>
                    </a:ext>
                  </a:extLst>
                </a:gridCol>
                <a:gridCol w="2130567">
                  <a:extLst>
                    <a:ext uri="{9D8B030D-6E8A-4147-A177-3AD203B41FA5}">
                      <a16:colId xmlns:a16="http://schemas.microsoft.com/office/drawing/2014/main" val="2790629929"/>
                    </a:ext>
                  </a:extLst>
                </a:gridCol>
                <a:gridCol w="2130567">
                  <a:extLst>
                    <a:ext uri="{9D8B030D-6E8A-4147-A177-3AD203B41FA5}">
                      <a16:colId xmlns:a16="http://schemas.microsoft.com/office/drawing/2014/main" val="3079045806"/>
                    </a:ext>
                  </a:extLst>
                </a:gridCol>
                <a:gridCol w="2130567">
                  <a:extLst>
                    <a:ext uri="{9D8B030D-6E8A-4147-A177-3AD203B41FA5}">
                      <a16:colId xmlns:a16="http://schemas.microsoft.com/office/drawing/2014/main" val="3815981558"/>
                    </a:ext>
                  </a:extLst>
                </a:gridCol>
              </a:tblGrid>
              <a:tr h="1329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집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89220"/>
                  </a:ext>
                </a:extLst>
              </a:tr>
              <a:tr h="1329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웅덩이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22094"/>
                  </a:ext>
                </a:extLst>
              </a:tr>
              <a:tr h="1329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85955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D2FF5B1-3C52-4A24-8476-D7CE210980F9}"/>
              </a:ext>
            </a:extLst>
          </p:cNvPr>
          <p:cNvCxnSpPr/>
          <p:nvPr/>
        </p:nvCxnSpPr>
        <p:spPr>
          <a:xfrm>
            <a:off x="3370997" y="4722125"/>
            <a:ext cx="1214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01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3798</TotalTime>
  <Words>955</Words>
  <Application>Microsoft Office PowerPoint</Application>
  <PresentationFormat>와이드스크린</PresentationFormat>
  <Paragraphs>185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150</cp:revision>
  <dcterms:created xsi:type="dcterms:W3CDTF">2021-01-02T15:13:48Z</dcterms:created>
  <dcterms:modified xsi:type="dcterms:W3CDTF">2021-05-01T19:50:46Z</dcterms:modified>
</cp:coreProperties>
</file>