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73" r:id="rId5"/>
    <p:sldId id="260" r:id="rId6"/>
    <p:sldId id="274" r:id="rId7"/>
    <p:sldId id="275" r:id="rId8"/>
    <p:sldId id="276" r:id="rId9"/>
    <p:sldId id="277" r:id="rId10"/>
    <p:sldId id="279" r:id="rId11"/>
    <p:sldId id="267" r:id="rId12"/>
    <p:sldId id="280" r:id="rId13"/>
    <p:sldId id="278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46088"/>
            <a:ext cx="4212921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</a:t>
            </a:r>
            <a:r>
              <a:rPr lang="ko-KR" altLang="en-US" sz="4000" dirty="0">
                <a:solidFill>
                  <a:schemeClr val="bg1"/>
                </a:solidFill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</a:rPr>
              <a:t>: </a:t>
            </a:r>
            <a:r>
              <a:rPr lang="ko-KR" altLang="en-US" sz="4000" dirty="0">
                <a:solidFill>
                  <a:schemeClr val="bg1"/>
                </a:solidFill>
              </a:rPr>
              <a:t>카펫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시간</a:t>
            </a:r>
            <a:r>
              <a:rPr lang="en-US" altLang="ko-KR" sz="2000" dirty="0"/>
              <a:t>,</a:t>
            </a:r>
            <a:r>
              <a:rPr lang="ko-KR" altLang="en-US" sz="2000" dirty="0"/>
              <a:t>공간 복잡도</a:t>
            </a:r>
            <a:r>
              <a:rPr lang="en-US" altLang="ko-KR" sz="2000" dirty="0"/>
              <a:t> </a:t>
            </a:r>
            <a:r>
              <a:rPr lang="ko-KR" altLang="en-US" sz="2000" dirty="0"/>
              <a:t>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BD62EA-1F14-4E82-83D7-196EFBB5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23127"/>
            <a:ext cx="10591800" cy="301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DBB1E-F8F4-4020-BAF0-9A7301C6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57" y="12685"/>
            <a:ext cx="8484784" cy="684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6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2921305" y="2887249"/>
            <a:ext cx="10115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조건 </a:t>
            </a:r>
            <a:r>
              <a:rPr lang="en-US" altLang="ko-KR" b="1" dirty="0"/>
              <a:t>: brown = </a:t>
            </a:r>
            <a:r>
              <a:rPr lang="ko-KR" altLang="en-US" b="1" dirty="0"/>
              <a:t>카펫의 외각을 이루는 갈색 격자의 수</a:t>
            </a:r>
            <a:endParaRPr lang="en-US" altLang="ko-KR" b="1" dirty="0"/>
          </a:p>
          <a:p>
            <a:r>
              <a:rPr lang="en-US" altLang="ko-KR" b="1" dirty="0"/>
              <a:t>                  yellow = </a:t>
            </a:r>
            <a:r>
              <a:rPr lang="ko-KR" altLang="en-US" b="1" dirty="0"/>
              <a:t>카펫의 안쪽을 이루는 노란색 격자의 수</a:t>
            </a:r>
            <a:endParaRPr lang="en-US" altLang="ko-KR" b="1" dirty="0"/>
          </a:p>
          <a:p>
            <a:r>
              <a:rPr lang="en-US" altLang="ko-KR" b="1" dirty="0"/>
              <a:t>                  </a:t>
            </a:r>
            <a:r>
              <a:rPr lang="ko-KR" altLang="en-US" b="1" dirty="0"/>
              <a:t>카펫의 가로 길이는 세로 길이보다 크거나 같다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구해야 할 것</a:t>
            </a:r>
            <a:r>
              <a:rPr lang="en-US" altLang="ko-KR" b="1" dirty="0"/>
              <a:t>: </a:t>
            </a:r>
            <a:r>
              <a:rPr lang="ko-KR" altLang="en-US" b="1" dirty="0"/>
              <a:t>카펫의 가로 길이와 세로 길이</a:t>
            </a:r>
          </a:p>
        </p:txBody>
      </p:sp>
    </p:spTree>
    <p:extLst>
      <p:ext uri="{BB962C8B-B14F-4D97-AF65-F5344CB8AC3E}">
        <p14:creationId xmlns:p14="http://schemas.microsoft.com/office/powerpoint/2010/main" val="33430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</a:t>
            </a:r>
            <a:r>
              <a:rPr lang="en-US" altLang="ko-KR" sz="1800" dirty="0"/>
              <a:t>.</a:t>
            </a:r>
            <a:r>
              <a:rPr lang="ko-KR" altLang="en-US" sz="1800" dirty="0"/>
              <a:t> 문제 해석</a:t>
            </a:r>
            <a:endParaRPr lang="ko-KR" altLang="en-US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8A61110-58BF-4548-AC16-1A12DD2EB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996"/>
              </p:ext>
            </p:extLst>
          </p:nvPr>
        </p:nvGraphicFramePr>
        <p:xfrm>
          <a:off x="2300942" y="2821882"/>
          <a:ext cx="2979270" cy="224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54">
                  <a:extLst>
                    <a:ext uri="{9D8B030D-6E8A-4147-A177-3AD203B41FA5}">
                      <a16:colId xmlns:a16="http://schemas.microsoft.com/office/drawing/2014/main" val="4041833260"/>
                    </a:ext>
                  </a:extLst>
                </a:gridCol>
                <a:gridCol w="595854">
                  <a:extLst>
                    <a:ext uri="{9D8B030D-6E8A-4147-A177-3AD203B41FA5}">
                      <a16:colId xmlns:a16="http://schemas.microsoft.com/office/drawing/2014/main" val="89174283"/>
                    </a:ext>
                  </a:extLst>
                </a:gridCol>
                <a:gridCol w="595854">
                  <a:extLst>
                    <a:ext uri="{9D8B030D-6E8A-4147-A177-3AD203B41FA5}">
                      <a16:colId xmlns:a16="http://schemas.microsoft.com/office/drawing/2014/main" val="389533031"/>
                    </a:ext>
                  </a:extLst>
                </a:gridCol>
                <a:gridCol w="595854">
                  <a:extLst>
                    <a:ext uri="{9D8B030D-6E8A-4147-A177-3AD203B41FA5}">
                      <a16:colId xmlns:a16="http://schemas.microsoft.com/office/drawing/2014/main" val="1506630428"/>
                    </a:ext>
                  </a:extLst>
                </a:gridCol>
                <a:gridCol w="595854">
                  <a:extLst>
                    <a:ext uri="{9D8B030D-6E8A-4147-A177-3AD203B41FA5}">
                      <a16:colId xmlns:a16="http://schemas.microsoft.com/office/drawing/2014/main" val="631629225"/>
                    </a:ext>
                  </a:extLst>
                </a:gridCol>
              </a:tblGrid>
              <a:tr h="5619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360018"/>
                  </a:ext>
                </a:extLst>
              </a:tr>
              <a:tr h="5619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54"/>
                  </a:ext>
                </a:extLst>
              </a:tr>
              <a:tr h="5619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65012"/>
                  </a:ext>
                </a:extLst>
              </a:tr>
              <a:tr h="5619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58566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291F5D11-F4AC-4C7A-8120-8DE5E532195E}"/>
              </a:ext>
            </a:extLst>
          </p:cNvPr>
          <p:cNvSpPr/>
          <p:nvPr/>
        </p:nvSpPr>
        <p:spPr>
          <a:xfrm>
            <a:off x="1933574" y="2821882"/>
            <a:ext cx="367367" cy="224765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C38FED7A-FE3B-4EF9-91E4-B81A1104EFC0}"/>
              </a:ext>
            </a:extLst>
          </p:cNvPr>
          <p:cNvSpPr/>
          <p:nvPr/>
        </p:nvSpPr>
        <p:spPr>
          <a:xfrm rot="5400000">
            <a:off x="3574926" y="1231091"/>
            <a:ext cx="431302" cy="2979270"/>
          </a:xfrm>
          <a:prstGeom prst="leftBrace">
            <a:avLst>
              <a:gd name="adj1" fmla="val 8333"/>
              <a:gd name="adj2" fmla="val 506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726E2-5AB3-4FEA-9F34-6CA47FB9E0C5}"/>
              </a:ext>
            </a:extLst>
          </p:cNvPr>
          <p:cNvSpPr txBox="1"/>
          <p:nvPr/>
        </p:nvSpPr>
        <p:spPr>
          <a:xfrm>
            <a:off x="2857127" y="210282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AB7D1-B02B-47C6-B220-812177B0D656}"/>
              </a:ext>
            </a:extLst>
          </p:cNvPr>
          <p:cNvSpPr txBox="1"/>
          <p:nvPr/>
        </p:nvSpPr>
        <p:spPr>
          <a:xfrm>
            <a:off x="504452" y="376104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2A493-4736-46ED-B3A6-B0AD085A87F1}"/>
              </a:ext>
            </a:extLst>
          </p:cNvPr>
          <p:cNvSpPr txBox="1"/>
          <p:nvPr/>
        </p:nvSpPr>
        <p:spPr>
          <a:xfrm>
            <a:off x="5848350" y="2936377"/>
            <a:ext cx="5200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1. brown = 2 * (height) + 2 * (side – 2)</a:t>
            </a:r>
          </a:p>
          <a:p>
            <a:endParaRPr lang="en-US" altLang="ko-KR" b="1" dirty="0"/>
          </a:p>
          <a:p>
            <a:r>
              <a:rPr lang="en-US" altLang="ko-KR" b="1" dirty="0"/>
              <a:t>2. yellow = (side - 2) * (height - 2)</a:t>
            </a:r>
          </a:p>
          <a:p>
            <a:endParaRPr lang="en-US" altLang="ko-KR" b="1" dirty="0"/>
          </a:p>
          <a:p>
            <a:r>
              <a:rPr lang="en-US" altLang="ko-KR" b="1" dirty="0"/>
              <a:t>3. brown + yellow = side * height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164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4</a:t>
            </a:r>
            <a:r>
              <a:rPr lang="en-US" altLang="ko-KR" sz="1800" dirty="0"/>
              <a:t>.</a:t>
            </a:r>
            <a:r>
              <a:rPr lang="ko-KR" altLang="en-US" sz="1800" dirty="0"/>
              <a:t> 문제 </a:t>
            </a:r>
            <a:r>
              <a:rPr lang="ko-KR" altLang="en-US" dirty="0"/>
              <a:t>해답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3B130-C9CB-4B32-A246-D739E4896106}"/>
              </a:ext>
            </a:extLst>
          </p:cNvPr>
          <p:cNvSpPr txBox="1"/>
          <p:nvPr/>
        </p:nvSpPr>
        <p:spPr>
          <a:xfrm>
            <a:off x="367658" y="2845592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많아봐야 </a:t>
            </a:r>
            <a:r>
              <a:rPr lang="ko-KR" altLang="en-US" dirty="0" err="1"/>
              <a:t>몇천번의</a:t>
            </a:r>
            <a:r>
              <a:rPr lang="ko-KR" altLang="en-US" dirty="0"/>
              <a:t> 연산으로 답을 구할 수 있으므로 완전탐색이면 충분한 문제였다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F1782D-BC61-48A8-92DD-8AB61C1C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87" y="1340285"/>
            <a:ext cx="6087325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완전탐색</a:t>
            </a:r>
            <a:r>
              <a:rPr lang="en-US" altLang="ko-KR" dirty="0"/>
              <a:t>(Brute Force)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공간 복잡도 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해석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완전탐색</a:t>
            </a:r>
            <a:r>
              <a:rPr lang="en-US" altLang="ko-KR" sz="2000" dirty="0"/>
              <a:t>(Brute Force) </a:t>
            </a:r>
            <a:r>
              <a:rPr lang="ko-KR" altLang="en-US" sz="2000" dirty="0"/>
              <a:t>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4" y="1604682"/>
            <a:ext cx="11743765" cy="265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(Brute Force)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컴퓨터의 빠른 연산 속도로 가능한 모든 경우의 수를 하나하나 탐색하면서 정답을 찾는 방법을 완전탐색이라고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사실 완전탐색은 </a:t>
            </a: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알고리즘이라기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보다는 문제를 푸는 방법에 가깝다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확률로 정답을 찾아낼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완전탐색은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시간면에서 매우 비효율적인 탐색방법이다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완전탐색은 다른 문제풀이 방법과 비교하면 쉽게 구현이 가능하다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9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완전탐색</a:t>
            </a:r>
            <a:r>
              <a:rPr lang="en-US" altLang="ko-KR" sz="2000" dirty="0"/>
              <a:t>(Brute Force) </a:t>
            </a:r>
            <a:r>
              <a:rPr lang="ko-KR" altLang="en-US" sz="2000" dirty="0"/>
              <a:t>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686051" y="1812460"/>
            <a:ext cx="9505949" cy="135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완전탐색을 사용하는 간단한 예시로는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자리 자물쇠를 하나하나 돌려가며 암호를 찾는 방법이 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경우의 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0000~9999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이므로 총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번 시도해보면 자물쇠는 무조건 열리게 되어있다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자물쇠, 철물이(가) 표시된 사진&#10;&#10;자동 생성된 설명">
            <a:extLst>
              <a:ext uri="{FF2B5EF4-FFF2-40B4-BE49-F238E27FC236}">
                <a16:creationId xmlns:a16="http://schemas.microsoft.com/office/drawing/2014/main" id="{2286BE15-7A39-4F70-8832-BC321F4F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7" y="1419225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21448-7857-4081-83A3-E7F701FAEB88}"/>
              </a:ext>
            </a:extLst>
          </p:cNvPr>
          <p:cNvSpPr txBox="1"/>
          <p:nvPr/>
        </p:nvSpPr>
        <p:spPr>
          <a:xfrm>
            <a:off x="679919" y="3504380"/>
            <a:ext cx="11172824" cy="185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완전탐색의 가장 큰 문제점은 시간이 비효율적이다는 것이다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-&gt;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자물쇠 예시의 겨우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0000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씩 증가해가며 자물쇠를 열어본다고 했을 때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9999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번이면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만번을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자물쇠를 돌리게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……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완전탐색을 사용할 때에는 시간내로 문제를 풀 수 있는가 파악이 중요하다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시간</a:t>
            </a:r>
            <a:r>
              <a:rPr lang="en-US" altLang="ko-KR" sz="2000" dirty="0"/>
              <a:t>,</a:t>
            </a:r>
            <a:r>
              <a:rPr lang="ko-KR" altLang="en-US" sz="2000" dirty="0"/>
              <a:t>공간 복잡도</a:t>
            </a:r>
            <a:r>
              <a:rPr lang="en-US" altLang="ko-KR" sz="2000" dirty="0"/>
              <a:t> </a:t>
            </a:r>
            <a:r>
              <a:rPr lang="ko-KR" altLang="en-US" sz="20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공간 복잡도 설명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컴퓨터는 한정된 자원을 가지고 있고 우리는 문제를 해결할 때 이러한 자원을 효율적으로 사용을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해야합니다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복잡도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알고리즘의 연산 수행횟수의 총량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 수행횟수는 덧셈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뺄셈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곱하기 등의 기본 연산이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회라고 생각하면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시간을 얼마나 효율적으로 사용했는가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공간 복잡도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알고리즘에 사용되는 메모리공간의 총량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메모리를 얼마나 효율적으로 사용했는가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8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시간</a:t>
            </a:r>
            <a:r>
              <a:rPr lang="en-US" altLang="ko-KR" sz="2000" dirty="0"/>
              <a:t>,</a:t>
            </a:r>
            <a:r>
              <a:rPr lang="ko-KR" altLang="en-US" sz="2000" dirty="0"/>
              <a:t>공간 복잡도</a:t>
            </a:r>
            <a:r>
              <a:rPr lang="en-US" altLang="ko-KR" sz="2000" dirty="0"/>
              <a:t> </a:t>
            </a:r>
            <a:r>
              <a:rPr lang="ko-KR" altLang="en-US" sz="20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공간 복잡도 설명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공간 복잡도 모두 표기할 때 점근 표기법을 사용한다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점근 표기법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상수 계수 같이 중요하지 않는 부분을 제거하는 표기법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ex)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방정식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2*n + 7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 하면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연산 값이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9, 2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나오는 등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작을 때는 의미가 있지만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연산 결과는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20,007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1,000,000,000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연산 결과는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2,000,000,007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크면 클수록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상수항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 부분은 연산 결과는 큰 영향을 미치지 않게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13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시간</a:t>
            </a:r>
            <a:r>
              <a:rPr lang="en-US" altLang="ko-KR" sz="2000" dirty="0"/>
              <a:t>,</a:t>
            </a:r>
            <a:r>
              <a:rPr lang="ko-KR" altLang="en-US" sz="2000" dirty="0"/>
              <a:t>공간 복잡도</a:t>
            </a:r>
            <a:r>
              <a:rPr lang="en-US" altLang="ko-KR" sz="2000" dirty="0"/>
              <a:t> </a:t>
            </a:r>
            <a:r>
              <a:rPr lang="ko-KR" altLang="en-US" sz="20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476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공간 복잡도 설명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점근표기법으로 보통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big-O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표기법이라 불리는 표기법을 사용한다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O()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수학적 정의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373A3C"/>
                </a:solidFill>
                <a:latin typeface="KaTeX_Main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big-O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쓰는가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big-O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알고리즘 수행 시간의 상한을 표기하기 때문에 </a:t>
            </a:r>
            <a:r>
              <a:rPr lang="en-US" altLang="ko-KR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최악의 경우</a:t>
            </a:r>
            <a:r>
              <a:rPr lang="en-US" altLang="ko-KR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파악하는데 사용할 수 있다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입력데이터 개수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 하고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연산횟수는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방정식으로 표현이 가능할 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충분히 크다면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가장 큰 차수로 단순화시켜도 효율을 판단하는데 충분하다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ex) 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O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(5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n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+7)=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O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(5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n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)=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O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(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n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)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이 되고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, 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O(n^2+25)=O(n^2)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O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(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n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2+25)=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O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(</a:t>
            </a:r>
            <a:r>
              <a:rPr lang="en-US" altLang="ko-KR" b="1" i="1" dirty="0">
                <a:solidFill>
                  <a:srgbClr val="373A3C"/>
                </a:solidFill>
                <a:effectLst/>
                <a:latin typeface="KaTeX_Math"/>
              </a:rPr>
              <a:t>n</a:t>
            </a:r>
            <a:r>
              <a:rPr lang="en-US" altLang="ko-KR" b="1" dirty="0">
                <a:solidFill>
                  <a:srgbClr val="373A3C"/>
                </a:solidFill>
                <a:effectLst/>
                <a:latin typeface="KaTeX_Main"/>
              </a:rPr>
              <a:t>2</a:t>
            </a:r>
            <a:r>
              <a:rPr lang="en-US" altLang="ko-KR" b="0" dirty="0">
                <a:solidFill>
                  <a:srgbClr val="373A3C"/>
                </a:solidFill>
                <a:effectLst/>
                <a:latin typeface="KaTeX_Main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373A3C"/>
                </a:solidFill>
                <a:latin typeface="KaTeX_Main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19CBA6-3AF8-4BFA-B01D-17B07404B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3" y="3719648"/>
            <a:ext cx="78867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7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시간</a:t>
            </a:r>
            <a:r>
              <a:rPr lang="en-US" altLang="ko-KR" sz="2000" dirty="0"/>
              <a:t>,</a:t>
            </a:r>
            <a:r>
              <a:rPr lang="ko-KR" altLang="en-US" sz="2000" dirty="0"/>
              <a:t>공간 복잡도</a:t>
            </a:r>
            <a:r>
              <a:rPr lang="en-US" altLang="ko-KR" sz="2000" dirty="0"/>
              <a:t> </a:t>
            </a:r>
            <a:r>
              <a:rPr lang="ko-KR" altLang="en-US" sz="2000" dirty="0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FC6FA-28E9-4E4C-9989-177DCE68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20" y="1528004"/>
            <a:ext cx="6858538" cy="1738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AD944-36DF-40A8-B522-B0FE46E1230B}"/>
              </a:ext>
            </a:extLst>
          </p:cNvPr>
          <p:cNvSpPr txBox="1"/>
          <p:nvPr/>
        </p:nvSpPr>
        <p:spPr>
          <a:xfrm>
            <a:off x="367553" y="3429000"/>
            <a:ext cx="11107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시간</a:t>
            </a:r>
            <a:endParaRPr lang="en-US" altLang="ko-KR" b="1" dirty="0"/>
          </a:p>
          <a:p>
            <a:r>
              <a:rPr lang="ko-KR" altLang="en-US" b="1" dirty="0"/>
              <a:t>알고리즘에서 </a:t>
            </a:r>
            <a:r>
              <a:rPr lang="en-US" altLang="ko-KR" b="1" dirty="0"/>
              <a:t>1</a:t>
            </a:r>
            <a:r>
              <a:rPr lang="ko-KR" altLang="en-US" b="1" dirty="0"/>
              <a:t>초는 </a:t>
            </a:r>
            <a:r>
              <a:rPr lang="en-US" altLang="ko-KR" b="1" dirty="0"/>
              <a:t>1</a:t>
            </a:r>
            <a:r>
              <a:rPr lang="ko-KR" altLang="en-US" b="1" dirty="0" err="1"/>
              <a:t>억번의</a:t>
            </a:r>
            <a:r>
              <a:rPr lang="ko-KR" altLang="en-US" b="1" dirty="0"/>
              <a:t> 연산을 할 수 있다는 의미로 생각하면 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ex) </a:t>
            </a:r>
            <a:r>
              <a:rPr lang="ko-KR" altLang="en-US" b="1" dirty="0"/>
              <a:t>입력 데이터</a:t>
            </a:r>
            <a:r>
              <a:rPr lang="en-US" altLang="ko-KR" b="1" dirty="0"/>
              <a:t> </a:t>
            </a:r>
            <a:r>
              <a:rPr lang="ko-KR" altLang="en-US" b="1" dirty="0"/>
              <a:t>개수가 </a:t>
            </a:r>
            <a:r>
              <a:rPr lang="en-US" altLang="ko-KR" b="1" dirty="0"/>
              <a:t>n</a:t>
            </a:r>
            <a:r>
              <a:rPr lang="ko-KR" altLang="en-US" b="1" dirty="0"/>
              <a:t>이라 할 때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    O(n)</a:t>
            </a:r>
            <a:r>
              <a:rPr lang="ko-KR" altLang="en-US" b="1" dirty="0"/>
              <a:t>인 알고리즘은 </a:t>
            </a:r>
            <a:r>
              <a:rPr lang="en-US" altLang="ko-KR" b="1" dirty="0"/>
              <a:t>n</a:t>
            </a:r>
            <a:r>
              <a:rPr lang="ko-KR" altLang="en-US" b="1" dirty="0"/>
              <a:t>이 </a:t>
            </a:r>
            <a:r>
              <a:rPr lang="en-US" altLang="ko-KR" b="1" dirty="0"/>
              <a:t>100,000</a:t>
            </a:r>
            <a:r>
              <a:rPr lang="ko-KR" altLang="en-US" b="1" dirty="0"/>
              <a:t>이어도 </a:t>
            </a:r>
            <a:r>
              <a:rPr lang="en-US" altLang="ko-KR" b="1" dirty="0"/>
              <a:t>1</a:t>
            </a:r>
            <a:r>
              <a:rPr lang="ko-KR" altLang="en-US" b="1" dirty="0" err="1"/>
              <a:t>초내에</a:t>
            </a:r>
            <a:r>
              <a:rPr lang="ko-KR" altLang="en-US" b="1" dirty="0"/>
              <a:t> 해결이 되지만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    O(n^2)</a:t>
            </a:r>
            <a:r>
              <a:rPr lang="ko-KR" altLang="en-US" b="1" dirty="0"/>
              <a:t>인 알고리즘은 </a:t>
            </a:r>
            <a:r>
              <a:rPr lang="en-US" altLang="ko-KR" b="1" dirty="0"/>
              <a:t>n</a:t>
            </a:r>
            <a:r>
              <a:rPr lang="ko-KR" altLang="en-US" b="1" dirty="0"/>
              <a:t>이</a:t>
            </a:r>
            <a:r>
              <a:rPr lang="en-US" altLang="ko-KR" b="1" dirty="0"/>
              <a:t> 100,000</a:t>
            </a:r>
            <a:r>
              <a:rPr lang="ko-KR" altLang="en-US" b="1" dirty="0"/>
              <a:t>이면 </a:t>
            </a:r>
            <a:r>
              <a:rPr lang="en-US" altLang="ko-KR" b="1" dirty="0"/>
              <a:t>100</a:t>
            </a:r>
            <a:r>
              <a:rPr lang="ko-KR" altLang="en-US" b="1" dirty="0" err="1"/>
              <a:t>억번의</a:t>
            </a:r>
            <a:r>
              <a:rPr lang="ko-KR" altLang="en-US" b="1" dirty="0"/>
              <a:t> 연산을 하게 되어 </a:t>
            </a:r>
            <a:r>
              <a:rPr lang="en-US" altLang="ko-KR" b="1" dirty="0"/>
              <a:t>1</a:t>
            </a:r>
            <a:r>
              <a:rPr lang="ko-KR" altLang="en-US" b="1" dirty="0" err="1"/>
              <a:t>초내에</a:t>
            </a:r>
            <a:r>
              <a:rPr lang="ko-KR" altLang="en-US" b="1" dirty="0"/>
              <a:t> 해결이 불가능하게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2CE4CB-E51D-4499-84CB-7864BA96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98" y="5031138"/>
            <a:ext cx="1571090" cy="7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시간</a:t>
            </a:r>
            <a:r>
              <a:rPr lang="en-US" altLang="ko-KR" sz="2000" dirty="0"/>
              <a:t>,</a:t>
            </a:r>
            <a:r>
              <a:rPr lang="ko-KR" altLang="en-US" sz="2000" dirty="0"/>
              <a:t>공간 복잡도</a:t>
            </a:r>
            <a:r>
              <a:rPr lang="en-US" altLang="ko-KR" sz="2000" dirty="0"/>
              <a:t> </a:t>
            </a:r>
            <a:r>
              <a:rPr lang="ko-KR" altLang="en-US" sz="2000" dirty="0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FC6FA-28E9-4E4C-9989-177DCE68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20" y="1528004"/>
            <a:ext cx="6858538" cy="1738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AD944-36DF-40A8-B522-B0FE46E1230B}"/>
              </a:ext>
            </a:extLst>
          </p:cNvPr>
          <p:cNvSpPr txBox="1"/>
          <p:nvPr/>
        </p:nvSpPr>
        <p:spPr>
          <a:xfrm>
            <a:off x="367553" y="3429000"/>
            <a:ext cx="11107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공간</a:t>
            </a:r>
            <a:endParaRPr lang="en-US" altLang="ko-KR" b="1" dirty="0"/>
          </a:p>
          <a:p>
            <a:r>
              <a:rPr lang="en-US" altLang="ko-KR" b="1" dirty="0"/>
              <a:t>int</a:t>
            </a:r>
            <a:r>
              <a:rPr lang="ko-KR" altLang="en-US" b="1" dirty="0"/>
              <a:t>형을 예시로 들면 </a:t>
            </a:r>
            <a:r>
              <a:rPr lang="en-US" altLang="ko-KR" b="1" dirty="0"/>
              <a:t>int</a:t>
            </a:r>
            <a:r>
              <a:rPr lang="ko-KR" altLang="en-US" b="1" dirty="0"/>
              <a:t>형은 </a:t>
            </a:r>
            <a:r>
              <a:rPr lang="en-US" altLang="ko-KR" b="1" dirty="0"/>
              <a:t>4byte</a:t>
            </a:r>
            <a:r>
              <a:rPr lang="ko-KR" altLang="en-US" b="1" dirty="0"/>
              <a:t>의 크기를 가진다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1KB</a:t>
            </a:r>
            <a:r>
              <a:rPr lang="ko-KR" altLang="en-US" b="1" dirty="0"/>
              <a:t>는 </a:t>
            </a:r>
            <a:r>
              <a:rPr lang="en-US" altLang="ko-KR" b="1" dirty="0"/>
              <a:t>1,024byte ≒ 1,000byte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1MB</a:t>
            </a:r>
            <a:r>
              <a:rPr lang="ko-KR" altLang="en-US" b="1" dirty="0"/>
              <a:t>는 </a:t>
            </a:r>
            <a:r>
              <a:rPr lang="en-US" altLang="ko-KR" b="1" dirty="0"/>
              <a:t>1,024KB ≒ 1,000KB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128MB</a:t>
            </a:r>
            <a:r>
              <a:rPr lang="ko-KR" altLang="en-US" b="1" dirty="0"/>
              <a:t>는 약 </a:t>
            </a:r>
            <a:r>
              <a:rPr lang="en-US" altLang="ko-KR" b="1" dirty="0"/>
              <a:t>128,000,000byte </a:t>
            </a:r>
            <a:r>
              <a:rPr lang="ko-KR" altLang="en-US" b="1" dirty="0"/>
              <a:t>이므로 </a:t>
            </a:r>
            <a:r>
              <a:rPr lang="en-US" altLang="ko-KR" b="1" dirty="0"/>
              <a:t>32,000,000</a:t>
            </a:r>
            <a:r>
              <a:rPr lang="ko-KR" altLang="en-US" b="1" dirty="0"/>
              <a:t>개의 </a:t>
            </a:r>
            <a:r>
              <a:rPr lang="en-US" altLang="ko-KR" b="1" dirty="0"/>
              <a:t>int</a:t>
            </a:r>
            <a:r>
              <a:rPr lang="ko-KR" altLang="en-US" b="1" dirty="0"/>
              <a:t>형 변수를 선언할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FF9DB0-20A6-4FFF-ACCA-20813DF6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32" y="5329996"/>
            <a:ext cx="1824816" cy="7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1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816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KaTeX_Main</vt:lpstr>
      <vt:lpstr>KaTeX_Math</vt:lpstr>
      <vt:lpstr>Open Sans</vt:lpstr>
      <vt:lpstr>맑은 고딕</vt:lpstr>
      <vt:lpstr>Arial</vt:lpstr>
      <vt:lpstr>Office 테마</vt:lpstr>
      <vt:lpstr>매주 1 과제 LV2  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51</cp:revision>
  <dcterms:created xsi:type="dcterms:W3CDTF">2021-01-02T15:13:48Z</dcterms:created>
  <dcterms:modified xsi:type="dcterms:W3CDTF">2021-01-10T13:52:25Z</dcterms:modified>
</cp:coreProperties>
</file>