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95" r:id="rId4"/>
    <p:sldId id="296" r:id="rId5"/>
    <p:sldId id="297" r:id="rId6"/>
    <p:sldId id="298" r:id="rId7"/>
    <p:sldId id="300" r:id="rId8"/>
    <p:sldId id="304" r:id="rId9"/>
    <p:sldId id="302" r:id="rId10"/>
    <p:sldId id="305" r:id="rId11"/>
    <p:sldId id="301" r:id="rId12"/>
    <p:sldId id="275" r:id="rId13"/>
    <p:sldId id="280" r:id="rId14"/>
    <p:sldId id="284" r:id="rId15"/>
    <p:sldId id="303" r:id="rId16"/>
    <p:sldId id="291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446088"/>
            <a:ext cx="4212921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725" y="244061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7</a:t>
            </a:r>
            <a:r>
              <a:rPr lang="ko-KR" altLang="en-US" sz="4000" dirty="0">
                <a:solidFill>
                  <a:schemeClr val="bg1"/>
                </a:solidFill>
              </a:rPr>
              <a:t>주차 </a:t>
            </a:r>
            <a:r>
              <a:rPr lang="en-US" altLang="ko-KR" sz="4000" dirty="0">
                <a:solidFill>
                  <a:schemeClr val="bg1"/>
                </a:solidFill>
              </a:rPr>
              <a:t>: </a:t>
            </a:r>
            <a:r>
              <a:rPr lang="ko-KR" altLang="en-US" sz="4000" dirty="0">
                <a:solidFill>
                  <a:schemeClr val="bg1"/>
                </a:solidFill>
              </a:rPr>
              <a:t>타겟 넘버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15022" y="-181386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BFS/DFS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596131" y="1406248"/>
            <a:ext cx="10115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 </a:t>
            </a:r>
            <a:r>
              <a:rPr lang="ko-KR" altLang="en-US" b="1" dirty="0"/>
              <a:t>그래프 탐색 방법 </a:t>
            </a:r>
            <a:r>
              <a:rPr lang="en-US" altLang="ko-KR" b="1" dirty="0"/>
              <a:t>(BFS/DFS)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주의점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b="1" dirty="0"/>
              <a:t> - </a:t>
            </a:r>
            <a:r>
              <a:rPr lang="ko-KR" altLang="en-US" b="1" dirty="0"/>
              <a:t>그래프의 특성상 간선이 어떻게 </a:t>
            </a:r>
            <a:r>
              <a:rPr lang="ko-KR" altLang="en-US" b="1" dirty="0" err="1"/>
              <a:t>이어졌나에</a:t>
            </a:r>
            <a:r>
              <a:rPr lang="ko-KR" altLang="en-US" b="1" dirty="0"/>
              <a:t> 따라 이미 방문했던 정점에 다시 방문할 수 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=&gt; </a:t>
            </a:r>
            <a:r>
              <a:rPr lang="ko-KR" altLang="en-US" b="1" dirty="0"/>
              <a:t>이미 탐색한 정점을 다시 탐색하는 것은 매우 비효율적이다</a:t>
            </a:r>
            <a:r>
              <a:rPr lang="en-US" altLang="ko-KR" b="1" dirty="0"/>
              <a:t>. (</a:t>
            </a:r>
            <a:r>
              <a:rPr lang="ko-KR" altLang="en-US" b="1" dirty="0"/>
              <a:t>시간초과의 큰 원인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   =&gt; visit</a:t>
            </a:r>
            <a:r>
              <a:rPr lang="ko-KR" altLang="en-US" b="1" dirty="0"/>
              <a:t>배열을 만들어 해당 정점을 방문했는지 여부를 체크해준다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0399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15022" y="-181386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BFS/DFS</a:t>
            </a:r>
            <a:endParaRPr lang="ko-KR" altLang="en-US" sz="2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7E46679-912B-4D42-A984-1A622048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77" y="2227864"/>
            <a:ext cx="5194301" cy="2673217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FFB23A5-B324-4796-85A6-7185F9F9D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9" y="1364451"/>
            <a:ext cx="4879936" cy="40181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D167C8-1881-4E54-95E9-69653F858FB9}"/>
              </a:ext>
            </a:extLst>
          </p:cNvPr>
          <p:cNvSpPr txBox="1"/>
          <p:nvPr/>
        </p:nvSpPr>
        <p:spPr>
          <a:xfrm>
            <a:off x="2483212" y="5466484"/>
            <a:ext cx="240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77C9C2-8072-49B5-B6BD-3EB604DCF409}"/>
              </a:ext>
            </a:extLst>
          </p:cNvPr>
          <p:cNvSpPr txBox="1"/>
          <p:nvPr/>
        </p:nvSpPr>
        <p:spPr>
          <a:xfrm>
            <a:off x="8247684" y="5382612"/>
            <a:ext cx="240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81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문제 해석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35B9D19-CA40-46EA-874E-CCE6862B4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36" y="1602265"/>
            <a:ext cx="8641327" cy="48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7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문제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750127" y="1843950"/>
            <a:ext cx="1011555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주어진 조건 </a:t>
            </a:r>
            <a:r>
              <a:rPr lang="en-US" altLang="ko-KR" b="1" dirty="0"/>
              <a:t>: </a:t>
            </a:r>
          </a:p>
          <a:p>
            <a:endParaRPr lang="en-US" altLang="ko-KR" sz="5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사용할 수 있는 숫자가 담긴 배열 </a:t>
            </a:r>
            <a:r>
              <a:rPr lang="en-US" altLang="ko-KR" b="1" dirty="0"/>
              <a:t>numbers ( 2 &lt;= </a:t>
            </a:r>
            <a:r>
              <a:rPr lang="ko-KR" altLang="en-US" b="1" dirty="0"/>
              <a:t>배열 크기 </a:t>
            </a:r>
            <a:r>
              <a:rPr lang="en-US" altLang="ko-KR" b="1" dirty="0"/>
              <a:t>&lt;= 20, 1 &lt;= </a:t>
            </a:r>
            <a:r>
              <a:rPr lang="ko-KR" altLang="en-US" b="1" dirty="0"/>
              <a:t>숫자 </a:t>
            </a:r>
            <a:r>
              <a:rPr lang="en-US" altLang="ko-KR" b="1" dirty="0"/>
              <a:t>&lt;= 50)</a:t>
            </a:r>
          </a:p>
          <a:p>
            <a:endParaRPr lang="en-US" altLang="ko-KR" sz="500" b="1" dirty="0"/>
          </a:p>
          <a:p>
            <a:pPr marL="285750" indent="-285750">
              <a:buFontTx/>
              <a:buChar char="-"/>
            </a:pPr>
            <a:r>
              <a:rPr lang="ko-KR" altLang="en-US" b="1" dirty="0" err="1"/>
              <a:t>만들어야하는</a:t>
            </a:r>
            <a:r>
              <a:rPr lang="ko-KR" altLang="en-US" b="1" dirty="0"/>
              <a:t> 타겟 넘버 </a:t>
            </a:r>
            <a:r>
              <a:rPr lang="en-US" altLang="ko-KR" b="1" dirty="0"/>
              <a:t>target (1 &lt;= target &lt;= 1,000)</a:t>
            </a:r>
          </a:p>
          <a:p>
            <a:endParaRPr lang="en-US" altLang="ko-KR" sz="5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사용가능한 연산자는 더하기와 빼기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b="1" dirty="0"/>
              <a:t>구해야 할 것 </a:t>
            </a:r>
            <a:r>
              <a:rPr lang="en-US" altLang="ko-KR" b="1" dirty="0"/>
              <a:t>:</a:t>
            </a:r>
          </a:p>
          <a:p>
            <a:endParaRPr lang="en-US" altLang="ko-KR" sz="500" b="1" dirty="0"/>
          </a:p>
          <a:p>
            <a:endParaRPr lang="en-US" altLang="ko-KR" sz="500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주어진 숫자를 더하고 빼서 타겟 넘버를 만드는 경우의 수</a:t>
            </a:r>
          </a:p>
        </p:txBody>
      </p:sp>
    </p:spTree>
    <p:extLst>
      <p:ext uri="{BB962C8B-B14F-4D97-AF65-F5344CB8AC3E}">
        <p14:creationId xmlns:p14="http://schemas.microsoft.com/office/powerpoint/2010/main" val="3343003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문제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750127" y="1843950"/>
            <a:ext cx="10115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사용가능한 연산자가 </a:t>
            </a:r>
            <a:r>
              <a:rPr lang="en-US" altLang="ko-KR" b="1" dirty="0"/>
              <a:t>+, -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b="1" dirty="0"/>
              <a:t>  =&gt; </a:t>
            </a:r>
            <a:r>
              <a:rPr lang="ko-KR" altLang="en-US" b="1" dirty="0"/>
              <a:t>숫자간 연산의 순서가 중요하지는 않다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=&gt; </a:t>
            </a:r>
            <a:r>
              <a:rPr lang="ko-KR" altLang="en-US" b="1" dirty="0"/>
              <a:t>각 숫자의 앞에 </a:t>
            </a:r>
            <a:r>
              <a:rPr lang="en-US" altLang="ko-KR" b="1" dirty="0"/>
              <a:t>+</a:t>
            </a:r>
            <a:r>
              <a:rPr lang="ko-KR" altLang="en-US" b="1" dirty="0"/>
              <a:t>를 붙일지 </a:t>
            </a:r>
            <a:r>
              <a:rPr lang="en-US" altLang="ko-KR" b="1" dirty="0"/>
              <a:t>–</a:t>
            </a:r>
            <a:r>
              <a:rPr lang="ko-KR" altLang="en-US" b="1" dirty="0"/>
              <a:t>를 </a:t>
            </a:r>
            <a:r>
              <a:rPr lang="ko-KR" altLang="en-US" b="1" dirty="0" err="1"/>
              <a:t>붙일지만</a:t>
            </a:r>
            <a:r>
              <a:rPr lang="ko-KR" altLang="en-US" b="1" dirty="0"/>
              <a:t> 생각해주면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=&gt; </a:t>
            </a:r>
            <a:r>
              <a:rPr lang="ko-KR" altLang="en-US" b="1" dirty="0"/>
              <a:t>계속 경로가 </a:t>
            </a:r>
            <a:r>
              <a:rPr lang="en-US" altLang="ko-KR" b="1" dirty="0"/>
              <a:t>2</a:t>
            </a:r>
            <a:r>
              <a:rPr lang="ko-KR" altLang="en-US" b="1" dirty="0"/>
              <a:t>개</a:t>
            </a:r>
            <a:r>
              <a:rPr lang="en-US" altLang="ko-KR" b="1" dirty="0"/>
              <a:t>(</a:t>
            </a:r>
            <a:r>
              <a:rPr lang="ko-KR" altLang="en-US" b="1" dirty="0"/>
              <a:t>이번 숫자를 더하거나 빼거나</a:t>
            </a:r>
            <a:r>
              <a:rPr lang="en-US" altLang="ko-KR" b="1" dirty="0"/>
              <a:t>)</a:t>
            </a:r>
            <a:r>
              <a:rPr lang="ko-KR" altLang="en-US" b="1" dirty="0"/>
              <a:t>씩 붙는 그래프가 생성된다</a:t>
            </a:r>
            <a:r>
              <a:rPr lang="en-US" altLang="ko-KR" b="1" dirty="0"/>
              <a:t>. (</a:t>
            </a:r>
            <a:r>
              <a:rPr lang="ko-KR" altLang="en-US" b="1" dirty="0"/>
              <a:t>이진 트리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75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15022" y="-181386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sz="1800" dirty="0"/>
              <a:t>2.</a:t>
            </a:r>
            <a:r>
              <a:rPr lang="ko-KR" altLang="en-US" sz="1800" dirty="0"/>
              <a:t> 문제 해석</a:t>
            </a:r>
            <a:endParaRPr lang="ko-KR" altLang="en-US" sz="20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350198-0AC5-4F73-AA10-2792FCAAC993}"/>
              </a:ext>
            </a:extLst>
          </p:cNvPr>
          <p:cNvGrpSpPr/>
          <p:nvPr/>
        </p:nvGrpSpPr>
        <p:grpSpPr>
          <a:xfrm>
            <a:off x="1093202" y="2664494"/>
            <a:ext cx="9982614" cy="2704803"/>
            <a:chOff x="716684" y="1158899"/>
            <a:chExt cx="9982614" cy="2704803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82178E0-90C6-40CB-9E0E-AD8C8181648B}"/>
                </a:ext>
              </a:extLst>
            </p:cNvPr>
            <p:cNvSpPr/>
            <p:nvPr/>
          </p:nvSpPr>
          <p:spPr>
            <a:xfrm>
              <a:off x="5332312" y="1158899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EBEE3EA-F6E9-48FA-BF64-BEFEBBD90451}"/>
                </a:ext>
              </a:extLst>
            </p:cNvPr>
            <p:cNvSpPr/>
            <p:nvPr/>
          </p:nvSpPr>
          <p:spPr>
            <a:xfrm>
              <a:off x="3011973" y="1745727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910BEE8-B48C-433C-8BA3-FB0E570FAB15}"/>
                </a:ext>
              </a:extLst>
            </p:cNvPr>
            <p:cNvSpPr/>
            <p:nvPr/>
          </p:nvSpPr>
          <p:spPr>
            <a:xfrm>
              <a:off x="7686942" y="1677156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17D991D-5E03-4539-8CD8-DE267AFB065E}"/>
                </a:ext>
              </a:extLst>
            </p:cNvPr>
            <p:cNvSpPr/>
            <p:nvPr/>
          </p:nvSpPr>
          <p:spPr>
            <a:xfrm>
              <a:off x="1398494" y="260642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5D94636-9FF5-4030-A375-86302F450051}"/>
                </a:ext>
              </a:extLst>
            </p:cNvPr>
            <p:cNvSpPr/>
            <p:nvPr/>
          </p:nvSpPr>
          <p:spPr>
            <a:xfrm>
              <a:off x="3860388" y="260642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4013CA6-4C47-48F4-A660-536E63E084D5}"/>
                </a:ext>
              </a:extLst>
            </p:cNvPr>
            <p:cNvSpPr/>
            <p:nvPr/>
          </p:nvSpPr>
          <p:spPr>
            <a:xfrm>
              <a:off x="6441192" y="260642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7D4D9B74-AE18-4EF1-BD14-706BEB57A7AF}"/>
                </a:ext>
              </a:extLst>
            </p:cNvPr>
            <p:cNvSpPr/>
            <p:nvPr/>
          </p:nvSpPr>
          <p:spPr>
            <a:xfrm>
              <a:off x="9453996" y="260642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7B8D5F8D-F7D3-463B-B677-022C32006675}"/>
                </a:ext>
              </a:extLst>
            </p:cNvPr>
            <p:cNvSpPr/>
            <p:nvPr/>
          </p:nvSpPr>
          <p:spPr>
            <a:xfrm>
              <a:off x="2006537" y="3427328"/>
              <a:ext cx="432000" cy="432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6A81AE1-7A14-41BC-AE1A-46664EE5CB69}"/>
                </a:ext>
              </a:extLst>
            </p:cNvPr>
            <p:cNvSpPr/>
            <p:nvPr/>
          </p:nvSpPr>
          <p:spPr>
            <a:xfrm>
              <a:off x="716684" y="3427328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007CADF-9300-43D4-B9B3-4CCBEF3D10AF}"/>
                </a:ext>
              </a:extLst>
            </p:cNvPr>
            <p:cNvSpPr/>
            <p:nvPr/>
          </p:nvSpPr>
          <p:spPr>
            <a:xfrm>
              <a:off x="3011973" y="3431702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B4AD450-7B10-43C7-A52D-329DC054338E}"/>
                </a:ext>
              </a:extLst>
            </p:cNvPr>
            <p:cNvSpPr/>
            <p:nvPr/>
          </p:nvSpPr>
          <p:spPr>
            <a:xfrm>
              <a:off x="4547628" y="3427328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99BB34E3-4019-4489-8FD6-00F565CBA2E5}"/>
                </a:ext>
              </a:extLst>
            </p:cNvPr>
            <p:cNvSpPr/>
            <p:nvPr/>
          </p:nvSpPr>
          <p:spPr>
            <a:xfrm>
              <a:off x="5676719" y="3427328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B3A7E67-F17E-483D-A13B-442F9D04C5B0}"/>
                </a:ext>
              </a:extLst>
            </p:cNvPr>
            <p:cNvSpPr/>
            <p:nvPr/>
          </p:nvSpPr>
          <p:spPr>
            <a:xfrm>
              <a:off x="7212374" y="3419176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999F263-1FC6-4306-8F7B-1C517B69FEAA}"/>
                </a:ext>
              </a:extLst>
            </p:cNvPr>
            <p:cNvSpPr/>
            <p:nvPr/>
          </p:nvSpPr>
          <p:spPr>
            <a:xfrm>
              <a:off x="8739836" y="3419176"/>
              <a:ext cx="432000" cy="432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6CDDD890-3696-42E7-936D-44193C4EEAC2}"/>
                </a:ext>
              </a:extLst>
            </p:cNvPr>
            <p:cNvSpPr/>
            <p:nvPr/>
          </p:nvSpPr>
          <p:spPr>
            <a:xfrm>
              <a:off x="10267298" y="3427328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8B0DDD4-5297-45DA-A5B6-434E6C7AF8A1}"/>
              </a:ext>
            </a:extLst>
          </p:cNvPr>
          <p:cNvSpPr txBox="1"/>
          <p:nvPr/>
        </p:nvSpPr>
        <p:spPr>
          <a:xfrm>
            <a:off x="1775012" y="1640541"/>
            <a:ext cx="705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numbers == [ 1, 2, 3],    </a:t>
            </a:r>
            <a:r>
              <a:rPr lang="en-US" altLang="ko-KR" dirty="0" err="1"/>
              <a:t>targetnumber</a:t>
            </a:r>
            <a:r>
              <a:rPr lang="en-US" altLang="ko-KR" dirty="0"/>
              <a:t> == 0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E1FEB9-B8D8-4A40-A120-0946A54794C0}"/>
              </a:ext>
            </a:extLst>
          </p:cNvPr>
          <p:cNvCxnSpPr>
            <a:stCxn id="58" idx="2"/>
            <a:endCxn id="60" idx="7"/>
          </p:cNvCxnSpPr>
          <p:nvPr/>
        </p:nvCxnSpPr>
        <p:spPr>
          <a:xfrm flipH="1">
            <a:off x="3757226" y="2880494"/>
            <a:ext cx="1951604" cy="434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754C883-137F-4D28-8A2E-A1F62154A171}"/>
              </a:ext>
            </a:extLst>
          </p:cNvPr>
          <p:cNvCxnSpPr>
            <a:stCxn id="58" idx="6"/>
            <a:endCxn id="62" idx="2"/>
          </p:cNvCxnSpPr>
          <p:nvPr/>
        </p:nvCxnSpPr>
        <p:spPr>
          <a:xfrm>
            <a:off x="6140830" y="2880494"/>
            <a:ext cx="1922630" cy="51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609D2C1-5408-4C58-83D1-5347DEFB6D86}"/>
              </a:ext>
            </a:extLst>
          </p:cNvPr>
          <p:cNvCxnSpPr>
            <a:cxnSpLocks/>
            <a:stCxn id="60" idx="3"/>
            <a:endCxn id="63" idx="7"/>
          </p:cNvCxnSpPr>
          <p:nvPr/>
        </p:nvCxnSpPr>
        <p:spPr>
          <a:xfrm flipH="1">
            <a:off x="2143747" y="3620057"/>
            <a:ext cx="1308009" cy="555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896F25-188D-4ACA-A1D6-580454468733}"/>
              </a:ext>
            </a:extLst>
          </p:cNvPr>
          <p:cNvCxnSpPr>
            <a:stCxn id="60" idx="5"/>
            <a:endCxn id="64" idx="1"/>
          </p:cNvCxnSpPr>
          <p:nvPr/>
        </p:nvCxnSpPr>
        <p:spPr>
          <a:xfrm>
            <a:off x="3757226" y="3620057"/>
            <a:ext cx="542945" cy="555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6C0118F-4579-4342-937F-7A5F22AB6116}"/>
              </a:ext>
            </a:extLst>
          </p:cNvPr>
          <p:cNvCxnSpPr>
            <a:stCxn id="62" idx="3"/>
            <a:endCxn id="65" idx="7"/>
          </p:cNvCxnSpPr>
          <p:nvPr/>
        </p:nvCxnSpPr>
        <p:spPr>
          <a:xfrm flipH="1">
            <a:off x="7186445" y="3551486"/>
            <a:ext cx="940280" cy="623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C8C3130-F52C-4436-86D4-795F53A522A9}"/>
              </a:ext>
            </a:extLst>
          </p:cNvPr>
          <p:cNvCxnSpPr>
            <a:stCxn id="62" idx="5"/>
            <a:endCxn id="66" idx="1"/>
          </p:cNvCxnSpPr>
          <p:nvPr/>
        </p:nvCxnSpPr>
        <p:spPr>
          <a:xfrm>
            <a:off x="8432195" y="3551486"/>
            <a:ext cx="1461584" cy="623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F7DD95-4338-4F7A-8EFC-26C7A8F5B90B}"/>
              </a:ext>
            </a:extLst>
          </p:cNvPr>
          <p:cNvCxnSpPr>
            <a:stCxn id="63" idx="3"/>
            <a:endCxn id="70" idx="7"/>
          </p:cNvCxnSpPr>
          <p:nvPr/>
        </p:nvCxnSpPr>
        <p:spPr>
          <a:xfrm flipH="1">
            <a:off x="1461937" y="4480751"/>
            <a:ext cx="376340" cy="515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016CBF5-1D59-4C04-AF10-020A811D925F}"/>
              </a:ext>
            </a:extLst>
          </p:cNvPr>
          <p:cNvCxnSpPr>
            <a:stCxn id="63" idx="5"/>
            <a:endCxn id="69" idx="1"/>
          </p:cNvCxnSpPr>
          <p:nvPr/>
        </p:nvCxnSpPr>
        <p:spPr>
          <a:xfrm>
            <a:off x="2143747" y="4480751"/>
            <a:ext cx="302573" cy="515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DEB9DD-38F1-4FC5-AE04-3CE34D24949A}"/>
              </a:ext>
            </a:extLst>
          </p:cNvPr>
          <p:cNvCxnSpPr>
            <a:stCxn id="64" idx="3"/>
            <a:endCxn id="71" idx="7"/>
          </p:cNvCxnSpPr>
          <p:nvPr/>
        </p:nvCxnSpPr>
        <p:spPr>
          <a:xfrm flipH="1">
            <a:off x="3757226" y="4480751"/>
            <a:ext cx="542945" cy="519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E99CAA8-E809-4F2D-B4FD-012F5A5EB834}"/>
              </a:ext>
            </a:extLst>
          </p:cNvPr>
          <p:cNvCxnSpPr>
            <a:stCxn id="64" idx="5"/>
            <a:endCxn id="74" idx="1"/>
          </p:cNvCxnSpPr>
          <p:nvPr/>
        </p:nvCxnSpPr>
        <p:spPr>
          <a:xfrm>
            <a:off x="4605641" y="4480751"/>
            <a:ext cx="381770" cy="515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AFA95CD-E04D-410A-8D98-C6CB3BC6758F}"/>
              </a:ext>
            </a:extLst>
          </p:cNvPr>
          <p:cNvCxnSpPr>
            <a:stCxn id="65" idx="3"/>
            <a:endCxn id="76" idx="7"/>
          </p:cNvCxnSpPr>
          <p:nvPr/>
        </p:nvCxnSpPr>
        <p:spPr>
          <a:xfrm flipH="1">
            <a:off x="6421972" y="4480751"/>
            <a:ext cx="459003" cy="515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954467E-027D-46E4-9584-289DBEA0E0B5}"/>
              </a:ext>
            </a:extLst>
          </p:cNvPr>
          <p:cNvCxnSpPr>
            <a:stCxn id="65" idx="5"/>
            <a:endCxn id="78" idx="1"/>
          </p:cNvCxnSpPr>
          <p:nvPr/>
        </p:nvCxnSpPr>
        <p:spPr>
          <a:xfrm>
            <a:off x="7186445" y="4480751"/>
            <a:ext cx="465712" cy="507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21084AD-01D5-4B17-99D0-B6B718255D53}"/>
              </a:ext>
            </a:extLst>
          </p:cNvPr>
          <p:cNvCxnSpPr>
            <a:stCxn id="66" idx="3"/>
            <a:endCxn id="82" idx="7"/>
          </p:cNvCxnSpPr>
          <p:nvPr/>
        </p:nvCxnSpPr>
        <p:spPr>
          <a:xfrm flipH="1">
            <a:off x="9485089" y="4480751"/>
            <a:ext cx="408690" cy="507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283F821-2CA7-4FCB-AEE0-205EF8101922}"/>
              </a:ext>
            </a:extLst>
          </p:cNvPr>
          <p:cNvCxnSpPr>
            <a:stCxn id="66" idx="5"/>
            <a:endCxn id="109" idx="1"/>
          </p:cNvCxnSpPr>
          <p:nvPr/>
        </p:nvCxnSpPr>
        <p:spPr>
          <a:xfrm>
            <a:off x="10199249" y="4480751"/>
            <a:ext cx="507832" cy="515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A36CAEB-166E-4C84-A6B8-896F1E80E850}"/>
              </a:ext>
            </a:extLst>
          </p:cNvPr>
          <p:cNvSpPr txBox="1"/>
          <p:nvPr/>
        </p:nvSpPr>
        <p:spPr>
          <a:xfrm>
            <a:off x="4363436" y="2789350"/>
            <a:ext cx="30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46EFE1-FC08-483A-885E-37B438352D3E}"/>
              </a:ext>
            </a:extLst>
          </p:cNvPr>
          <p:cNvSpPr txBox="1"/>
          <p:nvPr/>
        </p:nvSpPr>
        <p:spPr>
          <a:xfrm>
            <a:off x="2588385" y="3560529"/>
            <a:ext cx="30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F1F49EB-01E2-49CE-AFEC-BE06D2010978}"/>
              </a:ext>
            </a:extLst>
          </p:cNvPr>
          <p:cNvSpPr txBox="1"/>
          <p:nvPr/>
        </p:nvSpPr>
        <p:spPr>
          <a:xfrm>
            <a:off x="7415187" y="3570419"/>
            <a:ext cx="30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684C104-6D51-4CFB-9F1C-95B489DAD32B}"/>
              </a:ext>
            </a:extLst>
          </p:cNvPr>
          <p:cNvSpPr txBox="1"/>
          <p:nvPr/>
        </p:nvSpPr>
        <p:spPr>
          <a:xfrm>
            <a:off x="9264659" y="4480751"/>
            <a:ext cx="54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+3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C09B5F4-275E-4EB9-B1A2-7B8239EFCAED}"/>
              </a:ext>
            </a:extLst>
          </p:cNvPr>
          <p:cNvSpPr txBox="1"/>
          <p:nvPr/>
        </p:nvSpPr>
        <p:spPr>
          <a:xfrm>
            <a:off x="4011437" y="3621880"/>
            <a:ext cx="30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FFE9F7A-F182-4771-9A1D-FF8B8C60C090}"/>
              </a:ext>
            </a:extLst>
          </p:cNvPr>
          <p:cNvSpPr txBox="1"/>
          <p:nvPr/>
        </p:nvSpPr>
        <p:spPr>
          <a:xfrm>
            <a:off x="2298468" y="4447161"/>
            <a:ext cx="30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DB5F9F4-9DDC-4371-8B93-5F4D9E78068E}"/>
              </a:ext>
            </a:extLst>
          </p:cNvPr>
          <p:cNvSpPr txBox="1"/>
          <p:nvPr/>
        </p:nvSpPr>
        <p:spPr>
          <a:xfrm>
            <a:off x="4772296" y="4464596"/>
            <a:ext cx="30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A0E025F-01F2-43D3-B18B-973F26C7FBC9}"/>
              </a:ext>
            </a:extLst>
          </p:cNvPr>
          <p:cNvSpPr txBox="1"/>
          <p:nvPr/>
        </p:nvSpPr>
        <p:spPr>
          <a:xfrm>
            <a:off x="7033710" y="2761962"/>
            <a:ext cx="30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0A50F24-EBF3-4FF9-9A57-DB57C9CB0699}"/>
              </a:ext>
            </a:extLst>
          </p:cNvPr>
          <p:cNvSpPr txBox="1"/>
          <p:nvPr/>
        </p:nvSpPr>
        <p:spPr>
          <a:xfrm>
            <a:off x="9067005" y="3509054"/>
            <a:ext cx="30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C94B079-A50B-4121-AE30-05320D8129A0}"/>
              </a:ext>
            </a:extLst>
          </p:cNvPr>
          <p:cNvSpPr txBox="1"/>
          <p:nvPr/>
        </p:nvSpPr>
        <p:spPr>
          <a:xfrm>
            <a:off x="7402445" y="4434635"/>
            <a:ext cx="30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7BB6D8-BA3B-433F-ABCB-13BB84563A74}"/>
              </a:ext>
            </a:extLst>
          </p:cNvPr>
          <p:cNvSpPr txBox="1"/>
          <p:nvPr/>
        </p:nvSpPr>
        <p:spPr>
          <a:xfrm>
            <a:off x="4531515" y="2802358"/>
            <a:ext cx="432000" cy="370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F74C17A-8699-4D95-AD08-2C3EB34A2C09}"/>
              </a:ext>
            </a:extLst>
          </p:cNvPr>
          <p:cNvSpPr txBox="1"/>
          <p:nvPr/>
        </p:nvSpPr>
        <p:spPr>
          <a:xfrm>
            <a:off x="2751760" y="3570419"/>
            <a:ext cx="432000" cy="370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59BF2FA-EDBE-498A-8D59-9C851D1071F6}"/>
              </a:ext>
            </a:extLst>
          </p:cNvPr>
          <p:cNvSpPr txBox="1"/>
          <p:nvPr/>
        </p:nvSpPr>
        <p:spPr>
          <a:xfrm>
            <a:off x="7199187" y="2775092"/>
            <a:ext cx="432000" cy="370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2DE8254-E025-4A1C-BCA8-80DA1B0B16E2}"/>
              </a:ext>
            </a:extLst>
          </p:cNvPr>
          <p:cNvSpPr txBox="1"/>
          <p:nvPr/>
        </p:nvSpPr>
        <p:spPr>
          <a:xfrm>
            <a:off x="4113649" y="3638720"/>
            <a:ext cx="432000" cy="370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D0B2D42-5AED-485B-8B82-A27F7B733DE2}"/>
              </a:ext>
            </a:extLst>
          </p:cNvPr>
          <p:cNvSpPr txBox="1"/>
          <p:nvPr/>
        </p:nvSpPr>
        <p:spPr>
          <a:xfrm>
            <a:off x="7588892" y="3570104"/>
            <a:ext cx="432000" cy="370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E297AD4-8CD6-4830-AFB3-41AAAB0E9512}"/>
              </a:ext>
            </a:extLst>
          </p:cNvPr>
          <p:cNvSpPr txBox="1"/>
          <p:nvPr/>
        </p:nvSpPr>
        <p:spPr>
          <a:xfrm>
            <a:off x="9224240" y="3545905"/>
            <a:ext cx="432000" cy="370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B501FA4-4FC6-4EF5-A4E3-81555D97DB27}"/>
              </a:ext>
            </a:extLst>
          </p:cNvPr>
          <p:cNvSpPr txBox="1"/>
          <p:nvPr/>
        </p:nvSpPr>
        <p:spPr>
          <a:xfrm>
            <a:off x="6235411" y="4450695"/>
            <a:ext cx="54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+3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33934D3-F5C7-414B-8FCE-CF4DFD985DCD}"/>
              </a:ext>
            </a:extLst>
          </p:cNvPr>
          <p:cNvSpPr txBox="1"/>
          <p:nvPr/>
        </p:nvSpPr>
        <p:spPr>
          <a:xfrm>
            <a:off x="3580634" y="4454303"/>
            <a:ext cx="54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+3</a:t>
            </a:r>
            <a:endParaRPr lang="ko-KR" alt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FEC5794-A141-4EB3-BF1F-7620CADE19D5}"/>
              </a:ext>
            </a:extLst>
          </p:cNvPr>
          <p:cNvSpPr txBox="1"/>
          <p:nvPr/>
        </p:nvSpPr>
        <p:spPr>
          <a:xfrm>
            <a:off x="1221055" y="4480751"/>
            <a:ext cx="54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+3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D8AB95E-F212-421C-BBF0-D3AE81920676}"/>
              </a:ext>
            </a:extLst>
          </p:cNvPr>
          <p:cNvSpPr txBox="1"/>
          <p:nvPr/>
        </p:nvSpPr>
        <p:spPr>
          <a:xfrm>
            <a:off x="10478795" y="4474633"/>
            <a:ext cx="54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2455FF5-1BC0-4D72-B29C-CF23A4743EA2}"/>
              </a:ext>
            </a:extLst>
          </p:cNvPr>
          <p:cNvSpPr txBox="1"/>
          <p:nvPr/>
        </p:nvSpPr>
        <p:spPr>
          <a:xfrm>
            <a:off x="7415302" y="4434337"/>
            <a:ext cx="54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CC189D3-2EF3-4224-B688-BA62550F4015}"/>
              </a:ext>
            </a:extLst>
          </p:cNvPr>
          <p:cNvSpPr txBox="1"/>
          <p:nvPr/>
        </p:nvSpPr>
        <p:spPr>
          <a:xfrm>
            <a:off x="4776620" y="4474633"/>
            <a:ext cx="54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C1C152C-69BC-4123-9BC1-B59E1E6EC5A1}"/>
              </a:ext>
            </a:extLst>
          </p:cNvPr>
          <p:cNvSpPr txBox="1"/>
          <p:nvPr/>
        </p:nvSpPr>
        <p:spPr>
          <a:xfrm>
            <a:off x="2303524" y="4447161"/>
            <a:ext cx="54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A9DBA90-6FC8-4471-931F-EB87BE5F406E}"/>
              </a:ext>
            </a:extLst>
          </p:cNvPr>
          <p:cNvSpPr txBox="1"/>
          <p:nvPr/>
        </p:nvSpPr>
        <p:spPr>
          <a:xfrm>
            <a:off x="8055199" y="3214085"/>
            <a:ext cx="54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C4859D5-03EC-410F-B5C2-98080B57C912}"/>
              </a:ext>
            </a:extLst>
          </p:cNvPr>
          <p:cNvSpPr txBox="1"/>
          <p:nvPr/>
        </p:nvSpPr>
        <p:spPr>
          <a:xfrm>
            <a:off x="9815367" y="4143350"/>
            <a:ext cx="54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553B187-FA2E-4A20-9519-0369CD0E9C7F}"/>
              </a:ext>
            </a:extLst>
          </p:cNvPr>
          <p:cNvSpPr txBox="1"/>
          <p:nvPr/>
        </p:nvSpPr>
        <p:spPr>
          <a:xfrm>
            <a:off x="10643816" y="4964257"/>
            <a:ext cx="54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-6</a:t>
            </a:r>
            <a:endParaRPr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8FC2778-F87F-4D3C-B32D-D812C3032B53}"/>
              </a:ext>
            </a:extLst>
          </p:cNvPr>
          <p:cNvSpPr txBox="1"/>
          <p:nvPr/>
        </p:nvSpPr>
        <p:spPr>
          <a:xfrm>
            <a:off x="7601424" y="4956105"/>
            <a:ext cx="54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F6E9E5D-0731-4AB8-8CC8-6CEA4DD6E38B}"/>
              </a:ext>
            </a:extLst>
          </p:cNvPr>
          <p:cNvSpPr txBox="1"/>
          <p:nvPr/>
        </p:nvSpPr>
        <p:spPr>
          <a:xfrm>
            <a:off x="4263328" y="4130082"/>
            <a:ext cx="54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C690CCB-74FF-483B-A970-E4265A1198C7}"/>
              </a:ext>
            </a:extLst>
          </p:cNvPr>
          <p:cNvSpPr txBox="1"/>
          <p:nvPr/>
        </p:nvSpPr>
        <p:spPr>
          <a:xfrm>
            <a:off x="4931388" y="4964257"/>
            <a:ext cx="54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23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문제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750127" y="1843950"/>
            <a:ext cx="10115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문제가 그래프로 만들 수 있다는 걸 알았다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b="1" dirty="0"/>
              <a:t> =&gt; </a:t>
            </a:r>
            <a:r>
              <a:rPr lang="ko-KR" altLang="en-US" b="1" dirty="0"/>
              <a:t>모든 경우의 수를 탐색해서 정답을 도출하면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=&gt; </a:t>
            </a:r>
            <a:r>
              <a:rPr lang="ko-KR" altLang="en-US" b="1" dirty="0"/>
              <a:t>그래프 탐색 방법은 </a:t>
            </a:r>
            <a:r>
              <a:rPr lang="en-US" altLang="ko-KR" b="1" dirty="0"/>
              <a:t>BFS/DFS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=&gt; </a:t>
            </a:r>
            <a:r>
              <a:rPr lang="ko-KR" altLang="en-US" b="1" dirty="0"/>
              <a:t>둘 중 편한대로 아무거나 사용해도 정답을 얻을 수 있지만 </a:t>
            </a:r>
            <a:r>
              <a:rPr lang="ko-KR" altLang="en-US" b="1" dirty="0" err="1"/>
              <a:t>탐색해야할</a:t>
            </a:r>
            <a:r>
              <a:rPr lang="ko-KR" altLang="en-US" b="1" dirty="0"/>
              <a:t> 깊이가 정해져 있기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 </a:t>
            </a:r>
            <a:r>
              <a:rPr lang="ko-KR" altLang="en-US" b="1" dirty="0"/>
              <a:t>때문에 이런 경우는 보통 </a:t>
            </a:r>
            <a:r>
              <a:rPr lang="en-US" altLang="ko-KR" b="1" dirty="0"/>
              <a:t>DFS</a:t>
            </a:r>
            <a:r>
              <a:rPr lang="ko-KR" altLang="en-US" b="1" dirty="0"/>
              <a:t>로 구현한다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363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3</a:t>
            </a:r>
            <a:r>
              <a:rPr lang="en-US" altLang="ko-KR" sz="1800" dirty="0"/>
              <a:t>.</a:t>
            </a:r>
            <a:r>
              <a:rPr lang="ko-KR" altLang="en-US" sz="1800" dirty="0"/>
              <a:t> 문제 </a:t>
            </a:r>
            <a:r>
              <a:rPr lang="ko-KR" altLang="en-US" dirty="0"/>
              <a:t>해답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3B130-C9CB-4B32-A246-D739E4896106}"/>
              </a:ext>
            </a:extLst>
          </p:cNvPr>
          <p:cNvSpPr txBox="1"/>
          <p:nvPr/>
        </p:nvSpPr>
        <p:spPr>
          <a:xfrm>
            <a:off x="194116" y="1753774"/>
            <a:ext cx="4686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재귀를 사용해서 굉장히 간단하게 구현하였다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주어진 그래프가 </a:t>
            </a:r>
            <a:r>
              <a:rPr lang="en-US" altLang="ko-KR" dirty="0"/>
              <a:t>tree</a:t>
            </a:r>
            <a:r>
              <a:rPr lang="ko-KR" altLang="en-US" dirty="0"/>
              <a:t>의 형태라 따로 해당 정점에 이미 방문했는지 여부를 체크할 필요가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(</a:t>
            </a:r>
            <a:r>
              <a:rPr lang="ko-KR" altLang="en-US" dirty="0"/>
              <a:t>순환하지 않고</a:t>
            </a:r>
            <a:r>
              <a:rPr lang="en-US" altLang="ko-KR" dirty="0"/>
              <a:t>, </a:t>
            </a:r>
            <a:r>
              <a:rPr lang="ko-KR" altLang="en-US" dirty="0"/>
              <a:t>서로 다른 정점을 있는 경로가 하나 뿐인 그래프 </a:t>
            </a:r>
            <a:r>
              <a:rPr lang="en-US" altLang="ko-KR" dirty="0"/>
              <a:t>: tree)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93BB347-B265-4D84-AD56-7B16A9897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416" y="1146475"/>
            <a:ext cx="7311584" cy="45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9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BFS/DFS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해석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BFS/DFS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750127" y="1843950"/>
            <a:ext cx="10115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그래프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정점과 간선으로 이루어진 자료구조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정점과 간선에는 어떤 자료나 개념을 표현하는 정보를 담을 수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대표적으로 도로</a:t>
            </a:r>
            <a:r>
              <a:rPr lang="en-US" altLang="ko-KR" b="1" dirty="0"/>
              <a:t>, </a:t>
            </a:r>
            <a:r>
              <a:rPr lang="ko-KR" altLang="en-US" b="1" dirty="0"/>
              <a:t>노선도 등을 나타낼 때 사용한다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흔히</a:t>
            </a:r>
            <a:r>
              <a:rPr lang="en-US" altLang="ko-KR" b="1" dirty="0"/>
              <a:t> BFS/DFS</a:t>
            </a:r>
            <a:r>
              <a:rPr lang="ko-KR" altLang="en-US" b="1" dirty="0"/>
              <a:t>라는 방식을 사용해 그래프를 탐색한다</a:t>
            </a:r>
            <a:r>
              <a:rPr lang="en-US" altLang="ko-KR" b="1" dirty="0"/>
              <a:t>.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540A95-7E9B-4827-B11E-260E12C653F7}"/>
              </a:ext>
            </a:extLst>
          </p:cNvPr>
          <p:cNvGrpSpPr/>
          <p:nvPr/>
        </p:nvGrpSpPr>
        <p:grpSpPr>
          <a:xfrm>
            <a:off x="2492188" y="4643182"/>
            <a:ext cx="6954918" cy="1743971"/>
            <a:chOff x="2492188" y="4643182"/>
            <a:chExt cx="6954918" cy="1743971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34890DA-2274-411B-80E9-6F5C5FC925CA}"/>
                </a:ext>
              </a:extLst>
            </p:cNvPr>
            <p:cNvSpPr/>
            <p:nvPr/>
          </p:nvSpPr>
          <p:spPr>
            <a:xfrm>
              <a:off x="2492188" y="522642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E462DA3-D3CF-47BB-B511-5E57DB918579}"/>
                </a:ext>
              </a:extLst>
            </p:cNvPr>
            <p:cNvSpPr/>
            <p:nvPr/>
          </p:nvSpPr>
          <p:spPr>
            <a:xfrm>
              <a:off x="4087906" y="479442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0CC9C11-86D9-40F6-9D5F-D4EB90946E35}"/>
                </a:ext>
              </a:extLst>
            </p:cNvPr>
            <p:cNvSpPr/>
            <p:nvPr/>
          </p:nvSpPr>
          <p:spPr>
            <a:xfrm>
              <a:off x="5548312" y="5414239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67AE032-DB7C-4C75-8FDF-99FDA59B0CF8}"/>
                </a:ext>
              </a:extLst>
            </p:cNvPr>
            <p:cNvSpPr/>
            <p:nvPr/>
          </p:nvSpPr>
          <p:spPr>
            <a:xfrm>
              <a:off x="3918423" y="5904756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6E144C9-7121-49B1-AE8E-98A20A473AB2}"/>
                </a:ext>
              </a:extLst>
            </p:cNvPr>
            <p:cNvSpPr/>
            <p:nvPr/>
          </p:nvSpPr>
          <p:spPr>
            <a:xfrm>
              <a:off x="6983506" y="495101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10B2FA2-4DDD-419D-8970-19C8B002AE2A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 flipV="1">
              <a:off x="2924188" y="5010424"/>
              <a:ext cx="1163718" cy="43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50C6D62-A12B-4725-BBD3-E6D2D0636487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 flipH="1">
              <a:off x="4134423" y="5226424"/>
              <a:ext cx="169483" cy="6783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40E23BE-41E1-4B25-8384-BDBDBEB3FA8C}"/>
                </a:ext>
              </a:extLst>
            </p:cNvPr>
            <p:cNvCxnSpPr>
              <a:stCxn id="8" idx="6"/>
              <a:endCxn id="9" idx="1"/>
            </p:cNvCxnSpPr>
            <p:nvPr/>
          </p:nvCxnSpPr>
          <p:spPr>
            <a:xfrm>
              <a:off x="4519906" y="5010424"/>
              <a:ext cx="1091671" cy="467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BD1FEEF-597B-49AB-9C18-734FEA6B8BB7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 flipV="1">
              <a:off x="5980312" y="5167014"/>
              <a:ext cx="1003194" cy="4632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A26C124-97EB-4104-A35F-A9FEC006039E}"/>
                </a:ext>
              </a:extLst>
            </p:cNvPr>
            <p:cNvCxnSpPr>
              <a:endCxn id="11" idx="7"/>
            </p:cNvCxnSpPr>
            <p:nvPr/>
          </p:nvCxnSpPr>
          <p:spPr>
            <a:xfrm flipH="1">
              <a:off x="7352241" y="4794424"/>
              <a:ext cx="554630" cy="219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479044-B522-43BD-9A81-CA7022084CF9}"/>
                </a:ext>
              </a:extLst>
            </p:cNvPr>
            <p:cNvSpPr txBox="1"/>
            <p:nvPr/>
          </p:nvSpPr>
          <p:spPr>
            <a:xfrm>
              <a:off x="7906871" y="4643182"/>
              <a:ext cx="1540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정점</a:t>
              </a:r>
              <a:r>
                <a:rPr lang="en-US" altLang="ko-KR" dirty="0"/>
                <a:t>(vertex)</a:t>
              </a:r>
              <a:endParaRPr lang="ko-KR" altLang="en-US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A82E849-DE61-4FDD-934B-EF592EE01206}"/>
                </a:ext>
              </a:extLst>
            </p:cNvPr>
            <p:cNvCxnSpPr/>
            <p:nvPr/>
          </p:nvCxnSpPr>
          <p:spPr>
            <a:xfrm flipH="1" flipV="1">
              <a:off x="6553200" y="5398626"/>
              <a:ext cx="340659" cy="634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611E7D-051C-43A1-9DE7-89014FC507C3}"/>
                </a:ext>
              </a:extLst>
            </p:cNvPr>
            <p:cNvSpPr txBox="1"/>
            <p:nvPr/>
          </p:nvSpPr>
          <p:spPr>
            <a:xfrm>
              <a:off x="6301344" y="6017821"/>
              <a:ext cx="1540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간선</a:t>
              </a:r>
              <a:r>
                <a:rPr lang="en-US" altLang="ko-KR" dirty="0"/>
                <a:t>(edge)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94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BFS/DFS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750127" y="1843950"/>
            <a:ext cx="10115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 </a:t>
            </a:r>
            <a:r>
              <a:rPr lang="ko-KR" altLang="en-US" b="1" dirty="0"/>
              <a:t>그래프 종류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 err="1"/>
              <a:t>무향</a:t>
            </a:r>
            <a:r>
              <a:rPr lang="ko-KR" altLang="en-US" b="1" dirty="0"/>
              <a:t> 그래프 </a:t>
            </a:r>
            <a:r>
              <a:rPr lang="en-US" altLang="ko-KR" b="1" dirty="0"/>
              <a:t>: </a:t>
            </a:r>
            <a:r>
              <a:rPr lang="ko-KR" altLang="en-US" b="1" dirty="0"/>
              <a:t>두 정점을 연결하는 간선에 방향이 없는 그래프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유향 그래프 </a:t>
            </a:r>
            <a:r>
              <a:rPr lang="en-US" altLang="ko-KR" b="1" dirty="0"/>
              <a:t>: </a:t>
            </a:r>
            <a:r>
              <a:rPr lang="ko-KR" altLang="en-US" b="1" dirty="0"/>
              <a:t>두 정점을 연결하는 간선에 방향이 있는 그래프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   </a:t>
            </a:r>
            <a:r>
              <a:rPr lang="ko-KR" altLang="en-US" b="1" dirty="0"/>
              <a:t>가중치 그래프 </a:t>
            </a:r>
            <a:r>
              <a:rPr lang="en-US" altLang="ko-KR" b="1" dirty="0"/>
              <a:t>: </a:t>
            </a:r>
            <a:r>
              <a:rPr lang="ko-KR" altLang="en-US" b="1" dirty="0"/>
              <a:t>두 정점을 연결하는 간선마다 비용이 정해진 그래프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완전 그래프 </a:t>
            </a:r>
            <a:r>
              <a:rPr lang="en-US" altLang="ko-KR" b="1" dirty="0"/>
              <a:t>: </a:t>
            </a:r>
            <a:r>
              <a:rPr lang="ko-KR" altLang="en-US" b="1" dirty="0"/>
              <a:t>모든 정점을 연결하는 간선이 존재하는 그래프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err="1"/>
              <a:t>Etc</a:t>
            </a:r>
            <a:r>
              <a:rPr lang="en-US" altLang="ko-KR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6501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15022" y="-181386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BFS/DFS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696339" y="1861529"/>
            <a:ext cx="1011555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 </a:t>
            </a:r>
            <a:r>
              <a:rPr lang="ko-KR" altLang="en-US" b="1" dirty="0"/>
              <a:t>그래프 구현 방법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인접 행렬 방식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: </a:t>
            </a:r>
            <a:r>
              <a:rPr lang="ko-KR" altLang="en-US" b="1" dirty="0"/>
              <a:t>정점들로 </a:t>
            </a:r>
            <a:r>
              <a:rPr lang="en-US" altLang="ko-KR" b="1" dirty="0"/>
              <a:t>2</a:t>
            </a:r>
            <a:r>
              <a:rPr lang="ko-KR" altLang="en-US" b="1" dirty="0"/>
              <a:t>차원 배열을 만들어 두 정점이</a:t>
            </a:r>
            <a:endParaRPr lang="en-US" altLang="ko-KR" b="1" dirty="0"/>
          </a:p>
          <a:p>
            <a:endParaRPr lang="en-US" altLang="ko-KR" sz="500" b="1" dirty="0"/>
          </a:p>
          <a:p>
            <a:r>
              <a:rPr lang="en-US" altLang="ko-KR" b="1" dirty="0"/>
              <a:t>     </a:t>
            </a:r>
            <a:r>
              <a:rPr lang="ko-KR" altLang="en-US" b="1" dirty="0"/>
              <a:t>인접한 정점이면 </a:t>
            </a:r>
            <a:r>
              <a:rPr lang="en-US" altLang="ko-KR" b="1" dirty="0"/>
              <a:t>1, </a:t>
            </a:r>
            <a:r>
              <a:rPr lang="ko-KR" altLang="en-US" b="1" dirty="0"/>
              <a:t>아니면 </a:t>
            </a:r>
            <a:r>
              <a:rPr lang="en-US" altLang="ko-KR" b="1" dirty="0"/>
              <a:t>0</a:t>
            </a:r>
            <a:r>
              <a:rPr lang="ko-KR" altLang="en-US" b="1" dirty="0"/>
              <a:t>을 넣어 구현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장점</a:t>
            </a:r>
            <a:r>
              <a:rPr lang="en-US" altLang="ko-KR" b="1" dirty="0"/>
              <a:t>: 1)</a:t>
            </a:r>
            <a:r>
              <a:rPr lang="ko-KR" altLang="en-US" b="1" dirty="0"/>
              <a:t> 구현이 쉬움</a:t>
            </a:r>
            <a:endParaRPr lang="en-US" altLang="ko-KR" b="1" dirty="0"/>
          </a:p>
          <a:p>
            <a:endParaRPr lang="en-US" altLang="ko-KR" sz="500" b="1" dirty="0"/>
          </a:p>
          <a:p>
            <a:r>
              <a:rPr lang="en-US" altLang="ko-KR" b="1" dirty="0"/>
              <a:t>           2) </a:t>
            </a:r>
            <a:r>
              <a:rPr lang="ko-KR" altLang="en-US" b="1" dirty="0"/>
              <a:t>두 정점이 인접한 정점인지 빠르게 확인 가능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단점</a:t>
            </a:r>
            <a:r>
              <a:rPr lang="en-US" altLang="ko-KR" b="1" dirty="0"/>
              <a:t>: 2</a:t>
            </a:r>
            <a:r>
              <a:rPr lang="ko-KR" altLang="en-US" b="1" dirty="0"/>
              <a:t>차원 배열로 구현하는 만큼 메모리가 많이 소모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      </a:t>
            </a:r>
          </a:p>
          <a:p>
            <a:endParaRPr lang="en-US" altLang="ko-KR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995855-ED6C-45E5-8C49-09C89D7B8C70}"/>
              </a:ext>
            </a:extLst>
          </p:cNvPr>
          <p:cNvGrpSpPr/>
          <p:nvPr/>
        </p:nvGrpSpPr>
        <p:grpSpPr>
          <a:xfrm>
            <a:off x="6451680" y="1495413"/>
            <a:ext cx="4923318" cy="1542332"/>
            <a:chOff x="2492188" y="4794424"/>
            <a:chExt cx="4923318" cy="154233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FB1A3D3-96A9-4A6E-BB48-799ED926091C}"/>
                </a:ext>
              </a:extLst>
            </p:cNvPr>
            <p:cNvSpPr/>
            <p:nvPr/>
          </p:nvSpPr>
          <p:spPr>
            <a:xfrm>
              <a:off x="2492188" y="522642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0044037-9F46-41FC-9E09-BEFC6023E900}"/>
                </a:ext>
              </a:extLst>
            </p:cNvPr>
            <p:cNvSpPr/>
            <p:nvPr/>
          </p:nvSpPr>
          <p:spPr>
            <a:xfrm>
              <a:off x="4087906" y="479442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86C1705-6563-4DD6-A59A-B3DD0A2CA505}"/>
                </a:ext>
              </a:extLst>
            </p:cNvPr>
            <p:cNvSpPr/>
            <p:nvPr/>
          </p:nvSpPr>
          <p:spPr>
            <a:xfrm>
              <a:off x="5548312" y="5414239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FD7B806-49C3-4A3E-87A8-06C05120D2EB}"/>
                </a:ext>
              </a:extLst>
            </p:cNvPr>
            <p:cNvSpPr/>
            <p:nvPr/>
          </p:nvSpPr>
          <p:spPr>
            <a:xfrm>
              <a:off x="3918423" y="5904756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0CFF3BD-2617-48A7-B70B-F7506F0D8504}"/>
                </a:ext>
              </a:extLst>
            </p:cNvPr>
            <p:cNvSpPr/>
            <p:nvPr/>
          </p:nvSpPr>
          <p:spPr>
            <a:xfrm>
              <a:off x="6983506" y="495101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C4D88B5-F946-493D-B4F7-AF83395D1C16}"/>
                </a:ext>
              </a:extLst>
            </p:cNvPr>
            <p:cNvCxnSpPr>
              <a:cxnSpLocks/>
              <a:stCxn id="24" idx="6"/>
              <a:endCxn id="27" idx="2"/>
            </p:cNvCxnSpPr>
            <p:nvPr/>
          </p:nvCxnSpPr>
          <p:spPr>
            <a:xfrm flipV="1">
              <a:off x="2924188" y="5010424"/>
              <a:ext cx="1163718" cy="43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F65B946-8758-4E87-BA53-2B5AAD051215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 flipH="1">
              <a:off x="4134423" y="5226424"/>
              <a:ext cx="169483" cy="6783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2FAA5D1-15BF-486B-8D98-7F165B271E6A}"/>
                </a:ext>
              </a:extLst>
            </p:cNvPr>
            <p:cNvCxnSpPr>
              <a:cxnSpLocks/>
              <a:stCxn id="27" idx="6"/>
              <a:endCxn id="28" idx="1"/>
            </p:cNvCxnSpPr>
            <p:nvPr/>
          </p:nvCxnSpPr>
          <p:spPr>
            <a:xfrm>
              <a:off x="4519906" y="5010424"/>
              <a:ext cx="1091671" cy="467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4FC530A-4283-42FA-BB78-18367341DB9C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 flipV="1">
              <a:off x="5980312" y="5167014"/>
              <a:ext cx="1003194" cy="4632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77FD02A0-3C87-405C-B934-F1057794F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881356"/>
              </p:ext>
            </p:extLst>
          </p:nvPr>
        </p:nvGraphicFramePr>
        <p:xfrm>
          <a:off x="7601791" y="3500077"/>
          <a:ext cx="26386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769">
                  <a:extLst>
                    <a:ext uri="{9D8B030D-6E8A-4147-A177-3AD203B41FA5}">
                      <a16:colId xmlns:a16="http://schemas.microsoft.com/office/drawing/2014/main" val="2162391325"/>
                    </a:ext>
                  </a:extLst>
                </a:gridCol>
                <a:gridCol w="439769">
                  <a:extLst>
                    <a:ext uri="{9D8B030D-6E8A-4147-A177-3AD203B41FA5}">
                      <a16:colId xmlns:a16="http://schemas.microsoft.com/office/drawing/2014/main" val="3469265807"/>
                    </a:ext>
                  </a:extLst>
                </a:gridCol>
                <a:gridCol w="439769">
                  <a:extLst>
                    <a:ext uri="{9D8B030D-6E8A-4147-A177-3AD203B41FA5}">
                      <a16:colId xmlns:a16="http://schemas.microsoft.com/office/drawing/2014/main" val="1896734736"/>
                    </a:ext>
                  </a:extLst>
                </a:gridCol>
                <a:gridCol w="439769">
                  <a:extLst>
                    <a:ext uri="{9D8B030D-6E8A-4147-A177-3AD203B41FA5}">
                      <a16:colId xmlns:a16="http://schemas.microsoft.com/office/drawing/2014/main" val="2460896126"/>
                    </a:ext>
                  </a:extLst>
                </a:gridCol>
                <a:gridCol w="439769">
                  <a:extLst>
                    <a:ext uri="{9D8B030D-6E8A-4147-A177-3AD203B41FA5}">
                      <a16:colId xmlns:a16="http://schemas.microsoft.com/office/drawing/2014/main" val="3000450111"/>
                    </a:ext>
                  </a:extLst>
                </a:gridCol>
                <a:gridCol w="439769">
                  <a:extLst>
                    <a:ext uri="{9D8B030D-6E8A-4147-A177-3AD203B41FA5}">
                      <a16:colId xmlns:a16="http://schemas.microsoft.com/office/drawing/2014/main" val="2928330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82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5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07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5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73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41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09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15022" y="-181386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BFS/DFS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696339" y="1861529"/>
            <a:ext cx="1011555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 </a:t>
            </a:r>
            <a:r>
              <a:rPr lang="ko-KR" altLang="en-US" b="1" dirty="0"/>
              <a:t>그래프 구현 방법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인접 리스트 방식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: </a:t>
            </a:r>
            <a:r>
              <a:rPr lang="ko-KR" altLang="en-US" b="1" dirty="0"/>
              <a:t>각 정점마다 인접한 정점으로 이루어진</a:t>
            </a:r>
            <a:endParaRPr lang="en-US" altLang="ko-KR" b="1" dirty="0"/>
          </a:p>
          <a:p>
            <a:endParaRPr lang="en-US" altLang="ko-KR" sz="500" b="1" dirty="0"/>
          </a:p>
          <a:p>
            <a:r>
              <a:rPr lang="en-US" altLang="ko-KR" b="1" dirty="0"/>
              <a:t>      </a:t>
            </a:r>
            <a:r>
              <a:rPr lang="ko-KR" altLang="en-US" b="1" dirty="0"/>
              <a:t>리스트를 만들어 구현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장점</a:t>
            </a:r>
            <a:r>
              <a:rPr lang="en-US" altLang="ko-KR" b="1" dirty="0"/>
              <a:t>: 1) </a:t>
            </a:r>
            <a:r>
              <a:rPr lang="ko-KR" altLang="en-US" b="1" dirty="0"/>
              <a:t>메모리 소모가 적음</a:t>
            </a:r>
            <a:endParaRPr lang="en-US" altLang="ko-KR" b="1" dirty="0"/>
          </a:p>
          <a:p>
            <a:endParaRPr lang="en-US" altLang="ko-KR" sz="500" b="1" dirty="0"/>
          </a:p>
          <a:p>
            <a:r>
              <a:rPr lang="en-US" altLang="ko-KR" b="1" dirty="0"/>
              <a:t>           2) </a:t>
            </a:r>
            <a:r>
              <a:rPr lang="ko-KR" altLang="en-US" b="1" dirty="0"/>
              <a:t>행렬 방식보다 탐색이 빠름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단점</a:t>
            </a:r>
            <a:r>
              <a:rPr lang="en-US" altLang="ko-KR" b="1" dirty="0"/>
              <a:t>: </a:t>
            </a:r>
            <a:r>
              <a:rPr lang="ko-KR" altLang="en-US" b="1" dirty="0"/>
              <a:t>특정 두 정점 연결 여부를 확인하는데</a:t>
            </a:r>
            <a:endParaRPr lang="en-US" altLang="ko-KR" b="1" dirty="0"/>
          </a:p>
          <a:p>
            <a:r>
              <a:rPr lang="en-US" altLang="ko-KR" sz="500" b="1" dirty="0"/>
              <a:t> </a:t>
            </a:r>
          </a:p>
          <a:p>
            <a:r>
              <a:rPr lang="en-US" altLang="ko-KR" b="1" dirty="0"/>
              <a:t>           </a:t>
            </a:r>
            <a:r>
              <a:rPr lang="ko-KR" altLang="en-US" b="1" dirty="0"/>
              <a:t>시간이 행렬 방식보다 소요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endParaRPr lang="en-US" altLang="ko-KR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995855-ED6C-45E5-8C49-09C89D7B8C70}"/>
              </a:ext>
            </a:extLst>
          </p:cNvPr>
          <p:cNvGrpSpPr/>
          <p:nvPr/>
        </p:nvGrpSpPr>
        <p:grpSpPr>
          <a:xfrm>
            <a:off x="6908880" y="1358299"/>
            <a:ext cx="4923318" cy="1542332"/>
            <a:chOff x="2492188" y="4794424"/>
            <a:chExt cx="4923318" cy="154233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FB1A3D3-96A9-4A6E-BB48-799ED926091C}"/>
                </a:ext>
              </a:extLst>
            </p:cNvPr>
            <p:cNvSpPr/>
            <p:nvPr/>
          </p:nvSpPr>
          <p:spPr>
            <a:xfrm>
              <a:off x="2492188" y="522642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0044037-9F46-41FC-9E09-BEFC6023E900}"/>
                </a:ext>
              </a:extLst>
            </p:cNvPr>
            <p:cNvSpPr/>
            <p:nvPr/>
          </p:nvSpPr>
          <p:spPr>
            <a:xfrm>
              <a:off x="4087906" y="479442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86C1705-6563-4DD6-A59A-B3DD0A2CA505}"/>
                </a:ext>
              </a:extLst>
            </p:cNvPr>
            <p:cNvSpPr/>
            <p:nvPr/>
          </p:nvSpPr>
          <p:spPr>
            <a:xfrm>
              <a:off x="5548312" y="5414239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FD7B806-49C3-4A3E-87A8-06C05120D2EB}"/>
                </a:ext>
              </a:extLst>
            </p:cNvPr>
            <p:cNvSpPr/>
            <p:nvPr/>
          </p:nvSpPr>
          <p:spPr>
            <a:xfrm>
              <a:off x="3918423" y="5904756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0CFF3BD-2617-48A7-B70B-F7506F0D8504}"/>
                </a:ext>
              </a:extLst>
            </p:cNvPr>
            <p:cNvSpPr/>
            <p:nvPr/>
          </p:nvSpPr>
          <p:spPr>
            <a:xfrm>
              <a:off x="6983506" y="495101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C4D88B5-F946-493D-B4F7-AF83395D1C16}"/>
                </a:ext>
              </a:extLst>
            </p:cNvPr>
            <p:cNvCxnSpPr>
              <a:cxnSpLocks/>
              <a:stCxn id="24" idx="6"/>
              <a:endCxn id="27" idx="2"/>
            </p:cNvCxnSpPr>
            <p:nvPr/>
          </p:nvCxnSpPr>
          <p:spPr>
            <a:xfrm flipV="1">
              <a:off x="2924188" y="5010424"/>
              <a:ext cx="1163718" cy="43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F65B946-8758-4E87-BA53-2B5AAD051215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 flipH="1">
              <a:off x="4134423" y="5226424"/>
              <a:ext cx="169483" cy="6783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2FAA5D1-15BF-486B-8D98-7F165B271E6A}"/>
                </a:ext>
              </a:extLst>
            </p:cNvPr>
            <p:cNvCxnSpPr>
              <a:cxnSpLocks/>
              <a:stCxn id="27" idx="6"/>
              <a:endCxn id="28" idx="1"/>
            </p:cNvCxnSpPr>
            <p:nvPr/>
          </p:nvCxnSpPr>
          <p:spPr>
            <a:xfrm>
              <a:off x="4519906" y="5010424"/>
              <a:ext cx="1091671" cy="467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4FC530A-4283-42FA-BB78-18367341DB9C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 flipV="1">
              <a:off x="5980312" y="5167014"/>
              <a:ext cx="1003194" cy="4632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5E81F0E-5190-4BF1-A2A3-676FA05C1EAC}"/>
              </a:ext>
            </a:extLst>
          </p:cNvPr>
          <p:cNvSpPr txBox="1"/>
          <p:nvPr/>
        </p:nvSpPr>
        <p:spPr>
          <a:xfrm>
            <a:off x="8370973" y="3137647"/>
            <a:ext cx="639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96AE67-B9AE-45F6-BB80-9E2FB925E6C4}"/>
              </a:ext>
            </a:extLst>
          </p:cNvPr>
          <p:cNvSpPr txBox="1"/>
          <p:nvPr/>
        </p:nvSpPr>
        <p:spPr>
          <a:xfrm>
            <a:off x="8370973" y="3677231"/>
            <a:ext cx="639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FE9ED3-BFFE-44FD-BCCE-61266B028F19}"/>
              </a:ext>
            </a:extLst>
          </p:cNvPr>
          <p:cNvSpPr txBox="1"/>
          <p:nvPr/>
        </p:nvSpPr>
        <p:spPr>
          <a:xfrm>
            <a:off x="8379937" y="4216815"/>
            <a:ext cx="639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88D707-ED0A-460A-A443-451086D161EA}"/>
              </a:ext>
            </a:extLst>
          </p:cNvPr>
          <p:cNvSpPr txBox="1"/>
          <p:nvPr/>
        </p:nvSpPr>
        <p:spPr>
          <a:xfrm>
            <a:off x="8379937" y="4756399"/>
            <a:ext cx="639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32C8F3-FFD6-4BD4-8D7D-CA5BF8ED3985}"/>
              </a:ext>
            </a:extLst>
          </p:cNvPr>
          <p:cNvSpPr txBox="1"/>
          <p:nvPr/>
        </p:nvSpPr>
        <p:spPr>
          <a:xfrm>
            <a:off x="8379937" y="5295983"/>
            <a:ext cx="639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27CEB73-6FAA-4A65-B9C2-8615828927F9}"/>
              </a:ext>
            </a:extLst>
          </p:cNvPr>
          <p:cNvSpPr/>
          <p:nvPr/>
        </p:nvSpPr>
        <p:spPr>
          <a:xfrm>
            <a:off x="7548282" y="3105392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3EF141E-D8C0-462D-9D52-6081F3768476}"/>
              </a:ext>
            </a:extLst>
          </p:cNvPr>
          <p:cNvSpPr/>
          <p:nvPr/>
        </p:nvSpPr>
        <p:spPr>
          <a:xfrm>
            <a:off x="7548282" y="3645147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063D513-998E-4263-876D-E9D017037C56}"/>
              </a:ext>
            </a:extLst>
          </p:cNvPr>
          <p:cNvSpPr/>
          <p:nvPr/>
        </p:nvSpPr>
        <p:spPr>
          <a:xfrm>
            <a:off x="7548282" y="4189853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C4322B9-74EB-4256-8731-398BD6EAA1A5}"/>
              </a:ext>
            </a:extLst>
          </p:cNvPr>
          <p:cNvSpPr/>
          <p:nvPr/>
        </p:nvSpPr>
        <p:spPr>
          <a:xfrm>
            <a:off x="7551295" y="4729608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B8EA179-2E1C-49EB-A156-0312C0278D48}"/>
              </a:ext>
            </a:extLst>
          </p:cNvPr>
          <p:cNvSpPr/>
          <p:nvPr/>
        </p:nvSpPr>
        <p:spPr>
          <a:xfrm>
            <a:off x="7545374" y="5264225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C102E0D-FA10-4F32-97A4-EB465559B669}"/>
              </a:ext>
            </a:extLst>
          </p:cNvPr>
          <p:cNvSpPr/>
          <p:nvPr/>
        </p:nvSpPr>
        <p:spPr>
          <a:xfrm>
            <a:off x="8033223" y="3274253"/>
            <a:ext cx="284809" cy="1084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4D06DE77-9B5F-4385-B027-EF5A22C99919}"/>
              </a:ext>
            </a:extLst>
          </p:cNvPr>
          <p:cNvSpPr/>
          <p:nvPr/>
        </p:nvSpPr>
        <p:spPr>
          <a:xfrm>
            <a:off x="8033222" y="3806905"/>
            <a:ext cx="284809" cy="1084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4CD849DE-4126-4DD4-A508-5616D5DD657F}"/>
              </a:ext>
            </a:extLst>
          </p:cNvPr>
          <p:cNvSpPr/>
          <p:nvPr/>
        </p:nvSpPr>
        <p:spPr>
          <a:xfrm>
            <a:off x="8033221" y="4347239"/>
            <a:ext cx="284809" cy="1084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36D72E50-5691-4AFD-B1D2-7F51D6D094E5}"/>
              </a:ext>
            </a:extLst>
          </p:cNvPr>
          <p:cNvSpPr/>
          <p:nvPr/>
        </p:nvSpPr>
        <p:spPr>
          <a:xfrm>
            <a:off x="8033221" y="4887573"/>
            <a:ext cx="284809" cy="1084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5B353ADE-78B2-43BC-AD42-D27F7C3C80E0}"/>
              </a:ext>
            </a:extLst>
          </p:cNvPr>
          <p:cNvSpPr/>
          <p:nvPr/>
        </p:nvSpPr>
        <p:spPr>
          <a:xfrm>
            <a:off x="8033220" y="5427907"/>
            <a:ext cx="284809" cy="1084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1E1A0F-EE16-4C34-B7F4-7D537F93F3B0}"/>
              </a:ext>
            </a:extLst>
          </p:cNvPr>
          <p:cNvCxnSpPr/>
          <p:nvPr/>
        </p:nvCxnSpPr>
        <p:spPr>
          <a:xfrm>
            <a:off x="9019339" y="3861146"/>
            <a:ext cx="286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8DADE81-0E49-45C7-A32E-E3F63AF709D0}"/>
              </a:ext>
            </a:extLst>
          </p:cNvPr>
          <p:cNvSpPr txBox="1"/>
          <p:nvPr/>
        </p:nvSpPr>
        <p:spPr>
          <a:xfrm>
            <a:off x="9314329" y="3677231"/>
            <a:ext cx="639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C73B88-2B78-4199-92C7-689C37D1F9CB}"/>
              </a:ext>
            </a:extLst>
          </p:cNvPr>
          <p:cNvSpPr txBox="1"/>
          <p:nvPr/>
        </p:nvSpPr>
        <p:spPr>
          <a:xfrm>
            <a:off x="10259199" y="3677231"/>
            <a:ext cx="639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0D700D-BE15-401A-ACB1-7CB89B4245C2}"/>
              </a:ext>
            </a:extLst>
          </p:cNvPr>
          <p:cNvSpPr txBox="1"/>
          <p:nvPr/>
        </p:nvSpPr>
        <p:spPr>
          <a:xfrm>
            <a:off x="9314329" y="4756399"/>
            <a:ext cx="639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66D4C88-85C2-4E13-88FC-7206CE85EBB4}"/>
              </a:ext>
            </a:extLst>
          </p:cNvPr>
          <p:cNvCxnSpPr/>
          <p:nvPr/>
        </p:nvCxnSpPr>
        <p:spPr>
          <a:xfrm>
            <a:off x="9973173" y="3861146"/>
            <a:ext cx="286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A1D4540-1B10-4336-9054-FEF560208EE0}"/>
              </a:ext>
            </a:extLst>
          </p:cNvPr>
          <p:cNvCxnSpPr/>
          <p:nvPr/>
        </p:nvCxnSpPr>
        <p:spPr>
          <a:xfrm>
            <a:off x="9028303" y="4941065"/>
            <a:ext cx="286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8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15022" y="-181386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BFS/DFS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596131" y="1406248"/>
            <a:ext cx="1011555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 </a:t>
            </a:r>
            <a:r>
              <a:rPr lang="ko-KR" altLang="en-US" b="1" dirty="0"/>
              <a:t>그래프 탐색 방법 </a:t>
            </a:r>
            <a:r>
              <a:rPr lang="en-US" altLang="ko-KR" b="1" dirty="0"/>
              <a:t>(BFS/DFS)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BFS (</a:t>
            </a:r>
            <a:r>
              <a:rPr lang="ko-KR" altLang="en-US" b="1" dirty="0"/>
              <a:t>너비 우선 탐색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    : </a:t>
            </a:r>
            <a:r>
              <a:rPr lang="ko-KR" altLang="en-US" b="1" dirty="0"/>
              <a:t>하나의 정점에서 시작해서 가까운 정점을 먼저 방문하고 멀리 떨어진 정점을</a:t>
            </a:r>
            <a:endParaRPr lang="en-US" altLang="ko-KR" b="1" dirty="0"/>
          </a:p>
          <a:p>
            <a:endParaRPr lang="en-US" altLang="ko-KR" sz="500" b="1" dirty="0"/>
          </a:p>
          <a:p>
            <a:r>
              <a:rPr lang="ko-KR" altLang="en-US" b="1" dirty="0"/>
              <a:t>     방문하는 탐색 방법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- Que </a:t>
            </a:r>
            <a:r>
              <a:rPr lang="ko-KR" altLang="en-US" b="1" dirty="0"/>
              <a:t>자료구조를 사용하여 구현한다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장점</a:t>
            </a:r>
            <a:r>
              <a:rPr lang="en-US" altLang="ko-KR" b="1" dirty="0"/>
              <a:t>: 1) </a:t>
            </a:r>
            <a:r>
              <a:rPr lang="ko-KR" altLang="en-US" b="1" dirty="0"/>
              <a:t>가까운 정점부터 비교하므로 최단경로를 탐색하는데 </a:t>
            </a:r>
            <a:r>
              <a:rPr lang="en-US" altLang="ko-KR" b="1" dirty="0"/>
              <a:t>DFS </a:t>
            </a:r>
            <a:r>
              <a:rPr lang="ko-KR" altLang="en-US" b="1" dirty="0"/>
              <a:t>보다 탁월하다</a:t>
            </a:r>
            <a:r>
              <a:rPr lang="en-US" altLang="ko-KR" b="1" dirty="0"/>
              <a:t>.</a:t>
            </a:r>
          </a:p>
          <a:p>
            <a:endParaRPr lang="en-US" altLang="ko-KR" sz="500" b="1" dirty="0"/>
          </a:p>
          <a:p>
            <a:r>
              <a:rPr lang="en-US" altLang="ko-KR" b="1" dirty="0"/>
              <a:t>           2) </a:t>
            </a:r>
            <a:r>
              <a:rPr lang="ko-KR" altLang="en-US" b="1" dirty="0"/>
              <a:t>단순하게 검색 속도는 </a:t>
            </a:r>
            <a:r>
              <a:rPr lang="en-US" altLang="ko-KR" b="1" dirty="0"/>
              <a:t>DFS </a:t>
            </a:r>
            <a:r>
              <a:rPr lang="ko-KR" altLang="en-US" b="1" dirty="0"/>
              <a:t>보다 빠르다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단점</a:t>
            </a:r>
            <a:r>
              <a:rPr lang="en-US" altLang="ko-KR" b="1" dirty="0"/>
              <a:t>: que</a:t>
            </a:r>
            <a:r>
              <a:rPr lang="ko-KR" altLang="en-US" b="1" dirty="0"/>
              <a:t>에 다음에 탐색할 정점의 정보를 저장하므로 </a:t>
            </a:r>
            <a:r>
              <a:rPr lang="ko-KR" altLang="en-US" b="1" dirty="0" err="1"/>
              <a:t>탐색해야할</a:t>
            </a:r>
            <a:r>
              <a:rPr lang="ko-KR" altLang="en-US" b="1" dirty="0"/>
              <a:t> 정점이 늘어날 수록 </a:t>
            </a:r>
            <a:endParaRPr lang="en-US" altLang="ko-KR" b="1" dirty="0"/>
          </a:p>
          <a:p>
            <a:r>
              <a:rPr lang="en-US" altLang="ko-KR" sz="500" b="1" dirty="0"/>
              <a:t>     </a:t>
            </a:r>
          </a:p>
          <a:p>
            <a:r>
              <a:rPr lang="en-US" altLang="ko-KR" b="1" dirty="0"/>
              <a:t>            </a:t>
            </a:r>
            <a:r>
              <a:rPr lang="ko-KR" altLang="en-US" b="1" dirty="0"/>
              <a:t>필요한 저장공간도 많아진다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8141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15022" y="-181386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BFS/DFS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596131" y="1406248"/>
            <a:ext cx="10115550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 </a:t>
            </a:r>
            <a:r>
              <a:rPr lang="ko-KR" altLang="en-US" b="1" dirty="0"/>
              <a:t>그래프 탐색 방법 </a:t>
            </a:r>
            <a:r>
              <a:rPr lang="en-US" altLang="ko-KR" b="1" dirty="0"/>
              <a:t>(BFS/DFS)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DFS (</a:t>
            </a:r>
            <a:r>
              <a:rPr lang="ko-KR" altLang="en-US" b="1" dirty="0"/>
              <a:t>깊이 우선 탐색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    : </a:t>
            </a:r>
            <a:r>
              <a:rPr lang="ko-KR" altLang="en-US" b="1" dirty="0"/>
              <a:t>하나의 정점에서 시작해서 인접한 정점으로 이어지는 경로를 따라 끝까지 방문하고</a:t>
            </a:r>
            <a:br>
              <a:rPr lang="en-US" altLang="ko-KR" b="1" dirty="0"/>
            </a:br>
            <a:endParaRPr lang="en-US" altLang="ko-KR" sz="500" b="1" dirty="0"/>
          </a:p>
          <a:p>
            <a:r>
              <a:rPr lang="en-US" altLang="ko-KR" b="1" dirty="0"/>
              <a:t>     </a:t>
            </a:r>
            <a:r>
              <a:rPr lang="ko-KR" altLang="en-US" b="1" dirty="0"/>
              <a:t>다음 인접한 정점을 방문하는 탐색 방법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- </a:t>
            </a:r>
            <a:r>
              <a:rPr lang="ko-KR" altLang="en-US" b="1" dirty="0"/>
              <a:t>재귀나 </a:t>
            </a:r>
            <a:r>
              <a:rPr lang="en-US" altLang="ko-KR" b="1" dirty="0"/>
              <a:t>Stack </a:t>
            </a:r>
            <a:r>
              <a:rPr lang="ko-KR" altLang="en-US" b="1" dirty="0"/>
              <a:t>자료구조를 사용하여 구현한다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장점</a:t>
            </a:r>
            <a:r>
              <a:rPr lang="en-US" altLang="ko-KR" b="1" dirty="0"/>
              <a:t>: 1) </a:t>
            </a:r>
            <a:r>
              <a:rPr lang="ko-KR" altLang="en-US" b="1" dirty="0"/>
              <a:t>경로를 따라 탐색하므로 저장공간의 소모가 </a:t>
            </a:r>
            <a:r>
              <a:rPr lang="en-US" altLang="ko-KR" b="1" dirty="0" err="1"/>
              <a:t>bfs</a:t>
            </a:r>
            <a:r>
              <a:rPr lang="ko-KR" altLang="en-US" b="1" dirty="0"/>
              <a:t>에 비해 적다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        2) </a:t>
            </a:r>
            <a:r>
              <a:rPr lang="en-US" altLang="ko-KR" b="1" dirty="0" err="1"/>
              <a:t>bfs</a:t>
            </a:r>
            <a:r>
              <a:rPr lang="ko-KR" altLang="en-US" b="1" dirty="0"/>
              <a:t>에 비해 구현이 간단하다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단점</a:t>
            </a:r>
            <a:r>
              <a:rPr lang="en-US" altLang="ko-KR" b="1" dirty="0"/>
              <a:t>: 1) </a:t>
            </a:r>
            <a:r>
              <a:rPr lang="ko-KR" altLang="en-US" b="1" dirty="0"/>
              <a:t>이 방식으로 구한 경로가 가장 최적화된 경로라는 보장이 없다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        2) </a:t>
            </a:r>
            <a:r>
              <a:rPr lang="ko-KR" altLang="en-US" b="1" dirty="0"/>
              <a:t>현재 탐색하는 경로가 매우 긴데 해가 아닌 경우 매우 비효율적인 탐색 방법이 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456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15022" y="-181386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BFS/DFS</a:t>
            </a:r>
            <a:endParaRPr lang="ko-KR" altLang="en-US" sz="2000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3777532-CBC5-42B6-912A-D476A1CAC0B6}"/>
              </a:ext>
            </a:extLst>
          </p:cNvPr>
          <p:cNvGrpSpPr/>
          <p:nvPr/>
        </p:nvGrpSpPr>
        <p:grpSpPr>
          <a:xfrm>
            <a:off x="1233374" y="1321774"/>
            <a:ext cx="3104569" cy="3629850"/>
            <a:chOff x="1233374" y="1321774"/>
            <a:chExt cx="3104569" cy="362985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366A834-6629-4FB0-AE6D-EA100E8F9819}"/>
                </a:ext>
              </a:extLst>
            </p:cNvPr>
            <p:cNvSpPr/>
            <p:nvPr/>
          </p:nvSpPr>
          <p:spPr>
            <a:xfrm>
              <a:off x="2695468" y="132177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DDC9CA7-0E76-459B-8609-3FD099A62968}"/>
                </a:ext>
              </a:extLst>
            </p:cNvPr>
            <p:cNvSpPr/>
            <p:nvPr/>
          </p:nvSpPr>
          <p:spPr>
            <a:xfrm>
              <a:off x="1449374" y="2920699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72A93A6-1A7F-4FC7-AE2E-DA593A776EA0}"/>
                </a:ext>
              </a:extLst>
            </p:cNvPr>
            <p:cNvSpPr/>
            <p:nvPr/>
          </p:nvSpPr>
          <p:spPr>
            <a:xfrm>
              <a:off x="2647736" y="2920699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B26EDB3-CB9F-4D29-9D28-6206F851F6A8}"/>
                </a:ext>
              </a:extLst>
            </p:cNvPr>
            <p:cNvSpPr/>
            <p:nvPr/>
          </p:nvSpPr>
          <p:spPr>
            <a:xfrm>
              <a:off x="3314033" y="2120299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AEDDFF2-260D-4055-B2E7-D615D1B49889}"/>
                </a:ext>
              </a:extLst>
            </p:cNvPr>
            <p:cNvSpPr/>
            <p:nvPr/>
          </p:nvSpPr>
          <p:spPr>
            <a:xfrm>
              <a:off x="3905943" y="2920699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C00B5A6-7940-4FD5-B4FF-9A5079FDFAC0}"/>
                </a:ext>
              </a:extLst>
            </p:cNvPr>
            <p:cNvSpPr/>
            <p:nvPr/>
          </p:nvSpPr>
          <p:spPr>
            <a:xfrm>
              <a:off x="1233374" y="3698768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DF3B026-63A7-4CCE-828D-7E85ECB00682}"/>
                </a:ext>
              </a:extLst>
            </p:cNvPr>
            <p:cNvSpPr/>
            <p:nvPr/>
          </p:nvSpPr>
          <p:spPr>
            <a:xfrm>
              <a:off x="2274974" y="3718889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E52BFDB-25B7-49A7-95E1-C6D50DCB7404}"/>
                </a:ext>
              </a:extLst>
            </p:cNvPr>
            <p:cNvSpPr/>
            <p:nvPr/>
          </p:nvSpPr>
          <p:spPr>
            <a:xfrm>
              <a:off x="3101181" y="3700172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BD16912-D45A-4457-9571-D69784749DDB}"/>
                </a:ext>
              </a:extLst>
            </p:cNvPr>
            <p:cNvSpPr/>
            <p:nvPr/>
          </p:nvSpPr>
          <p:spPr>
            <a:xfrm>
              <a:off x="2058974" y="212171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155CBD8-27A4-463E-89E3-258638203D45}"/>
                </a:ext>
              </a:extLst>
            </p:cNvPr>
            <p:cNvCxnSpPr>
              <a:stCxn id="40" idx="3"/>
              <a:endCxn id="48" idx="7"/>
            </p:cNvCxnSpPr>
            <p:nvPr/>
          </p:nvCxnSpPr>
          <p:spPr>
            <a:xfrm flipH="1">
              <a:off x="2427709" y="1690509"/>
              <a:ext cx="331024" cy="494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D2A0CF0-8DCA-4B2B-AD63-0057042D3FB4}"/>
                </a:ext>
              </a:extLst>
            </p:cNvPr>
            <p:cNvCxnSpPr>
              <a:stCxn id="48" idx="3"/>
              <a:endCxn id="41" idx="7"/>
            </p:cNvCxnSpPr>
            <p:nvPr/>
          </p:nvCxnSpPr>
          <p:spPr>
            <a:xfrm flipH="1">
              <a:off x="1818109" y="2490446"/>
              <a:ext cx="304130" cy="493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E9954A6-3594-4095-90F9-29F272D2183C}"/>
                </a:ext>
              </a:extLst>
            </p:cNvPr>
            <p:cNvCxnSpPr>
              <a:stCxn id="40" idx="5"/>
              <a:endCxn id="43" idx="1"/>
            </p:cNvCxnSpPr>
            <p:nvPr/>
          </p:nvCxnSpPr>
          <p:spPr>
            <a:xfrm>
              <a:off x="3064203" y="1690509"/>
              <a:ext cx="313095" cy="493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5CCE2D8-CF23-47FD-91B6-F4ECC0FB9A79}"/>
                </a:ext>
              </a:extLst>
            </p:cNvPr>
            <p:cNvCxnSpPr>
              <a:stCxn id="43" idx="5"/>
              <a:endCxn id="44" idx="1"/>
            </p:cNvCxnSpPr>
            <p:nvPr/>
          </p:nvCxnSpPr>
          <p:spPr>
            <a:xfrm>
              <a:off x="3682768" y="2489034"/>
              <a:ext cx="286440" cy="4949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BB70DEE-E4A7-4167-A0DE-CFD4566D0117}"/>
                </a:ext>
              </a:extLst>
            </p:cNvPr>
            <p:cNvCxnSpPr>
              <a:stCxn id="48" idx="5"/>
              <a:endCxn id="42" idx="1"/>
            </p:cNvCxnSpPr>
            <p:nvPr/>
          </p:nvCxnSpPr>
          <p:spPr>
            <a:xfrm>
              <a:off x="2427709" y="2490446"/>
              <a:ext cx="283292" cy="493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37681FE9-2137-44C6-B7F0-D54B5E2A9418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2974044" y="3330002"/>
              <a:ext cx="190402" cy="433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E5AA95A-160E-4C62-A96E-BC3D63937995}"/>
                </a:ext>
              </a:extLst>
            </p:cNvPr>
            <p:cNvSpPr/>
            <p:nvPr/>
          </p:nvSpPr>
          <p:spPr>
            <a:xfrm>
              <a:off x="1233374" y="451962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3FBF1CF-2BCD-429D-A6BC-83EB4BA4989E}"/>
                </a:ext>
              </a:extLst>
            </p:cNvPr>
            <p:cNvSpPr/>
            <p:nvPr/>
          </p:nvSpPr>
          <p:spPr>
            <a:xfrm>
              <a:off x="3107118" y="451962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E463BF7E-D2D6-40FF-B085-7DCC4C9109D8}"/>
                </a:ext>
              </a:extLst>
            </p:cNvPr>
            <p:cNvCxnSpPr>
              <a:stCxn id="42" idx="3"/>
              <a:endCxn id="46" idx="0"/>
            </p:cNvCxnSpPr>
            <p:nvPr/>
          </p:nvCxnSpPr>
          <p:spPr>
            <a:xfrm flipH="1">
              <a:off x="2490974" y="3289434"/>
              <a:ext cx="220027" cy="429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E9E99DF-F71E-4141-9B87-9F73BCB0861B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flipH="1">
              <a:off x="1449374" y="3352699"/>
              <a:ext cx="216000" cy="3460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4B9E6FF-3CA9-40AA-B0C7-C2005F1851C3}"/>
                </a:ext>
              </a:extLst>
            </p:cNvPr>
            <p:cNvCxnSpPr>
              <a:stCxn id="45" idx="4"/>
              <a:endCxn id="72" idx="0"/>
            </p:cNvCxnSpPr>
            <p:nvPr/>
          </p:nvCxnSpPr>
          <p:spPr>
            <a:xfrm>
              <a:off x="1449374" y="4130768"/>
              <a:ext cx="0" cy="388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DBEA8B04-A1B0-4094-90A1-ECF4D69541C9}"/>
                </a:ext>
              </a:extLst>
            </p:cNvPr>
            <p:cNvCxnSpPr>
              <a:stCxn id="47" idx="4"/>
              <a:endCxn id="73" idx="0"/>
            </p:cNvCxnSpPr>
            <p:nvPr/>
          </p:nvCxnSpPr>
          <p:spPr>
            <a:xfrm>
              <a:off x="3317181" y="4132172"/>
              <a:ext cx="5937" cy="387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79EF439-52F6-4584-B804-6068D6579D96}"/>
                </a:ext>
              </a:extLst>
            </p:cNvPr>
            <p:cNvSpPr txBox="1"/>
            <p:nvPr/>
          </p:nvSpPr>
          <p:spPr>
            <a:xfrm>
              <a:off x="1233374" y="4550958"/>
              <a:ext cx="6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B18D746-03E1-4A85-AE42-DD40529D0851}"/>
                </a:ext>
              </a:extLst>
            </p:cNvPr>
            <p:cNvSpPr txBox="1"/>
            <p:nvPr/>
          </p:nvSpPr>
          <p:spPr>
            <a:xfrm>
              <a:off x="3122833" y="4537744"/>
              <a:ext cx="724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11</a:t>
              </a:r>
              <a:endParaRPr lang="ko-KR" altLang="en-US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57EA16C-CF9B-4597-A997-E7AB320CF0FB}"/>
              </a:ext>
            </a:extLst>
          </p:cNvPr>
          <p:cNvGrpSpPr/>
          <p:nvPr/>
        </p:nvGrpSpPr>
        <p:grpSpPr>
          <a:xfrm>
            <a:off x="6749620" y="1277226"/>
            <a:ext cx="3104569" cy="3629850"/>
            <a:chOff x="1233374" y="1321774"/>
            <a:chExt cx="3104569" cy="3629850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C1B81ECB-E40F-40E3-8CC4-62A96DB5ADEC}"/>
                </a:ext>
              </a:extLst>
            </p:cNvPr>
            <p:cNvSpPr/>
            <p:nvPr/>
          </p:nvSpPr>
          <p:spPr>
            <a:xfrm>
              <a:off x="2695468" y="132177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8A5A4F46-95B0-40BC-972E-63750A4E4232}"/>
                </a:ext>
              </a:extLst>
            </p:cNvPr>
            <p:cNvSpPr/>
            <p:nvPr/>
          </p:nvSpPr>
          <p:spPr>
            <a:xfrm>
              <a:off x="1449374" y="2920699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62DFF3C-5818-47D4-9722-A846C20E608F}"/>
                </a:ext>
              </a:extLst>
            </p:cNvPr>
            <p:cNvSpPr/>
            <p:nvPr/>
          </p:nvSpPr>
          <p:spPr>
            <a:xfrm>
              <a:off x="2647736" y="2920699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233631D-6E22-4CA6-9224-18279D6FDC61}"/>
                </a:ext>
              </a:extLst>
            </p:cNvPr>
            <p:cNvSpPr/>
            <p:nvPr/>
          </p:nvSpPr>
          <p:spPr>
            <a:xfrm>
              <a:off x="3314033" y="2120299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32DEC1B6-73AC-4835-B663-957615B599D7}"/>
                </a:ext>
              </a:extLst>
            </p:cNvPr>
            <p:cNvSpPr/>
            <p:nvPr/>
          </p:nvSpPr>
          <p:spPr>
            <a:xfrm>
              <a:off x="3905943" y="2920699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7F593D6D-96C5-4383-8103-D949517923F5}"/>
                </a:ext>
              </a:extLst>
            </p:cNvPr>
            <p:cNvSpPr/>
            <p:nvPr/>
          </p:nvSpPr>
          <p:spPr>
            <a:xfrm>
              <a:off x="1233374" y="3698768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BBDAF26A-DEF2-448E-A36D-46B8F3764860}"/>
                </a:ext>
              </a:extLst>
            </p:cNvPr>
            <p:cNvSpPr/>
            <p:nvPr/>
          </p:nvSpPr>
          <p:spPr>
            <a:xfrm>
              <a:off x="2274974" y="3718889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71D59652-286C-43E8-A4E3-F42C0078CF93}"/>
                </a:ext>
              </a:extLst>
            </p:cNvPr>
            <p:cNvSpPr/>
            <p:nvPr/>
          </p:nvSpPr>
          <p:spPr>
            <a:xfrm>
              <a:off x="3101181" y="3700172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10994C93-D872-4D56-8744-8D9EA55F7F31}"/>
                </a:ext>
              </a:extLst>
            </p:cNvPr>
            <p:cNvSpPr/>
            <p:nvPr/>
          </p:nvSpPr>
          <p:spPr>
            <a:xfrm>
              <a:off x="2058974" y="212171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16FA08F0-BE39-442A-B4E7-295F6808E922}"/>
                </a:ext>
              </a:extLst>
            </p:cNvPr>
            <p:cNvCxnSpPr>
              <a:stCxn id="88" idx="3"/>
              <a:endCxn id="96" idx="7"/>
            </p:cNvCxnSpPr>
            <p:nvPr/>
          </p:nvCxnSpPr>
          <p:spPr>
            <a:xfrm flipH="1">
              <a:off x="2427709" y="1690509"/>
              <a:ext cx="331024" cy="494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78EBBB37-752F-4B95-8816-1F06D2682390}"/>
                </a:ext>
              </a:extLst>
            </p:cNvPr>
            <p:cNvCxnSpPr>
              <a:stCxn id="96" idx="3"/>
              <a:endCxn id="89" idx="7"/>
            </p:cNvCxnSpPr>
            <p:nvPr/>
          </p:nvCxnSpPr>
          <p:spPr>
            <a:xfrm flipH="1">
              <a:off x="1818109" y="2490446"/>
              <a:ext cx="304130" cy="493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71AB9D0-0415-4961-9F62-0F0B51B69609}"/>
                </a:ext>
              </a:extLst>
            </p:cNvPr>
            <p:cNvCxnSpPr>
              <a:stCxn id="88" idx="5"/>
              <a:endCxn id="91" idx="1"/>
            </p:cNvCxnSpPr>
            <p:nvPr/>
          </p:nvCxnSpPr>
          <p:spPr>
            <a:xfrm>
              <a:off x="3064203" y="1690509"/>
              <a:ext cx="313095" cy="493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1C132582-6B26-413C-B6D6-0CB86BA37763}"/>
                </a:ext>
              </a:extLst>
            </p:cNvPr>
            <p:cNvCxnSpPr>
              <a:stCxn id="91" idx="5"/>
              <a:endCxn id="92" idx="1"/>
            </p:cNvCxnSpPr>
            <p:nvPr/>
          </p:nvCxnSpPr>
          <p:spPr>
            <a:xfrm>
              <a:off x="3682768" y="2489034"/>
              <a:ext cx="286440" cy="4949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282FA661-E556-4391-B862-9703DB208438}"/>
                </a:ext>
              </a:extLst>
            </p:cNvPr>
            <p:cNvCxnSpPr>
              <a:stCxn id="96" idx="5"/>
              <a:endCxn id="90" idx="1"/>
            </p:cNvCxnSpPr>
            <p:nvPr/>
          </p:nvCxnSpPr>
          <p:spPr>
            <a:xfrm>
              <a:off x="2427709" y="2490446"/>
              <a:ext cx="283292" cy="493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B8F7C273-CED2-4860-AE65-146FEF8073BE}"/>
                </a:ext>
              </a:extLst>
            </p:cNvPr>
            <p:cNvCxnSpPr>
              <a:cxnSpLocks/>
              <a:endCxn id="95" idx="1"/>
            </p:cNvCxnSpPr>
            <p:nvPr/>
          </p:nvCxnSpPr>
          <p:spPr>
            <a:xfrm>
              <a:off x="2974044" y="3330002"/>
              <a:ext cx="190402" cy="433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08AF9DE2-542B-4665-BA71-45C2B4DB38E8}"/>
                </a:ext>
              </a:extLst>
            </p:cNvPr>
            <p:cNvSpPr/>
            <p:nvPr/>
          </p:nvSpPr>
          <p:spPr>
            <a:xfrm>
              <a:off x="1233374" y="451962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201254D-831F-47AC-BAD2-EA251687EBE4}"/>
                </a:ext>
              </a:extLst>
            </p:cNvPr>
            <p:cNvSpPr/>
            <p:nvPr/>
          </p:nvSpPr>
          <p:spPr>
            <a:xfrm>
              <a:off x="3107118" y="451962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3BFF13AE-90BE-4AC1-93CF-A959B604CA75}"/>
                </a:ext>
              </a:extLst>
            </p:cNvPr>
            <p:cNvCxnSpPr>
              <a:stCxn id="90" idx="3"/>
              <a:endCxn id="94" idx="0"/>
            </p:cNvCxnSpPr>
            <p:nvPr/>
          </p:nvCxnSpPr>
          <p:spPr>
            <a:xfrm flipH="1">
              <a:off x="2490974" y="3289434"/>
              <a:ext cx="220027" cy="429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6F1DFFC9-1397-44A6-A324-76ED6B93C66F}"/>
                </a:ext>
              </a:extLst>
            </p:cNvPr>
            <p:cNvCxnSpPr>
              <a:cxnSpLocks/>
              <a:stCxn id="89" idx="4"/>
              <a:endCxn id="93" idx="0"/>
            </p:cNvCxnSpPr>
            <p:nvPr/>
          </p:nvCxnSpPr>
          <p:spPr>
            <a:xfrm flipH="1">
              <a:off x="1449374" y="3352699"/>
              <a:ext cx="216000" cy="3460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BEAAFE2A-9EEB-42E5-878B-1EC91E4E21B2}"/>
                </a:ext>
              </a:extLst>
            </p:cNvPr>
            <p:cNvCxnSpPr>
              <a:stCxn id="93" idx="4"/>
              <a:endCxn id="103" idx="0"/>
            </p:cNvCxnSpPr>
            <p:nvPr/>
          </p:nvCxnSpPr>
          <p:spPr>
            <a:xfrm>
              <a:off x="1449374" y="4130768"/>
              <a:ext cx="0" cy="388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C1F26805-7DAE-4003-8B29-986A9DC2472C}"/>
                </a:ext>
              </a:extLst>
            </p:cNvPr>
            <p:cNvCxnSpPr>
              <a:stCxn id="95" idx="4"/>
              <a:endCxn id="104" idx="0"/>
            </p:cNvCxnSpPr>
            <p:nvPr/>
          </p:nvCxnSpPr>
          <p:spPr>
            <a:xfrm>
              <a:off x="3317181" y="4132172"/>
              <a:ext cx="5937" cy="387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328330A0-B934-4B1F-A186-3200E4834AC8}"/>
              </a:ext>
            </a:extLst>
          </p:cNvPr>
          <p:cNvSpPr txBox="1"/>
          <p:nvPr/>
        </p:nvSpPr>
        <p:spPr>
          <a:xfrm>
            <a:off x="8830279" y="2107085"/>
            <a:ext cx="78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54137BF-3E26-4761-B08C-93A0053AA8DB}"/>
              </a:ext>
            </a:extLst>
          </p:cNvPr>
          <p:cNvSpPr txBox="1"/>
          <p:nvPr/>
        </p:nvSpPr>
        <p:spPr>
          <a:xfrm>
            <a:off x="9432513" y="2902865"/>
            <a:ext cx="75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5EF97BB-B7C1-428B-B6D7-3FB17BE3C992}"/>
              </a:ext>
            </a:extLst>
          </p:cNvPr>
          <p:cNvSpPr txBox="1"/>
          <p:nvPr/>
        </p:nvSpPr>
        <p:spPr>
          <a:xfrm>
            <a:off x="2545841" y="5379550"/>
            <a:ext cx="240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4CDB3C0-5B19-4A2B-B34F-53FA023043E8}"/>
              </a:ext>
            </a:extLst>
          </p:cNvPr>
          <p:cNvSpPr txBox="1"/>
          <p:nvPr/>
        </p:nvSpPr>
        <p:spPr>
          <a:xfrm>
            <a:off x="8285262" y="5266831"/>
            <a:ext cx="240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17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4602</TotalTime>
  <Words>971</Words>
  <Application>Microsoft Office PowerPoint</Application>
  <PresentationFormat>와이드스크린</PresentationFormat>
  <Paragraphs>296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매주 1 과제 LV2  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166</cp:revision>
  <dcterms:created xsi:type="dcterms:W3CDTF">2021-01-02T15:13:48Z</dcterms:created>
  <dcterms:modified xsi:type="dcterms:W3CDTF">2021-02-21T13:15:44Z</dcterms:modified>
</cp:coreProperties>
</file>