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2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4" r:id="rId11"/>
    <p:sldId id="270" r:id="rId12"/>
    <p:sldId id="265" r:id="rId13"/>
    <p:sldId id="266" r:id="rId14"/>
    <p:sldId id="267" r:id="rId15"/>
    <p:sldId id="269" r:id="rId16"/>
    <p:sldId id="268" r:id="rId17"/>
    <p:sldId id="271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2E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6BB603-1CA3-44B3-9CBA-9C25CBB02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5AC0E2-EEEE-4453-A3E3-F42EA035C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94D20F-2A01-475D-8795-C571585ED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83B215-D4FB-4062-9773-2F86869C1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BD6C6F-9F82-4E52-BB5A-41FA434EA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105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A6E18-1AEB-4165-968D-86591DDF7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3CDCB5-DC73-4091-95EA-CD8768624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847BD5-662D-42F8-943C-5DD2926C9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1DB66D-11D5-448B-BA65-A17A46ECB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771717-0EC4-4121-A8E8-F61F59C36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490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2485B1-8D77-46B8-AE26-621F039570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064298-797E-4F54-A6CC-F107B5F9D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DA525-238B-4B82-9481-7AC7B1D0F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DD65F7-99D6-4C3E-953E-F28814B2D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51489E-5A2A-43CB-A248-1937D3908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42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4CC32-FC7B-4AB9-B4DB-F83610F84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7C754B-7D4D-41DA-AE61-678B24B4D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C9662C-1536-4E65-BF4E-93A21B0A5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154097-800D-4DC1-B276-C6BABC00C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34EBD0-821E-4D70-923B-61AD365A0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638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439820-F1AB-42A4-8F90-2AE46AE2D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C9C014-CD44-4D34-8877-9F8F24BFE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672773-0B09-462C-9D3F-B905AE930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67E8BA-977B-43E9-B60D-15E5F032F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FDD8F-F1BB-47FC-9447-627F15159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592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C6205-2A5C-4430-9F87-1BC62A3C5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701A38-0781-466A-9FB4-890395261C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839FDA-689A-447B-9F1E-5FD401D42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749810-B20B-4710-992F-2DDCC174E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5A444-8C8A-4B3B-B94C-5A8AEF1C0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4D6DFA-2874-449B-BFA9-72C9B4A88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587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99C8AD-74E5-4ED5-9594-DFCC9CA6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053B37-755E-4606-9948-4D7091BD5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3850DC-EE8D-4500-A037-5A604C253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03322E8-D485-4907-A3C4-544126A699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4DFAD25-AD95-4687-8AF0-B1A258BF76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3A3A15-8F3F-41F4-8CCA-D9D455CCE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E1874DB-914A-4A75-A17A-D4EA05137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A136FE-3E39-4960-A794-483A3464A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297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AD289-1163-4689-B44C-8A6A48A76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FF0601-173C-450D-B4F0-35F5F09D5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F8FADA-2B52-4E5F-BFEF-E8D48BC6D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9820AD-4DCB-45A5-812C-F8B3E97D7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836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5A4259-22FB-4D02-B0B5-ED92D4052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237553-BC51-4591-AD3A-E79FCF45D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B87D15-64BC-4996-BBCE-9BD3844ED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368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720E14-62B1-4277-A08A-B12454CD6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C4F579-597A-48D1-9F8A-695152950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F59FAC-40ED-401D-B1DB-C41C246B4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CAFA82-A476-403E-95BE-9DB9B0CF3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F86CFC-F84F-483F-B385-F0EF3301E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728E93-79BD-4480-BFC6-681EC6A4D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459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3BB00-78FC-47A1-B3FC-C2D50F1A2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F137B5-13CF-4760-AB9F-4438217714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1210E1-3859-419B-BFFB-ADEE7A0E0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2B44F4-A250-45A9-85BF-7B60A93C7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61058F-0CED-400B-BBDB-A7C782632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8F0C32-D035-448A-8C1B-E2F61A89E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3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626463-B0A0-4B36-90FC-BCD4A18D2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AADB93-6064-4958-9A90-FF700BFCF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1C6045-6E2F-498A-A0DB-9D2CF90FB7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83E75-DBF6-476B-A170-3FC135618CF0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D9D5CC-2939-4CDE-85DD-7397AF37CC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CBC748-7893-4805-B6DD-C797EBB86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342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programmers.co.kr/learn/courses/30/lessons/49993#fn1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0D2E6F"/>
            </a:gs>
            <a:gs pos="2000">
              <a:schemeClr val="accent1">
                <a:lumMod val="75000"/>
              </a:schemeClr>
            </a:gs>
            <a:gs pos="94000">
              <a:srgbClr val="002060"/>
            </a:gs>
            <a:gs pos="0">
              <a:schemeClr val="accent1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" y="446088"/>
            <a:ext cx="4212921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DF8DDA-D21A-4BBB-8281-C158BBD01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9725" y="2440618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0</a:t>
            </a:r>
            <a:r>
              <a:rPr lang="ko-KR" altLang="en-US" sz="4000" dirty="0">
                <a:solidFill>
                  <a:schemeClr val="bg1"/>
                </a:solidFill>
              </a:rPr>
              <a:t>주차 </a:t>
            </a:r>
            <a:r>
              <a:rPr lang="en-US" altLang="ko-KR" sz="4000" dirty="0">
                <a:solidFill>
                  <a:schemeClr val="bg1"/>
                </a:solidFill>
              </a:rPr>
              <a:t>: </a:t>
            </a:r>
            <a:r>
              <a:rPr lang="ko-KR" altLang="en-US" sz="4000" dirty="0" err="1">
                <a:solidFill>
                  <a:schemeClr val="bg1"/>
                </a:solidFill>
              </a:rPr>
              <a:t>스킬트리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291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문자열에 대한 이해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012BC-CA42-4934-AE9A-F6554BA5BCB4}"/>
              </a:ext>
            </a:extLst>
          </p:cNvPr>
          <p:cNvSpPr txBox="1"/>
          <p:nvPr/>
        </p:nvSpPr>
        <p:spPr>
          <a:xfrm>
            <a:off x="448235" y="1753774"/>
            <a:ext cx="11743765" cy="2758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st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ring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클래스 사용법 정리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string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객체의 문자열의 길이를 나타낼 수 있다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- ‘length()’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함수를 사용해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혹은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‘size()’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함수를 사용해 문자열끼리 더할 수 있다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4DA7C5-7C4C-4211-8D8A-C6B9B412F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063" y="3310779"/>
            <a:ext cx="5029902" cy="99073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E336A4A-E57B-4A56-BC7E-E9316054E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063" y="4512478"/>
            <a:ext cx="693055" cy="36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590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문자열에 대한 이해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012BC-CA42-4934-AE9A-F6554BA5BCB4}"/>
              </a:ext>
            </a:extLst>
          </p:cNvPr>
          <p:cNvSpPr txBox="1"/>
          <p:nvPr/>
        </p:nvSpPr>
        <p:spPr>
          <a:xfrm>
            <a:off x="448235" y="1753774"/>
            <a:ext cx="11743765" cy="3157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st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ring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클래스 사용법 정리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string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객체에서 특정 문자를 찾을 수 있다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- ‘find()’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함수를 사용해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특정 문자가 존재하면 해당 문자의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index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반환한다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없으면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string::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npos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쓰레기값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반환한다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6B3B319-4DAE-4EEA-B494-0F511D75F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063" y="3332603"/>
            <a:ext cx="5439534" cy="114316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05A2592-4BE4-4342-A587-5DA0845B3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063" y="4602255"/>
            <a:ext cx="1095528" cy="20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034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문자열에 대한 이해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012BC-CA42-4934-AE9A-F6554BA5BCB4}"/>
              </a:ext>
            </a:extLst>
          </p:cNvPr>
          <p:cNvSpPr txBox="1"/>
          <p:nvPr/>
        </p:nvSpPr>
        <p:spPr>
          <a:xfrm>
            <a:off x="448235" y="1753774"/>
            <a:ext cx="11743765" cy="5551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st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ring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클래스 사용법 정리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vector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에서 사용 가능한 함수들이 거의 그대로 사용 가능하다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- insert()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문자열 삽입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- erase() :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문자열 부분 제거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- clear() :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문자열 전체 제거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- front() :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문자열의 첫 글자를 반환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- front() :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문자열의 마지막 글자를 반환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- begin() :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문자열의 시작 주소를 반환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- end():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문자열의 끝 주소를 반환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…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309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문자열에 대한 이해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012BC-CA42-4934-AE9A-F6554BA5BCB4}"/>
              </a:ext>
            </a:extLst>
          </p:cNvPr>
          <p:cNvSpPr txBox="1"/>
          <p:nvPr/>
        </p:nvSpPr>
        <p:spPr>
          <a:xfrm>
            <a:off x="448235" y="1753774"/>
            <a:ext cx="11743765" cy="5049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</a:t>
            </a:r>
            <a:r>
              <a:rPr lang="en-US" altLang="ko-KR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st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ring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클래스 사용법 정리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이외 기억해두면 좋은 함수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-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substr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() :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문자열 부분 반환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- replace() :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문자열 부분 대체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-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stoi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() : string-&gt;int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변환을 수행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-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to_string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() : int-&gt;string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으로 변환을 수행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…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함수를 모두 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외우는건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힘들고 </a:t>
            </a:r>
            <a:r>
              <a:rPr lang="en-US" altLang="ko-KR" b="1" kern="1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‘</a:t>
            </a:r>
            <a:r>
              <a:rPr lang="ko-KR" altLang="en-US" b="1" kern="1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이런 기능이 가능하다</a:t>
            </a:r>
            <a:r>
              <a:rPr lang="en-US" altLang="ko-KR" b="1" kern="1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’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라는 사실만 기억해두면 필요할 때 검색으로 때울 수 있다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661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</a:t>
            </a:r>
            <a:r>
              <a:rPr lang="ko-KR" altLang="en-US" sz="2000" dirty="0"/>
              <a:t> 문제 해석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065BBA68-7F55-4D3F-983B-E7655C1A2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929" y="1861529"/>
            <a:ext cx="9781309" cy="3185487"/>
          </a:xfrm>
          <a:prstGeom prst="rect">
            <a:avLst/>
          </a:prstGeom>
          <a:solidFill>
            <a:srgbClr val="202B3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Inter"/>
              </a:rPr>
              <a:t>문제 설명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B2C0CC"/>
                </a:solidFill>
                <a:effectLst/>
                <a:latin typeface="Arial" panose="020B0604020202020204" pitchFamily="34" charset="0"/>
                <a:ea typeface="Inter"/>
              </a:rPr>
              <a:t>선행 스킬이란 어떤 스킬을 배우기 전에 먼저 배워야 하는 스킬을 뜻합니다.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B2C0CC"/>
                </a:solidFill>
                <a:effectLst/>
                <a:latin typeface="Arial" panose="020B0604020202020204" pitchFamily="34" charset="0"/>
                <a:ea typeface="Inter"/>
              </a:rPr>
              <a:t>예를 들어 선행 스킬 순서가 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DD7E0"/>
                </a:solidFill>
                <a:effectLst/>
                <a:latin typeface="Arial Unicode MS"/>
                <a:ea typeface="Hack"/>
              </a:rPr>
              <a:t>스파크 →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DD7E0"/>
                </a:solidFill>
                <a:effectLst/>
                <a:latin typeface="Arial Unicode MS"/>
                <a:ea typeface="Hack"/>
              </a:rPr>
              <a:t>라이트닝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DD7E0"/>
                </a:solidFill>
                <a:effectLst/>
                <a:latin typeface="Arial Unicode MS"/>
                <a:ea typeface="Hack"/>
              </a:rPr>
              <a:t> 볼트 →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DD7E0"/>
                </a:solidFill>
                <a:effectLst/>
                <a:latin typeface="Arial Unicode MS"/>
                <a:ea typeface="Hack"/>
              </a:rPr>
              <a:t>썬더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B2C0CC"/>
                </a:solidFill>
                <a:effectLst/>
                <a:ea typeface="Inter"/>
              </a:rPr>
              <a:t>일때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B2C0CC"/>
                </a:solidFill>
                <a:effectLst/>
                <a:ea typeface="Inter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B2C0CC"/>
                </a:solidFill>
                <a:effectLst/>
                <a:ea typeface="Inter"/>
              </a:rPr>
              <a:t>썬더를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B2C0CC"/>
                </a:solidFill>
                <a:effectLst/>
                <a:ea typeface="Inter"/>
              </a:rPr>
              <a:t> 배우려면 먼저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B2C0CC"/>
                </a:solidFill>
                <a:effectLst/>
                <a:ea typeface="Inter"/>
              </a:rPr>
              <a:t>라이트닝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B2C0CC"/>
                </a:solidFill>
                <a:effectLst/>
                <a:ea typeface="Inter"/>
              </a:rPr>
              <a:t> 볼트를 배워야 하고,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B2C0CC"/>
                </a:solidFill>
                <a:effectLst/>
                <a:ea typeface="Inter"/>
              </a:rPr>
              <a:t>라이트닝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B2C0CC"/>
                </a:solidFill>
                <a:effectLst/>
                <a:ea typeface="Inter"/>
              </a:rPr>
              <a:t> 볼트를 배우려면 먼저 스파크를 배워야 합니다.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B2C0CC"/>
              </a:solidFill>
              <a:effectLst/>
              <a:latin typeface="Arial" panose="020B0604020202020204" pitchFamily="34" charset="0"/>
              <a:ea typeface="Int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B2C0CC"/>
                </a:solidFill>
                <a:effectLst/>
                <a:latin typeface="Arial" panose="020B0604020202020204" pitchFamily="34" charset="0"/>
                <a:ea typeface="Inter"/>
              </a:rPr>
              <a:t>위 순서에 없는 다른 스킬(힐링 등)은 순서에 상관없이 배울 수 있습니다. 따라서 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DD7E0"/>
                </a:solidFill>
                <a:effectLst/>
                <a:latin typeface="Arial Unicode MS"/>
                <a:ea typeface="Hack"/>
              </a:rPr>
              <a:t>스파크 → 힐링 →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DD7E0"/>
                </a:solidFill>
                <a:effectLst/>
                <a:latin typeface="Arial Unicode MS"/>
                <a:ea typeface="Hack"/>
              </a:rPr>
              <a:t>라이트닝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DD7E0"/>
                </a:solidFill>
                <a:effectLst/>
                <a:latin typeface="Arial Unicode MS"/>
                <a:ea typeface="Hack"/>
              </a:rPr>
              <a:t> 볼트 →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DD7E0"/>
                </a:solidFill>
                <a:effectLst/>
                <a:latin typeface="Arial Unicode MS"/>
                <a:ea typeface="Hack"/>
              </a:rPr>
              <a:t>썬더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B2C0CC"/>
                </a:solidFill>
                <a:effectLst/>
                <a:ea typeface="Inter"/>
              </a:rPr>
              <a:t>와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B2C0CC"/>
                </a:solidFill>
                <a:effectLst/>
                <a:ea typeface="Inter"/>
              </a:rPr>
              <a:t> 같은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B2C0CC"/>
                </a:solidFill>
                <a:effectLst/>
                <a:ea typeface="Inter"/>
              </a:rPr>
              <a:t>스킬트리는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B2C0CC"/>
                </a:solidFill>
                <a:effectLst/>
                <a:ea typeface="Inter"/>
              </a:rPr>
              <a:t> 가능하지만,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B2C0CC"/>
                </a:solidFill>
                <a:effectLst/>
                <a:latin typeface="Arial" panose="020B0604020202020204" pitchFamily="34" charset="0"/>
                <a:ea typeface="Inter"/>
              </a:rPr>
              <a:t> 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DD7E0"/>
                </a:solidFill>
                <a:effectLst/>
                <a:latin typeface="Arial Unicode MS"/>
                <a:ea typeface="Hack"/>
              </a:rPr>
              <a:t>썬더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DD7E0"/>
                </a:solidFill>
                <a:effectLst/>
                <a:latin typeface="Arial Unicode MS"/>
                <a:ea typeface="Hack"/>
              </a:rPr>
              <a:t> → 스파크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B2C0CC"/>
                </a:solidFill>
                <a:effectLst/>
                <a:ea typeface="Inter"/>
              </a:rPr>
              <a:t>나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B2C0CC"/>
                </a:solidFill>
                <a:effectLst/>
                <a:latin typeface="Arial" panose="020B0604020202020204" pitchFamily="34" charset="0"/>
                <a:ea typeface="Inter"/>
              </a:rPr>
              <a:t> 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DD7E0"/>
                </a:solidFill>
                <a:effectLst/>
                <a:latin typeface="Arial Unicode MS"/>
                <a:ea typeface="Hack"/>
              </a:rPr>
              <a:t>라이트닝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DD7E0"/>
                </a:solidFill>
                <a:effectLst/>
                <a:latin typeface="Arial Unicode MS"/>
                <a:ea typeface="Hack"/>
              </a:rPr>
              <a:t> 볼트 → 스파크 → 힐링 →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DD7E0"/>
                </a:solidFill>
                <a:effectLst/>
                <a:latin typeface="Arial Unicode MS"/>
                <a:ea typeface="Hack"/>
              </a:rPr>
              <a:t>썬더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B2C0CC"/>
                </a:solidFill>
                <a:effectLst/>
                <a:ea typeface="Inter"/>
              </a:rPr>
              <a:t>와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B2C0CC"/>
                </a:solidFill>
                <a:effectLst/>
                <a:ea typeface="Inter"/>
              </a:rPr>
              <a:t> 같은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B2C0CC"/>
                </a:solidFill>
                <a:effectLst/>
                <a:ea typeface="Inter"/>
              </a:rPr>
              <a:t>스킬트리는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B2C0CC"/>
                </a:solidFill>
                <a:effectLst/>
                <a:ea typeface="Inter"/>
              </a:rPr>
              <a:t> 불가능합니다.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B2C0CC"/>
              </a:solidFill>
              <a:effectLst/>
              <a:latin typeface="Arial" panose="020B0604020202020204" pitchFamily="34" charset="0"/>
              <a:ea typeface="Int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B2C0CC"/>
                </a:solidFill>
                <a:effectLst/>
                <a:latin typeface="Arial" panose="020B0604020202020204" pitchFamily="34" charset="0"/>
                <a:ea typeface="Inter"/>
              </a:rPr>
              <a:t>선행 스킬 순서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B2C0CC"/>
                </a:solidFill>
                <a:effectLst/>
                <a:latin typeface="Arial" panose="020B0604020202020204" pitchFamily="34" charset="0"/>
                <a:ea typeface="Inter"/>
              </a:rPr>
              <a:t>skill과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B2C0CC"/>
                </a:solidFill>
                <a:effectLst/>
                <a:latin typeface="Arial" panose="020B0604020202020204" pitchFamily="34" charset="0"/>
                <a:ea typeface="Inter"/>
              </a:rPr>
              <a:t> 유저들이 만든 스킬트리</a:t>
            </a:r>
            <a:r>
              <a:rPr kumimoji="0" lang="ko-KR" altLang="ko-KR" sz="900" b="0" i="0" u="none" strike="noStrike" cap="none" normalizeH="0" baseline="30000" dirty="0">
                <a:ln>
                  <a:noFill/>
                </a:ln>
                <a:solidFill>
                  <a:srgbClr val="0078FF"/>
                </a:solidFill>
                <a:effectLst/>
                <a:latin typeface="Arial" panose="020B0604020202020204" pitchFamily="34" charset="0"/>
                <a:ea typeface="Inter"/>
                <a:hlinkClick r:id="rId2"/>
              </a:rPr>
              <a:t>1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B2C0CC"/>
                </a:solidFill>
                <a:effectLst/>
                <a:latin typeface="Arial" panose="020B0604020202020204" pitchFamily="34" charset="0"/>
                <a:ea typeface="Inter"/>
              </a:rPr>
              <a:t>를 담은 배열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B2C0CC"/>
                </a:solidFill>
                <a:effectLst/>
                <a:latin typeface="Arial" panose="020B0604020202020204" pitchFamily="34" charset="0"/>
                <a:ea typeface="Inter"/>
              </a:rPr>
              <a:t>skill_trees가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B2C0CC"/>
                </a:solidFill>
                <a:effectLst/>
                <a:latin typeface="Arial" panose="020B0604020202020204" pitchFamily="34" charset="0"/>
                <a:ea typeface="Inter"/>
              </a:rPr>
              <a:t> 매개변수로 주어질 때, 가능한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B2C0CC"/>
                </a:solidFill>
                <a:effectLst/>
                <a:latin typeface="Arial" panose="020B0604020202020204" pitchFamily="34" charset="0"/>
                <a:ea typeface="Inter"/>
              </a:rPr>
              <a:t>스킬트리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B2C0CC"/>
                </a:solidFill>
                <a:effectLst/>
                <a:latin typeface="Arial" panose="020B0604020202020204" pitchFamily="34" charset="0"/>
                <a:ea typeface="Inter"/>
              </a:rPr>
              <a:t> 개수를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B2C0CC"/>
                </a:solidFill>
                <a:effectLst/>
                <a:latin typeface="Arial" panose="020B0604020202020204" pitchFamily="34" charset="0"/>
                <a:ea typeface="Inter"/>
              </a:rPr>
              <a:t>return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B2C0CC"/>
                </a:solidFill>
                <a:effectLst/>
                <a:latin typeface="Arial" panose="020B0604020202020204" pitchFamily="34" charset="0"/>
                <a:ea typeface="Inter"/>
              </a:rPr>
              <a:t> 하는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B2C0CC"/>
                </a:solidFill>
                <a:effectLst/>
                <a:latin typeface="Arial" panose="020B0604020202020204" pitchFamily="34" charset="0"/>
                <a:ea typeface="Inter"/>
              </a:rPr>
              <a:t>solution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B2C0CC"/>
                </a:solidFill>
                <a:effectLst/>
                <a:latin typeface="Arial" panose="020B0604020202020204" pitchFamily="34" charset="0"/>
                <a:ea typeface="Inter"/>
              </a:rPr>
              <a:t> 함수를 작성해주세요.</a:t>
            </a:r>
            <a:endParaRPr kumimoji="0" lang="ko-KR" altLang="ko-KR" sz="11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  <a:ea typeface="Int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Inter"/>
              </a:rPr>
              <a:t>제한 조건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B2C0CC"/>
                </a:solidFill>
                <a:effectLst/>
                <a:latin typeface="Arial" panose="020B0604020202020204" pitchFamily="34" charset="0"/>
                <a:ea typeface="Inter"/>
              </a:rPr>
              <a:t>스킬은 알파벳 대문자로 표기하며, 모든 문자열은 알파벳 대문자로만 이루어져 있습니다.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B2C0CC"/>
                </a:solidFill>
                <a:effectLst/>
                <a:latin typeface="Arial" panose="020B0604020202020204" pitchFamily="34" charset="0"/>
                <a:ea typeface="Inter"/>
              </a:rPr>
              <a:t>스킬 순서와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B2C0CC"/>
                </a:solidFill>
                <a:effectLst/>
                <a:latin typeface="Arial" panose="020B0604020202020204" pitchFamily="34" charset="0"/>
                <a:ea typeface="Inter"/>
              </a:rPr>
              <a:t>스킬트리는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B2C0CC"/>
                </a:solidFill>
                <a:effectLst/>
                <a:latin typeface="Arial" panose="020B0604020202020204" pitchFamily="34" charset="0"/>
                <a:ea typeface="Inter"/>
              </a:rPr>
              <a:t> 문자열로 표기합니다.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B2C0CC"/>
                </a:solidFill>
                <a:effectLst/>
                <a:latin typeface="Arial" panose="020B0604020202020204" pitchFamily="34" charset="0"/>
                <a:ea typeface="Inter"/>
              </a:rPr>
              <a:t>예를 들어, 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DD7E0"/>
                </a:solidFill>
                <a:effectLst/>
                <a:latin typeface="Arial Unicode MS"/>
                <a:ea typeface="Hack"/>
              </a:rPr>
              <a:t>C →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DD7E0"/>
                </a:solidFill>
                <a:effectLst/>
                <a:latin typeface="Arial Unicode MS"/>
                <a:ea typeface="Hack"/>
              </a:rPr>
              <a:t>B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DD7E0"/>
                </a:solidFill>
                <a:effectLst/>
                <a:latin typeface="Arial Unicode MS"/>
                <a:ea typeface="Hack"/>
              </a:rPr>
              <a:t> →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DD7E0"/>
                </a:solidFill>
                <a:effectLst/>
                <a:latin typeface="Arial Unicode MS"/>
                <a:ea typeface="Hack"/>
              </a:rPr>
              <a:t>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B2C0CC"/>
                </a:solidFill>
                <a:effectLst/>
                <a:ea typeface="Inter"/>
              </a:rPr>
              <a:t> 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B2C0CC"/>
                </a:solidFill>
                <a:effectLst/>
                <a:latin typeface="Arial" panose="020B0604020202020204" pitchFamily="34" charset="0"/>
                <a:ea typeface="Inter"/>
              </a:rPr>
              <a:t>라면 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B2C0CC"/>
                </a:solidFill>
                <a:effectLst/>
                <a:latin typeface="Arial" panose="020B0604020202020204" pitchFamily="34" charset="0"/>
                <a:ea typeface="Inter"/>
              </a:rPr>
              <a:t>CBD로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B2C0CC"/>
                </a:solidFill>
                <a:effectLst/>
                <a:latin typeface="Arial" panose="020B0604020202020204" pitchFamily="34" charset="0"/>
                <a:ea typeface="Inter"/>
              </a:rPr>
              <a:t> 표기합니다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B2C0CC"/>
                </a:solidFill>
                <a:effectLst/>
                <a:latin typeface="Arial" panose="020B0604020202020204" pitchFamily="34" charset="0"/>
                <a:ea typeface="Inter"/>
              </a:rPr>
              <a:t>선행 스킬 순서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B2C0CC"/>
                </a:solidFill>
                <a:effectLst/>
                <a:latin typeface="Arial" panose="020B0604020202020204" pitchFamily="34" charset="0"/>
                <a:ea typeface="Inter"/>
              </a:rPr>
              <a:t>skill의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B2C0CC"/>
                </a:solidFill>
                <a:effectLst/>
                <a:latin typeface="Arial" panose="020B0604020202020204" pitchFamily="34" charset="0"/>
                <a:ea typeface="Inter"/>
              </a:rPr>
              <a:t> 길이는 1 이상 26 이하이며, 스킬은 중복해 주어지지 않습니다.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B2C0CC"/>
                </a:solidFill>
                <a:effectLst/>
                <a:latin typeface="Arial" panose="020B0604020202020204" pitchFamily="34" charset="0"/>
                <a:ea typeface="Inter"/>
              </a:rPr>
              <a:t>skill_trees는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B2C0CC"/>
                </a:solidFill>
                <a:effectLst/>
                <a:latin typeface="Arial" panose="020B0604020202020204" pitchFamily="34" charset="0"/>
                <a:ea typeface="Inter"/>
              </a:rPr>
              <a:t> 길이 1 이상 20 이하인 배열입니다.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B2C0CC"/>
                </a:solidFill>
                <a:effectLst/>
                <a:latin typeface="Arial" panose="020B0604020202020204" pitchFamily="34" charset="0"/>
                <a:ea typeface="Inter"/>
              </a:rPr>
              <a:t>skill_trees의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B2C0CC"/>
                </a:solidFill>
                <a:effectLst/>
                <a:latin typeface="Arial" panose="020B0604020202020204" pitchFamily="34" charset="0"/>
                <a:ea typeface="Inter"/>
              </a:rPr>
              <a:t> 원소는 스킬을 나타내는 문자열입니다.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B2C0CC"/>
                </a:solidFill>
                <a:effectLst/>
                <a:latin typeface="Arial" panose="020B0604020202020204" pitchFamily="34" charset="0"/>
                <a:ea typeface="Inter"/>
              </a:rPr>
              <a:t>skill_trees의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B2C0CC"/>
                </a:solidFill>
                <a:effectLst/>
                <a:latin typeface="Arial" panose="020B0604020202020204" pitchFamily="34" charset="0"/>
                <a:ea typeface="Inter"/>
              </a:rPr>
              <a:t> 원소는 길이가 2 이상 26 이하인 문자열이며, 스킬이 중복해 주어지지 않습니다.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466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</a:t>
            </a:r>
            <a:r>
              <a:rPr lang="en-US" altLang="ko-KR" sz="1800" dirty="0"/>
              <a:t>2.</a:t>
            </a:r>
            <a:r>
              <a:rPr lang="ko-KR" altLang="en-US" sz="1800" dirty="0"/>
              <a:t> 문제 해석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012BC-CA42-4934-AE9A-F6554BA5BCB4}"/>
              </a:ext>
            </a:extLst>
          </p:cNvPr>
          <p:cNvSpPr txBox="1"/>
          <p:nvPr/>
        </p:nvSpPr>
        <p:spPr>
          <a:xfrm>
            <a:off x="340658" y="1466903"/>
            <a:ext cx="11743765" cy="4354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문제 설명을 읽고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-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조건으로 주어진 배열들의 크기가 그렇게 크지 않다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즉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3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중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for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문으로 풀어도 풀린다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-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skill_trees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각 원소가 문제 조건에 성립하는 스킬인지 아닌지는 다음을 판명하면 된다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1)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해당 문자열의 각 문자가 문자열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skill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속하는 문자인가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?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- find()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함수를 사용하면 해당 문자가 문자열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skill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속하는 문자인지 알 수 있다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2) 1)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맞다면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그 문자는 해당 문자열의 이전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index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있는 문자들보다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문자열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skill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에서의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index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더 뒤에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위치한가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?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-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만약 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선행스킬이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“CBD”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라면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‘D’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스킬을 찍기 위해서는 반드시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‘C’,’B’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스킬이 이미 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찍혀있어야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한다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- 1)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해당하는 첫 문자는 반드시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skill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배열의 첫 문자여야 한다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  1)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해당하는 두 번째 문자는 반드시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skill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배열의 두 번째 문자여야 한다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  …. </a:t>
            </a:r>
          </a:p>
        </p:txBody>
      </p:sp>
    </p:spTree>
    <p:extLst>
      <p:ext uri="{BB962C8B-B14F-4D97-AF65-F5344CB8AC3E}">
        <p14:creationId xmlns:p14="http://schemas.microsoft.com/office/powerpoint/2010/main" val="2402095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</a:t>
            </a:r>
            <a:r>
              <a:rPr lang="en-US" altLang="ko-KR" sz="1800" dirty="0"/>
              <a:t>2.</a:t>
            </a:r>
            <a:r>
              <a:rPr lang="ko-KR" altLang="en-US" sz="1800" dirty="0"/>
              <a:t> 문제 해석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012BC-CA42-4934-AE9A-F6554BA5BCB4}"/>
              </a:ext>
            </a:extLst>
          </p:cNvPr>
          <p:cNvSpPr txBox="1"/>
          <p:nvPr/>
        </p:nvSpPr>
        <p:spPr>
          <a:xfrm>
            <a:off x="448235" y="1746954"/>
            <a:ext cx="11743765" cy="1162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skill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skilltree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E0584698-2B19-4EAB-AFED-C7860342C3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639124"/>
              </p:ext>
            </p:extLst>
          </p:nvPr>
        </p:nvGraphicFramePr>
        <p:xfrm>
          <a:off x="2274045" y="1746954"/>
          <a:ext cx="220830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102">
                  <a:extLst>
                    <a:ext uri="{9D8B030D-6E8A-4147-A177-3AD203B41FA5}">
                      <a16:colId xmlns:a16="http://schemas.microsoft.com/office/drawing/2014/main" val="2964418533"/>
                    </a:ext>
                  </a:extLst>
                </a:gridCol>
                <a:gridCol w="736102">
                  <a:extLst>
                    <a:ext uri="{9D8B030D-6E8A-4147-A177-3AD203B41FA5}">
                      <a16:colId xmlns:a16="http://schemas.microsoft.com/office/drawing/2014/main" val="855175132"/>
                    </a:ext>
                  </a:extLst>
                </a:gridCol>
                <a:gridCol w="736102">
                  <a:extLst>
                    <a:ext uri="{9D8B030D-6E8A-4147-A177-3AD203B41FA5}">
                      <a16:colId xmlns:a16="http://schemas.microsoft.com/office/drawing/2014/main" val="21331306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D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3221274"/>
                  </a:ext>
                </a:extLst>
              </a:tr>
            </a:tbl>
          </a:graphicData>
        </a:graphic>
      </p:graphicFrame>
      <p:graphicFrame>
        <p:nvGraphicFramePr>
          <p:cNvPr id="8" name="표 3">
            <a:extLst>
              <a:ext uri="{FF2B5EF4-FFF2-40B4-BE49-F238E27FC236}">
                <a16:creationId xmlns:a16="http://schemas.microsoft.com/office/drawing/2014/main" id="{340BA10C-560C-45AE-951B-6DC1E1CF3D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223971"/>
              </p:ext>
            </p:extLst>
          </p:nvPr>
        </p:nvGraphicFramePr>
        <p:xfrm>
          <a:off x="2274045" y="2538996"/>
          <a:ext cx="3741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254">
                  <a:extLst>
                    <a:ext uri="{9D8B030D-6E8A-4147-A177-3AD203B41FA5}">
                      <a16:colId xmlns:a16="http://schemas.microsoft.com/office/drawing/2014/main" val="2964418533"/>
                    </a:ext>
                  </a:extLst>
                </a:gridCol>
                <a:gridCol w="748254">
                  <a:extLst>
                    <a:ext uri="{9D8B030D-6E8A-4147-A177-3AD203B41FA5}">
                      <a16:colId xmlns:a16="http://schemas.microsoft.com/office/drawing/2014/main" val="855175132"/>
                    </a:ext>
                  </a:extLst>
                </a:gridCol>
                <a:gridCol w="748254">
                  <a:extLst>
                    <a:ext uri="{9D8B030D-6E8A-4147-A177-3AD203B41FA5}">
                      <a16:colId xmlns:a16="http://schemas.microsoft.com/office/drawing/2014/main" val="2133130640"/>
                    </a:ext>
                  </a:extLst>
                </a:gridCol>
                <a:gridCol w="748254">
                  <a:extLst>
                    <a:ext uri="{9D8B030D-6E8A-4147-A177-3AD203B41FA5}">
                      <a16:colId xmlns:a16="http://schemas.microsoft.com/office/drawing/2014/main" val="3537248471"/>
                    </a:ext>
                  </a:extLst>
                </a:gridCol>
                <a:gridCol w="748254">
                  <a:extLst>
                    <a:ext uri="{9D8B030D-6E8A-4147-A177-3AD203B41FA5}">
                      <a16:colId xmlns:a16="http://schemas.microsoft.com/office/drawing/2014/main" val="2868895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D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322127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2BB71B18-A677-4142-B6CA-AB71BA5A01E1}"/>
              </a:ext>
            </a:extLst>
          </p:cNvPr>
          <p:cNvSpPr txBox="1"/>
          <p:nvPr/>
        </p:nvSpPr>
        <p:spPr>
          <a:xfrm>
            <a:off x="448234" y="3584719"/>
            <a:ext cx="11743765" cy="1162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skill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skilltree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15" name="표 3">
            <a:extLst>
              <a:ext uri="{FF2B5EF4-FFF2-40B4-BE49-F238E27FC236}">
                <a16:creationId xmlns:a16="http://schemas.microsoft.com/office/drawing/2014/main" id="{2AA9840D-AEF2-460A-89DA-FEE48884B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40826"/>
              </p:ext>
            </p:extLst>
          </p:nvPr>
        </p:nvGraphicFramePr>
        <p:xfrm>
          <a:off x="2274045" y="3589996"/>
          <a:ext cx="220830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102">
                  <a:extLst>
                    <a:ext uri="{9D8B030D-6E8A-4147-A177-3AD203B41FA5}">
                      <a16:colId xmlns:a16="http://schemas.microsoft.com/office/drawing/2014/main" val="2964418533"/>
                    </a:ext>
                  </a:extLst>
                </a:gridCol>
                <a:gridCol w="736102">
                  <a:extLst>
                    <a:ext uri="{9D8B030D-6E8A-4147-A177-3AD203B41FA5}">
                      <a16:colId xmlns:a16="http://schemas.microsoft.com/office/drawing/2014/main" val="855175132"/>
                    </a:ext>
                  </a:extLst>
                </a:gridCol>
                <a:gridCol w="736102">
                  <a:extLst>
                    <a:ext uri="{9D8B030D-6E8A-4147-A177-3AD203B41FA5}">
                      <a16:colId xmlns:a16="http://schemas.microsoft.com/office/drawing/2014/main" val="21331306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D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3221274"/>
                  </a:ext>
                </a:extLst>
              </a:tr>
            </a:tbl>
          </a:graphicData>
        </a:graphic>
      </p:graphicFrame>
      <p:graphicFrame>
        <p:nvGraphicFramePr>
          <p:cNvPr id="16" name="표 3">
            <a:extLst>
              <a:ext uri="{FF2B5EF4-FFF2-40B4-BE49-F238E27FC236}">
                <a16:creationId xmlns:a16="http://schemas.microsoft.com/office/drawing/2014/main" id="{DF65144D-1456-402C-803B-8AAAF0BC07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062196"/>
              </p:ext>
            </p:extLst>
          </p:nvPr>
        </p:nvGraphicFramePr>
        <p:xfrm>
          <a:off x="2274045" y="4369941"/>
          <a:ext cx="3741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254">
                  <a:extLst>
                    <a:ext uri="{9D8B030D-6E8A-4147-A177-3AD203B41FA5}">
                      <a16:colId xmlns:a16="http://schemas.microsoft.com/office/drawing/2014/main" val="2964418533"/>
                    </a:ext>
                  </a:extLst>
                </a:gridCol>
                <a:gridCol w="748254">
                  <a:extLst>
                    <a:ext uri="{9D8B030D-6E8A-4147-A177-3AD203B41FA5}">
                      <a16:colId xmlns:a16="http://schemas.microsoft.com/office/drawing/2014/main" val="855175132"/>
                    </a:ext>
                  </a:extLst>
                </a:gridCol>
                <a:gridCol w="748254">
                  <a:extLst>
                    <a:ext uri="{9D8B030D-6E8A-4147-A177-3AD203B41FA5}">
                      <a16:colId xmlns:a16="http://schemas.microsoft.com/office/drawing/2014/main" val="2133130640"/>
                    </a:ext>
                  </a:extLst>
                </a:gridCol>
                <a:gridCol w="748254">
                  <a:extLst>
                    <a:ext uri="{9D8B030D-6E8A-4147-A177-3AD203B41FA5}">
                      <a16:colId xmlns:a16="http://schemas.microsoft.com/office/drawing/2014/main" val="3537248471"/>
                    </a:ext>
                  </a:extLst>
                </a:gridCol>
                <a:gridCol w="748254">
                  <a:extLst>
                    <a:ext uri="{9D8B030D-6E8A-4147-A177-3AD203B41FA5}">
                      <a16:colId xmlns:a16="http://schemas.microsoft.com/office/drawing/2014/main" val="2868895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D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3221274"/>
                  </a:ext>
                </a:extLst>
              </a:tr>
            </a:tbl>
          </a:graphicData>
        </a:graphic>
      </p:graphicFrame>
      <p:sp>
        <p:nvSpPr>
          <p:cNvPr id="19" name="곱하기 기호 18">
            <a:extLst>
              <a:ext uri="{FF2B5EF4-FFF2-40B4-BE49-F238E27FC236}">
                <a16:creationId xmlns:a16="http://schemas.microsoft.com/office/drawing/2014/main" id="{2499C70B-EFEF-475F-A82F-4B9399C30C43}"/>
              </a:ext>
            </a:extLst>
          </p:cNvPr>
          <p:cNvSpPr/>
          <p:nvPr/>
        </p:nvSpPr>
        <p:spPr>
          <a:xfrm>
            <a:off x="2528047" y="4048378"/>
            <a:ext cx="251011" cy="21664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9D8FD3C-37D4-4D6F-9774-3E01D54035BA}"/>
              </a:ext>
            </a:extLst>
          </p:cNvPr>
          <p:cNvCxnSpPr/>
          <p:nvPr/>
        </p:nvCxnSpPr>
        <p:spPr>
          <a:xfrm flipV="1">
            <a:off x="2653553" y="2117794"/>
            <a:ext cx="0" cy="421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52C378E-68CA-48C7-893C-72F2FE40A274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3378197" y="2117794"/>
            <a:ext cx="1" cy="421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6ECDC2E-8CBE-4CD9-942E-4E81867E8ECC}"/>
              </a:ext>
            </a:extLst>
          </p:cNvPr>
          <p:cNvCxnSpPr/>
          <p:nvPr/>
        </p:nvCxnSpPr>
        <p:spPr>
          <a:xfrm flipH="1" flipV="1">
            <a:off x="4144680" y="2124614"/>
            <a:ext cx="732120" cy="414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9990823-4C3C-4C46-AFBE-F188B4A9EFCC}"/>
              </a:ext>
            </a:extLst>
          </p:cNvPr>
          <p:cNvCxnSpPr/>
          <p:nvPr/>
        </p:nvCxnSpPr>
        <p:spPr>
          <a:xfrm flipV="1">
            <a:off x="2653553" y="3960836"/>
            <a:ext cx="0" cy="409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352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3</a:t>
            </a:r>
            <a:r>
              <a:rPr lang="en-US" altLang="ko-KR" sz="1800" dirty="0"/>
              <a:t>.</a:t>
            </a:r>
            <a:r>
              <a:rPr lang="ko-KR" altLang="en-US" sz="1800" dirty="0"/>
              <a:t> 문제 </a:t>
            </a:r>
            <a:r>
              <a:rPr lang="ko-KR" altLang="en-US" dirty="0"/>
              <a:t>해답</a:t>
            </a:r>
            <a:endParaRPr lang="ko-KR" altLang="en-US" sz="20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05B159D-7D02-4C04-A18D-BD77FDF3B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4937" y="846886"/>
            <a:ext cx="6897063" cy="601111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2F308E7-9A41-4D19-987D-A878ED735348}"/>
              </a:ext>
            </a:extLst>
          </p:cNvPr>
          <p:cNvSpPr txBox="1"/>
          <p:nvPr/>
        </p:nvSpPr>
        <p:spPr>
          <a:xfrm>
            <a:off x="89647" y="1959162"/>
            <a:ext cx="51098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변수 </a:t>
            </a:r>
            <a:r>
              <a:rPr lang="en-US" altLang="ko-KR" dirty="0" err="1"/>
              <a:t>min_precede_skill</a:t>
            </a:r>
            <a:r>
              <a:rPr lang="ko-KR" altLang="en-US" dirty="0"/>
              <a:t>에는 이번 선행 스킬이 </a:t>
            </a:r>
            <a:r>
              <a:rPr lang="en-US" altLang="ko-KR" dirty="0"/>
              <a:t>skill </a:t>
            </a:r>
            <a:r>
              <a:rPr lang="ko-KR" altLang="en-US" dirty="0"/>
              <a:t>배열에 몇 번째 </a:t>
            </a:r>
            <a:r>
              <a:rPr lang="en-US" altLang="ko-KR" dirty="0"/>
              <a:t>index</a:t>
            </a:r>
            <a:r>
              <a:rPr lang="ko-KR" altLang="en-US" dirty="0"/>
              <a:t>인지를 저장한다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이번 문제는 원래 문자에 대응하는 </a:t>
            </a:r>
            <a:r>
              <a:rPr lang="en-US" altLang="ko-KR" dirty="0"/>
              <a:t>index</a:t>
            </a:r>
            <a:r>
              <a:rPr lang="ko-KR" altLang="en-US" dirty="0"/>
              <a:t>를 찾는다는 점에서 </a:t>
            </a:r>
            <a:r>
              <a:rPr lang="en-US" altLang="ko-KR" dirty="0"/>
              <a:t>map</a:t>
            </a:r>
            <a:r>
              <a:rPr lang="ko-KR" altLang="en-US" dirty="0"/>
              <a:t>을 사용해야 한다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  map : key</a:t>
            </a:r>
            <a:r>
              <a:rPr lang="ko-KR" altLang="en-US" dirty="0"/>
              <a:t>에 해당하는 값과 </a:t>
            </a:r>
            <a:r>
              <a:rPr lang="en-US" altLang="ko-KR" dirty="0"/>
              <a:t>value</a:t>
            </a:r>
            <a:r>
              <a:rPr lang="ko-KR" altLang="en-US" dirty="0"/>
              <a:t>에 해당하는</a:t>
            </a:r>
            <a:endParaRPr lang="en-US" altLang="ko-KR" dirty="0"/>
          </a:p>
          <a:p>
            <a:r>
              <a:rPr lang="en-US" altLang="ko-KR" dirty="0"/>
              <a:t>         </a:t>
            </a:r>
            <a:r>
              <a:rPr lang="ko-KR" altLang="en-US" dirty="0"/>
              <a:t> 값을 저장하여 </a:t>
            </a:r>
            <a:r>
              <a:rPr lang="en-US" altLang="ko-KR" dirty="0"/>
              <a:t>key</a:t>
            </a:r>
            <a:r>
              <a:rPr lang="ko-KR" altLang="en-US" dirty="0"/>
              <a:t>값에 대응하여 </a:t>
            </a:r>
            <a:r>
              <a:rPr lang="en-US" altLang="ko-KR" dirty="0"/>
              <a:t>value</a:t>
            </a:r>
          </a:p>
          <a:p>
            <a:r>
              <a:rPr lang="en-US" altLang="ko-KR" dirty="0"/>
              <a:t>          </a:t>
            </a:r>
            <a:r>
              <a:rPr lang="ko-KR" altLang="en-US" dirty="0"/>
              <a:t>값을 반환하는 형태의 자료구조이다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3296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0D2E6F"/>
            </a:gs>
            <a:gs pos="2000">
              <a:schemeClr val="accent1">
                <a:lumMod val="75000"/>
              </a:schemeClr>
            </a:gs>
            <a:gs pos="94000">
              <a:srgbClr val="002060"/>
            </a:gs>
            <a:gs pos="0">
              <a:schemeClr val="accent1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CFCD06C-2AA0-47C0-A57E-E78E19E1A8AA}"/>
              </a:ext>
            </a:extLst>
          </p:cNvPr>
          <p:cNvSpPr/>
          <p:nvPr/>
        </p:nvSpPr>
        <p:spPr>
          <a:xfrm>
            <a:off x="3899647" y="0"/>
            <a:ext cx="8292353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2B2567-2115-4D0E-98DE-5BBC9803F8FA}"/>
              </a:ext>
            </a:extLst>
          </p:cNvPr>
          <p:cNvSpPr txBox="1"/>
          <p:nvPr/>
        </p:nvSpPr>
        <p:spPr>
          <a:xfrm>
            <a:off x="1344706" y="765446"/>
            <a:ext cx="32631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목차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029531-D782-4DF7-8F47-17E3AEE6F415}"/>
              </a:ext>
            </a:extLst>
          </p:cNvPr>
          <p:cNvSpPr txBox="1"/>
          <p:nvPr/>
        </p:nvSpPr>
        <p:spPr>
          <a:xfrm>
            <a:off x="4607859" y="2026021"/>
            <a:ext cx="67593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문자열에 대한 이해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문제 해석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문제 풀이</a:t>
            </a: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6649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문자열에 대한 이해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012BC-CA42-4934-AE9A-F6554BA5BCB4}"/>
              </a:ext>
            </a:extLst>
          </p:cNvPr>
          <p:cNvSpPr txBox="1"/>
          <p:nvPr/>
        </p:nvSpPr>
        <p:spPr>
          <a:xfrm>
            <a:off x="448234" y="1604682"/>
            <a:ext cx="11743765" cy="1960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1) ASCII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코드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954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컴퓨터는 모든 데이터를 숫자로 처리한다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즉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컴퓨터는 문자를 숫자로 대응시켜 기억한다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54000" indent="-127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문자를 컴퓨터에 저장시키기 위해 인코딩이 필요한데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ASCII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코드는 가장 기본적인 인코딩 방법이다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54000" indent="-127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c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언어에서도 문자는 숫자에 대응한다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54000" indent="-127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5C7C245-F33A-4CF0-A2A4-BDC8F1072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078" y="3200667"/>
            <a:ext cx="3467584" cy="172426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555AE09-7C21-43F5-B69A-C297C8743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078" y="5139552"/>
            <a:ext cx="1214311" cy="88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925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scii code | High school life hacks, Life hacks for school, Coding">
            <a:extLst>
              <a:ext uri="{FF2B5EF4-FFF2-40B4-BE49-F238E27FC236}">
                <a16:creationId xmlns:a16="http://schemas.microsoft.com/office/drawing/2014/main" id="{F0C537DD-386A-4343-AC79-1E2B81614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600" y="0"/>
            <a:ext cx="97012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0587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문자열에 대한 이해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012BC-CA42-4934-AE9A-F6554BA5BCB4}"/>
              </a:ext>
            </a:extLst>
          </p:cNvPr>
          <p:cNvSpPr txBox="1"/>
          <p:nvPr/>
        </p:nvSpPr>
        <p:spPr>
          <a:xfrm>
            <a:off x="224117" y="1753774"/>
            <a:ext cx="11743765" cy="3750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2) st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ring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클래스에 대한 이해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string </a:t>
            </a:r>
            <a:r>
              <a:rPr lang="ko-KR" altLang="en-US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클래스는 </a:t>
            </a:r>
            <a:r>
              <a:rPr lang="en-US" altLang="ko-KR" sz="18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c++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표준 라이브러리에서 제공하는 클래스로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문자열의 크기를 동적으로 변경 시켜주는 장점이 있다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기존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언어에서 문자열을 다루는 방법은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char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타입의 배열을 생성하는 방법이었는데 해당 방법에는 다음과 </a:t>
            </a:r>
            <a:b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같은 문제점이 있었다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1)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컴퓨터는 문자형 배열에서 어느 부분까지 유효한 문자가 들어가 있는지 알 수 없다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-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배열이 생성될 때 초기화 시켜주지 않으면 배열에는 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쓰레기값이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들어가게 된다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-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컴퓨터는 문자를 숫자로 기억하기 때문에 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쓰레기값과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문자를 자체적으로 구별할 수 없다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-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따라서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기존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언어는 </a:t>
            </a:r>
            <a:r>
              <a:rPr lang="en-US" altLang="ko-KR" b="1" i="0" dirty="0">
                <a:solidFill>
                  <a:srgbClr val="3A32C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‘</a:t>
            </a:r>
            <a:r>
              <a:rPr lang="en-US" altLang="ko-KR" b="1" i="0" dirty="0">
                <a:solidFill>
                  <a:srgbClr val="3A32C3"/>
                </a:solidFill>
                <a:effectLst/>
                <a:latin typeface="Consolas" panose="020B0609020204030204" pitchFamily="49" charset="0"/>
                <a:ea typeface="돋움" panose="020B0600000101010101" pitchFamily="50" charset="-127"/>
              </a:rPr>
              <a:t>\</a:t>
            </a:r>
            <a:r>
              <a:rPr lang="en-US" altLang="ko-KR" b="1" i="0" dirty="0">
                <a:solidFill>
                  <a:srgbClr val="3A32C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0’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,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즉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null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값을 유효한 문자 뒤에 집어넣어 컴퓨터가 구별을 할 수 있게 했다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0870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문자열에 대한 이해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012BC-CA42-4934-AE9A-F6554BA5BCB4}"/>
              </a:ext>
            </a:extLst>
          </p:cNvPr>
          <p:cNvSpPr txBox="1"/>
          <p:nvPr/>
        </p:nvSpPr>
        <p:spPr>
          <a:xfrm>
            <a:off x="224117" y="1753774"/>
            <a:ext cx="11743765" cy="3157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2)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배열을 미리 생성하므로 해당 배열의 크기 이상의 문자열을 사용하기 힘들다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 - </a:t>
            </a:r>
            <a:r>
              <a:rPr lang="ko-KR" altLang="en-US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더 긴 문자열을 입력하기 위해서는 배열의 크기를 늘려야 한다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 -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즉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손수 배열의 메모리를 재할당 해주거나 충분한 크기의 배열을 선언해야 한다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 -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귀찮고 번거롭다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!!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이러한 이유로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c++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에서는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string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클래스를 제공해 문자열 처리를 도와준다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8826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문자열에 대한 이해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012BC-CA42-4934-AE9A-F6554BA5BCB4}"/>
              </a:ext>
            </a:extLst>
          </p:cNvPr>
          <p:cNvSpPr txBox="1"/>
          <p:nvPr/>
        </p:nvSpPr>
        <p:spPr>
          <a:xfrm>
            <a:off x="448235" y="1753774"/>
            <a:ext cx="11743765" cy="3556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st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ring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클래스 사용법 정리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문자열끼리의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비교 연산이 가능하다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- ‘==‘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통해 같은 문자열인지 비교할 수 있다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- ‘&gt;’,’&lt;‘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통해 사전순서에 따른 문자열의 사전 순서를 비교할 수 있다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A50BD6-DD44-4952-B535-7DE45F5D3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249" y="2924457"/>
            <a:ext cx="4549534" cy="124216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ABF0196-FE4D-465A-A883-E0D8B3320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249" y="4214171"/>
            <a:ext cx="632798" cy="29206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075F6A0-63AD-4545-8B49-4982379E37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461" y="4916494"/>
            <a:ext cx="5401429" cy="123842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DE6E944-B317-41E5-A25F-29AC8E0E46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4461" y="6209956"/>
            <a:ext cx="522292" cy="28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105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문자열에 대한 이해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012BC-CA42-4934-AE9A-F6554BA5BCB4}"/>
              </a:ext>
            </a:extLst>
          </p:cNvPr>
          <p:cNvSpPr txBox="1"/>
          <p:nvPr/>
        </p:nvSpPr>
        <p:spPr>
          <a:xfrm>
            <a:off x="448235" y="1753774"/>
            <a:ext cx="11743765" cy="3157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st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ring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클래스 사용법 정리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string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 배열처럼 사용이 가능하다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-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배열내부의 한 요소에 접근하듯이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string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내부의 한 글자에 접근이 가능하다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- string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객체를 배열에 저장이 가능하다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     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784886-823B-49B7-8CDC-18F48E91D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461" y="2936073"/>
            <a:ext cx="4029637" cy="100979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50C8A09-0B4F-4A05-809B-7FB2CF6A3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496" y="4071966"/>
            <a:ext cx="567116" cy="33359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D2A3A63-EE74-4172-AA69-941BFC6DF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118" y="4911433"/>
            <a:ext cx="4096322" cy="99073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9323B6F-7FCC-4FB9-8C56-3712739E80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1118" y="5989682"/>
            <a:ext cx="1071397" cy="34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451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문자열에 대한 이해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012BC-CA42-4934-AE9A-F6554BA5BCB4}"/>
              </a:ext>
            </a:extLst>
          </p:cNvPr>
          <p:cNvSpPr txBox="1"/>
          <p:nvPr/>
        </p:nvSpPr>
        <p:spPr>
          <a:xfrm>
            <a:off x="448235" y="1753774"/>
            <a:ext cx="11743765" cy="2758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st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ring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클래스 사용법 정리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string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객체끼리 더할 수 있다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- ‘+’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연산자를 사용해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혹은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‘append()’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함수를 사용해 문자열끼리 더할 수 있다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6B7B4E-3B30-4202-B29B-7E9CF8846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063" y="3011175"/>
            <a:ext cx="3591426" cy="191479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3541DCD-1BBE-49A3-AB90-CA1CC7C88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063" y="5081293"/>
            <a:ext cx="2166132" cy="37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954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518</TotalTime>
  <Words>1150</Words>
  <Application>Microsoft Office PowerPoint</Application>
  <PresentationFormat>와이드스크린</PresentationFormat>
  <Paragraphs>165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Arial Unicode MS</vt:lpstr>
      <vt:lpstr>돋움</vt:lpstr>
      <vt:lpstr>맑은 고딕</vt:lpstr>
      <vt:lpstr>Arial</vt:lpstr>
      <vt:lpstr>Consolas</vt:lpstr>
      <vt:lpstr>Office 테마</vt:lpstr>
      <vt:lpstr>매주 1 과제 LV2  </vt:lpstr>
      <vt:lpstr>PowerPoint 프레젠테이션</vt:lpstr>
      <vt:lpstr>매주 1 과제 LV2  </vt:lpstr>
      <vt:lpstr>PowerPoint 프레젠테이션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매주 1 과제 LV2  </dc:title>
  <dc:creator>거북이 거북이</dc:creator>
  <cp:lastModifiedBy>거북이 거북이</cp:lastModifiedBy>
  <cp:revision>28</cp:revision>
  <dcterms:created xsi:type="dcterms:W3CDTF">2021-01-02T15:13:48Z</dcterms:created>
  <dcterms:modified xsi:type="dcterms:W3CDTF">2021-01-03T09:52:26Z</dcterms:modified>
</cp:coreProperties>
</file>