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1" r:id="rId4"/>
    <p:sldId id="282" r:id="rId5"/>
    <p:sldId id="283" r:id="rId6"/>
    <p:sldId id="284" r:id="rId7"/>
    <p:sldId id="286" r:id="rId8"/>
    <p:sldId id="260" r:id="rId9"/>
    <p:sldId id="274" r:id="rId10"/>
    <p:sldId id="287" r:id="rId11"/>
    <p:sldId id="288" r:id="rId12"/>
    <p:sldId id="290" r:id="rId13"/>
    <p:sldId id="291" r:id="rId14"/>
    <p:sldId id="292" r:id="rId15"/>
    <p:sldId id="293" r:id="rId16"/>
    <p:sldId id="29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lved.ac/" TargetMode="External"/><Relationship Id="rId2" Type="http://schemas.openxmlformats.org/officeDocument/2006/relationships/hyperlink" Target="https://www.acmicpc.net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725" y="244061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8000" b="1" dirty="0">
                <a:latin typeface="+mj-lt"/>
              </a:rPr>
              <a:t>OT</a:t>
            </a:r>
            <a:endParaRPr lang="ko-KR" altLang="en-US" sz="80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sz="1800" dirty="0"/>
              <a:t>2. Problem</a:t>
            </a:r>
            <a:r>
              <a:rPr lang="ko-KR" altLang="en-US" sz="1800" dirty="0"/>
              <a:t> </a:t>
            </a:r>
            <a:r>
              <a:rPr lang="en-US" altLang="ko-KR" sz="1800" dirty="0"/>
              <a:t>Solving</a:t>
            </a:r>
            <a:r>
              <a:rPr lang="ko-KR" altLang="en-US" sz="1800" dirty="0"/>
              <a:t>에 대해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224117" y="2049648"/>
            <a:ext cx="11743765" cy="415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b="1" dirty="0"/>
              <a:t>문제를 정확히 풀면 받아야 </a:t>
            </a:r>
            <a:r>
              <a:rPr lang="ko-KR" altLang="en-US" sz="2400" b="1" dirty="0" err="1"/>
              <a:t>할것</a:t>
            </a:r>
            <a:endParaRPr lang="en-US" altLang="ko-KR" sz="2400" b="1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/>
              <a:t>   </a:t>
            </a:r>
            <a:r>
              <a:rPr lang="en-US" altLang="ko-KR" b="1" dirty="0">
                <a:solidFill>
                  <a:srgbClr val="00B050"/>
                </a:solidFill>
              </a:rPr>
              <a:t>AC(Accepted),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ko-KR" altLang="en-US" sz="1800" b="1" i="0" kern="1200" dirty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맞았습니다</a:t>
            </a:r>
            <a:r>
              <a:rPr lang="en-US" altLang="ko-KR" sz="1800" b="1" i="0" kern="1200" dirty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!!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en-US" dirty="0">
              <a:solidFill>
                <a:srgbClr val="00B050"/>
              </a:solidFill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b="1" dirty="0"/>
              <a:t>받으면 안 되는 거</a:t>
            </a:r>
            <a:endParaRPr lang="en-US" altLang="ko-KR" sz="2400" b="1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/>
              <a:t> • </a:t>
            </a:r>
            <a:r>
              <a:rPr lang="en-US" altLang="ko-KR" b="1" dirty="0">
                <a:solidFill>
                  <a:srgbClr val="FF0000"/>
                </a:solidFill>
              </a:rPr>
              <a:t>WA(Wrong Answer),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Open Sans"/>
              </a:rPr>
              <a:t>틀렸습니다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코드가 틀린 경우</a:t>
            </a:r>
            <a:endParaRPr lang="en-US" altLang="ko-KR" b="1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/>
              <a:t> • </a:t>
            </a:r>
            <a:r>
              <a:rPr lang="en-US" altLang="ko-KR" b="1" dirty="0">
                <a:solidFill>
                  <a:srgbClr val="FF0000"/>
                </a:solidFill>
              </a:rPr>
              <a:t>TLE (Time Limit Exceed), </a:t>
            </a:r>
            <a:r>
              <a:rPr lang="ko-KR" altLang="en-US" b="1" dirty="0">
                <a:solidFill>
                  <a:srgbClr val="FF0000"/>
                </a:solidFill>
              </a:rPr>
              <a:t>시간 초과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제한시간을 초과하는 경우</a:t>
            </a:r>
            <a:endParaRPr lang="en-US" altLang="ko-KR" b="1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/>
              <a:t>    -&gt; </a:t>
            </a:r>
            <a:r>
              <a:rPr lang="ko-KR" altLang="en-US" b="1" dirty="0"/>
              <a:t>반복문이나 재귀가 무한히 돌아가거나</a:t>
            </a:r>
            <a:r>
              <a:rPr lang="en-US" altLang="ko-KR" b="1" dirty="0"/>
              <a:t>, </a:t>
            </a:r>
            <a:r>
              <a:rPr lang="ko-KR" altLang="en-US" b="1" dirty="0"/>
              <a:t>더 효율적인 알고리즘이 필요할 수 있다</a:t>
            </a:r>
            <a:r>
              <a:rPr lang="en-US" altLang="ko-KR" b="1" dirty="0"/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/>
              <a:t> • </a:t>
            </a:r>
            <a:r>
              <a:rPr lang="en-US" altLang="ko-KR" b="1" dirty="0">
                <a:solidFill>
                  <a:srgbClr val="FF0000"/>
                </a:solidFill>
              </a:rPr>
              <a:t>MLE (Memory Limit Exceed), </a:t>
            </a:r>
            <a:r>
              <a:rPr lang="ko-KR" altLang="en-US" b="1" dirty="0">
                <a:solidFill>
                  <a:srgbClr val="FF0000"/>
                </a:solidFill>
              </a:rPr>
              <a:t>메모리 초과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제한된 메모리를 초과하는 경우</a:t>
            </a:r>
            <a:endParaRPr lang="en-US" altLang="ko-KR" b="1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/>
              <a:t> • </a:t>
            </a:r>
            <a:r>
              <a:rPr lang="en-US" altLang="ko-KR" b="1" dirty="0">
                <a:solidFill>
                  <a:srgbClr val="FF0000"/>
                </a:solidFill>
              </a:rPr>
              <a:t>RTE (Run Time Error) </a:t>
            </a:r>
            <a:r>
              <a:rPr lang="en-US" altLang="ko-KR" b="1" dirty="0"/>
              <a:t>: </a:t>
            </a:r>
            <a:r>
              <a:rPr lang="ko-KR" altLang="en-US" b="1" dirty="0"/>
              <a:t>프로그램이 수행 중에 에러발생</a:t>
            </a:r>
            <a:endParaRPr lang="en-US" altLang="ko-KR" b="1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/>
              <a:t>    -&gt; </a:t>
            </a:r>
            <a:r>
              <a:rPr lang="ko-KR" altLang="en-US" b="1" dirty="0"/>
              <a:t>배열에 대한 잘못된 접근을 고려해 보자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88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3. </a:t>
            </a:r>
            <a:r>
              <a:rPr lang="ko-KR" altLang="en-US" dirty="0"/>
              <a:t>정렬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224117" y="2049648"/>
            <a:ext cx="11743765" cy="471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정렬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(Sort Algorithm)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데이터를 어떠한 기준에 따라 나열하는 방법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정렬 알고리즘은 그 수가 어마어마하게 많다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ex: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퀵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정렬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버블 정렬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선택 정렬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합병 정렬 등등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왜 정렬을 사용하는가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=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탐색을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원할하게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하기 위해서</a:t>
            </a: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=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앞으로 문제를 푸실 때 어마어마하게 자주 쓰게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5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3. </a:t>
            </a:r>
            <a:r>
              <a:rPr lang="ko-KR" altLang="en-US" dirty="0"/>
              <a:t>정렬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224117" y="2049648"/>
            <a:ext cx="11743765" cy="325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어떤 정렬을 사용할까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정렬 알고리즘마다 장단점이 있기는 한데 굳이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고민하지말고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직접 작성하기보다는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ko-KR" altLang="en-US" b="1" dirty="0"/>
              <a:t>그냥 </a:t>
            </a:r>
            <a:r>
              <a:rPr lang="en-US" altLang="ko-KR" b="1" dirty="0">
                <a:latin typeface="Terminal"/>
              </a:rPr>
              <a:t>C++</a:t>
            </a:r>
            <a:r>
              <a:rPr lang="en-US" altLang="ko-KR" b="1" i="0" dirty="0">
                <a:effectLst/>
                <a:latin typeface="Terminal"/>
              </a:rPr>
              <a:t> STL </a:t>
            </a:r>
            <a:r>
              <a:rPr lang="ko-KR" altLang="en-US" b="1" i="0" dirty="0">
                <a:effectLst/>
                <a:latin typeface="Terminal"/>
              </a:rPr>
              <a:t>에서 제공하는 </a:t>
            </a:r>
            <a:r>
              <a:rPr lang="en-US" altLang="ko-KR" b="1" dirty="0">
                <a:solidFill>
                  <a:srgbClr val="FF0000"/>
                </a:solidFill>
              </a:rPr>
              <a:t>std::sort</a:t>
            </a:r>
            <a:r>
              <a:rPr lang="ko-KR" altLang="en-US" b="1" dirty="0"/>
              <a:t>를 사용하는 것을 추천한다</a:t>
            </a:r>
            <a:r>
              <a:rPr lang="en-US" altLang="ko-KR" b="1" dirty="0"/>
              <a:t>!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std::sort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사용하는가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en-US" altLang="ko-KR" b="1" dirty="0">
                <a:latin typeface="Terminal"/>
              </a:rPr>
              <a:t>C++</a:t>
            </a:r>
            <a:r>
              <a:rPr lang="en-US" altLang="ko-KR" b="1" i="0" dirty="0">
                <a:effectLst/>
                <a:latin typeface="Terminal"/>
              </a:rPr>
              <a:t> STL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제공하는 함수들은 이미 최적화가 잘 되어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979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3. </a:t>
            </a:r>
            <a:r>
              <a:rPr lang="ko-KR" altLang="en-US" dirty="0"/>
              <a:t>정렬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224117" y="1640073"/>
            <a:ext cx="11743765" cy="532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std::sort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• quick sort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기반이라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nlogn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시간 복잡도를 가진다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• &lt;algorithm&gt;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헤더파일에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속해있는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함수이다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5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sort()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함수의 형태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• sort(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start,end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= 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start,end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범위의 인자를 오름차순으로 정렬해 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• sort(start,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end,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compare)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=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정한 함수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(compare)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기준으로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start,end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범위의 인자를 정렬해 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• sort(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start,end,greater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자료형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&gt;())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= 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start,end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범위의 인자를 내림차순으로 정렬해 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198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3. </a:t>
            </a:r>
            <a:r>
              <a:rPr lang="ko-KR" altLang="en-US" dirty="0"/>
              <a:t>정렬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CFB07-23B7-48D7-8BD9-B429EDCF655D}"/>
              </a:ext>
            </a:extLst>
          </p:cNvPr>
          <p:cNvSpPr txBox="1"/>
          <p:nvPr/>
        </p:nvSpPr>
        <p:spPr>
          <a:xfrm>
            <a:off x="617867" y="2040316"/>
            <a:ext cx="7969388" cy="296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sort(</a:t>
            </a:r>
            <a:r>
              <a:rPr lang="en-US" altLang="ko-KR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start,end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형태 사용 예시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따로 비교함수를 주지 않으면 오름차순으로 정렬한다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altLang="ko-KR" sz="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배열의 경우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sort(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arr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arr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+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배열의 크기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벡터의 경우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sort(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vec.begin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vec.end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1F7FBED-7FB9-4272-8F48-E72E7145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081" y="458044"/>
            <a:ext cx="4626304" cy="4778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498864-2F11-4729-BEF5-B7172A5BF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986" y="5523286"/>
            <a:ext cx="4313559" cy="61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7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3. </a:t>
            </a:r>
            <a:r>
              <a:rPr lang="ko-KR" altLang="en-US" dirty="0"/>
              <a:t>정렬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B704FD3-2B3A-4159-B6A5-FB763918A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189" y="0"/>
            <a:ext cx="4433471" cy="59532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11A6F7-4310-4AFC-B5D5-53CBDB110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774" y="6035435"/>
            <a:ext cx="4716331" cy="6026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3B3266-0FB0-4E27-8F0C-19BE387DDB11}"/>
              </a:ext>
            </a:extLst>
          </p:cNvPr>
          <p:cNvSpPr txBox="1"/>
          <p:nvPr/>
        </p:nvSpPr>
        <p:spPr>
          <a:xfrm>
            <a:off x="629899" y="2040316"/>
            <a:ext cx="7969388" cy="28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sort(</a:t>
            </a:r>
            <a:r>
              <a:rPr lang="en-US" altLang="ko-KR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start,end,compare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형태 사용 예시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비교함수를 기준으로 배열을 정렬한다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비교 함수는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bool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리턴해야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배열의 경우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sort(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arr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arr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+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배열의 크기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compare)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벡터의 경우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sort(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vec.begin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(),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vec.end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(), compare)</a:t>
            </a:r>
          </a:p>
        </p:txBody>
      </p:sp>
    </p:spTree>
    <p:extLst>
      <p:ext uri="{BB962C8B-B14F-4D97-AF65-F5344CB8AC3E}">
        <p14:creationId xmlns:p14="http://schemas.microsoft.com/office/powerpoint/2010/main" val="368403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3. </a:t>
            </a:r>
            <a:r>
              <a:rPr lang="ko-KR" altLang="en-US" dirty="0"/>
              <a:t>정렬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53FAC-D506-4BBD-923F-72AD03C4DA95}"/>
              </a:ext>
            </a:extLst>
          </p:cNvPr>
          <p:cNvSpPr txBox="1"/>
          <p:nvPr/>
        </p:nvSpPr>
        <p:spPr>
          <a:xfrm>
            <a:off x="629899" y="2040316"/>
            <a:ext cx="7969388" cy="245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 자료형의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sort()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 예시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int,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double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같은 숫자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오름차순으로 정렬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char,string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같은 문자열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사전순으로 정렬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6B274F-9EC5-4D78-9B6D-6C0DDF66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70" y="0"/>
            <a:ext cx="6487430" cy="58396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F2892E-E461-43B3-AE06-F3B33DB3F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754" y="5839640"/>
            <a:ext cx="5811061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1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강의 소개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Problem</a:t>
            </a:r>
            <a:r>
              <a:rPr lang="ko-KR" altLang="en-US" dirty="0"/>
              <a:t> </a:t>
            </a:r>
            <a:r>
              <a:rPr lang="en-US" altLang="ko-KR" dirty="0"/>
              <a:t>Solving</a:t>
            </a:r>
            <a:r>
              <a:rPr lang="ko-KR" altLang="en-US" dirty="0"/>
              <a:t>에 대해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정렬</a:t>
            </a:r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강의 소개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3099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강의는 </a:t>
            </a:r>
            <a:r>
              <a:rPr lang="ko-KR" altLang="en-US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프로그래머스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기준으로는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lv2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난이도에서 시작해서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lv3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까지 이론이 모자라지는 않게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 것이 목표입니다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기초부터 시작할 예정이라 이 점 감안하셨으면 합니다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가능한 빠르게 진도를 나가려고 합니다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강의 언어는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c++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사용합니다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 언어까지는 여유가 없습니다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기초라고는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하지만 기본적인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c++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문법을 알고 계신다고 생각하고 강의를 진행할 예정입니다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강의의 진도와 매주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과제 진행은 별도로 진행됩니다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강의 소개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강의 일정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F956512-338E-4A11-B0B1-DC2D8BDDA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60180"/>
              </p:ext>
            </p:extLst>
          </p:nvPr>
        </p:nvGraphicFramePr>
        <p:xfrm>
          <a:off x="1912079" y="2167263"/>
          <a:ext cx="8128000" cy="3327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792410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97802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7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OT, Sort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9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Brute force, Backtracking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Greedy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1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Binary Search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1916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Dynamic Programming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247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Hash/Two pointer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6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Graph/Tree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2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BFS/DFS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13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84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강의 소개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4087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공부는 어떻게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과제 과제는 부담 없이 매주 한 문제 씩이라도 풀자는 취지이기 때문에 제대로 공부하고 싶다면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별도로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공부하셔야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합니다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구글링은 항상 옳습니다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검색을 생활화 합시다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공부하시면서 궁금하신 점은 저에게 질문해 주셔도 되고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IGRUS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알고리즘 소모임에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가입하셔서 질문해 주시면 어마어마한 실력자 분들이 답변해 주실 겁니다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1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강의 소개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4737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풀이 사이트 소개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백준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https://www.acmicpc.net/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가장 대표적인 알고리즘 트레이닝 사이트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문제도 많고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다양한 언어 지원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번호와 난이도가 상관이 없음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1.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단계별로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풀어보기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2. solved.ac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사이트 및 확장 프로그램 활용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https://solved.ac/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CLASS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-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백준 설정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보기 설정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solved.ac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보기 체크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1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Problem</a:t>
            </a:r>
            <a:r>
              <a:rPr lang="ko-KR" altLang="en-US" sz="2000" dirty="0"/>
              <a:t> </a:t>
            </a:r>
            <a:r>
              <a:rPr lang="en-US" altLang="ko-KR" sz="2000" dirty="0"/>
              <a:t>Solving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4" y="1604682"/>
            <a:ext cx="11743765" cy="311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Problem Solving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조건을 따져서 적절한 알고리즘 설계를 통해 문제를 해결하기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조건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수행 시간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데이터의 범위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이를 맞추려면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효율적으로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코드를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작성해야한다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07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sz="1800" dirty="0"/>
              <a:t>2. Problem</a:t>
            </a:r>
            <a:r>
              <a:rPr lang="ko-KR" altLang="en-US" sz="1800" dirty="0"/>
              <a:t> </a:t>
            </a:r>
            <a:r>
              <a:rPr lang="en-US" altLang="ko-KR" sz="1800" dirty="0"/>
              <a:t>Solving</a:t>
            </a:r>
            <a:r>
              <a:rPr lang="ko-KR" altLang="en-US" sz="1800" dirty="0"/>
              <a:t>에 대해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224117" y="1753774"/>
            <a:ext cx="11743765" cy="351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 복잡도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알고리즘의 연산 수행횟수의 총량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시간을 얼마나 효율적으로 사용했는가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 제한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초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대략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억번의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연산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• ex) 1~100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까지의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숫자가 주어졌을 때 이를 정렬해서 출력하라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500,000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이하이다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 제한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초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7">
                <a:extLst>
                  <a:ext uri="{FF2B5EF4-FFF2-40B4-BE49-F238E27FC236}">
                    <a16:creationId xmlns:a16="http://schemas.microsoft.com/office/drawing/2014/main" id="{D9A55FFE-2F5F-4727-B2DE-F9A3BE77D1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4095677"/>
                  </p:ext>
                </p:extLst>
              </p:nvPr>
            </p:nvGraphicFramePr>
            <p:xfrm>
              <a:off x="1192551" y="4936672"/>
              <a:ext cx="8127999" cy="14833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56452022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41128978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7291090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알고리즘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시간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결과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3636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버블 정렬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시간 초과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3885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합병 정렬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i="0" kern="12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맞았습니다</a:t>
                          </a:r>
                          <a:r>
                            <a:rPr lang="en-US" altLang="ko-KR" sz="1800" b="1" i="0" kern="12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!!</a:t>
                          </a:r>
                          <a:endParaRPr lang="ko-KR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470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/>
                            <a:t>카운팅</a:t>
                          </a:r>
                          <a:r>
                            <a:rPr lang="ko-KR" altLang="en-US" dirty="0"/>
                            <a:t> 정렬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i="0" kern="12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맞았습니다</a:t>
                          </a:r>
                          <a:r>
                            <a:rPr lang="en-US" altLang="ko-KR" sz="1800" b="1" i="0" kern="12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!!</a:t>
                          </a:r>
                          <a:endParaRPr lang="ko-KR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6714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7">
                <a:extLst>
                  <a:ext uri="{FF2B5EF4-FFF2-40B4-BE49-F238E27FC236}">
                    <a16:creationId xmlns:a16="http://schemas.microsoft.com/office/drawing/2014/main" id="{D9A55FFE-2F5F-4727-B2DE-F9A3BE77D1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4095677"/>
                  </p:ext>
                </p:extLst>
              </p:nvPr>
            </p:nvGraphicFramePr>
            <p:xfrm>
              <a:off x="1192551" y="4936672"/>
              <a:ext cx="8127999" cy="14833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56452022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41128978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7291090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알고리즘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시간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결과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3636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버블 정렬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106452" r="-101351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시간 초과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3885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합병 정렬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209836" r="-10135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i="0" kern="12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맞았습니다</a:t>
                          </a:r>
                          <a:r>
                            <a:rPr lang="en-US" altLang="ko-KR" sz="1800" b="1" i="0" kern="12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!!</a:t>
                          </a:r>
                          <a:endParaRPr lang="ko-KR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470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/>
                            <a:t>카운팅</a:t>
                          </a:r>
                          <a:r>
                            <a:rPr lang="ko-KR" altLang="en-US" dirty="0"/>
                            <a:t> 정렬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309836" r="-10135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i="0" kern="12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맞았습니다</a:t>
                          </a:r>
                          <a:r>
                            <a:rPr lang="en-US" altLang="ko-KR" sz="1800" b="1" i="0" kern="12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!!</a:t>
                          </a:r>
                          <a:endParaRPr lang="ko-KR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6714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087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sz="1800" dirty="0"/>
              <a:t>2. Problem</a:t>
            </a:r>
            <a:r>
              <a:rPr lang="ko-KR" altLang="en-US" sz="1800" dirty="0"/>
              <a:t> </a:t>
            </a:r>
            <a:r>
              <a:rPr lang="en-US" altLang="ko-KR" sz="1800" dirty="0"/>
              <a:t>Solving</a:t>
            </a:r>
            <a:r>
              <a:rPr lang="ko-KR" altLang="en-US" sz="1800" dirty="0"/>
              <a:t>에 대해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224117" y="2049648"/>
            <a:ext cx="11743765" cy="415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b="1" dirty="0"/>
              <a:t>문제를 정확히 풀면 받아야 </a:t>
            </a:r>
            <a:r>
              <a:rPr lang="ko-KR" altLang="en-US" sz="2400" b="1" dirty="0" err="1"/>
              <a:t>할것</a:t>
            </a:r>
            <a:endParaRPr lang="en-US" altLang="ko-KR" sz="2400" b="1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/>
              <a:t>   </a:t>
            </a:r>
            <a:r>
              <a:rPr lang="en-US" altLang="ko-KR" b="1" dirty="0">
                <a:solidFill>
                  <a:srgbClr val="00B050"/>
                </a:solidFill>
              </a:rPr>
              <a:t>AC(Accepted),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ko-KR" altLang="en-US" sz="1800" b="1" i="0" kern="1200" dirty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맞았습니다</a:t>
            </a:r>
            <a:r>
              <a:rPr lang="en-US" altLang="ko-KR" sz="1800" b="1" i="0" kern="1200" dirty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!!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en-US" dirty="0">
              <a:solidFill>
                <a:srgbClr val="00B050"/>
              </a:solidFill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b="1" dirty="0"/>
              <a:t>받으면 안 되는 거</a:t>
            </a:r>
            <a:endParaRPr lang="en-US" altLang="ko-KR" sz="2400" b="1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/>
              <a:t> • </a:t>
            </a:r>
            <a:r>
              <a:rPr lang="en-US" altLang="ko-KR" b="1" dirty="0">
                <a:solidFill>
                  <a:srgbClr val="FF0000"/>
                </a:solidFill>
              </a:rPr>
              <a:t>WA(Wrong Answer),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Open Sans"/>
              </a:rPr>
              <a:t>틀렸습니다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코드가 틀린 경우</a:t>
            </a:r>
            <a:endParaRPr lang="en-US" altLang="ko-KR" b="1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/>
              <a:t> • </a:t>
            </a:r>
            <a:r>
              <a:rPr lang="en-US" altLang="ko-KR" b="1" dirty="0">
                <a:solidFill>
                  <a:srgbClr val="FF0000"/>
                </a:solidFill>
              </a:rPr>
              <a:t>TLE (Time Limit Exceed), </a:t>
            </a:r>
            <a:r>
              <a:rPr lang="ko-KR" altLang="en-US" b="1" dirty="0">
                <a:solidFill>
                  <a:srgbClr val="FF0000"/>
                </a:solidFill>
              </a:rPr>
              <a:t>시간 초과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제한시간을 초과하는 경우</a:t>
            </a:r>
            <a:endParaRPr lang="en-US" altLang="ko-KR" b="1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/>
              <a:t>    -&gt; </a:t>
            </a:r>
            <a:r>
              <a:rPr lang="ko-KR" altLang="en-US" b="1" dirty="0"/>
              <a:t>반복문이나 재귀가 무한히 돌아가거나</a:t>
            </a:r>
            <a:r>
              <a:rPr lang="en-US" altLang="ko-KR" b="1" dirty="0"/>
              <a:t>, </a:t>
            </a:r>
            <a:r>
              <a:rPr lang="ko-KR" altLang="en-US" b="1" dirty="0"/>
              <a:t>더 효율적인 알고리즘이 필요할 수 있다</a:t>
            </a:r>
            <a:r>
              <a:rPr lang="en-US" altLang="ko-KR" b="1" dirty="0"/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/>
              <a:t> • </a:t>
            </a:r>
            <a:r>
              <a:rPr lang="en-US" altLang="ko-KR" b="1" dirty="0">
                <a:solidFill>
                  <a:srgbClr val="FF0000"/>
                </a:solidFill>
              </a:rPr>
              <a:t>MLE (Memory Limit Exceed), </a:t>
            </a:r>
            <a:r>
              <a:rPr lang="ko-KR" altLang="en-US" b="1" dirty="0">
                <a:solidFill>
                  <a:srgbClr val="FF0000"/>
                </a:solidFill>
              </a:rPr>
              <a:t>메모리 초과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제한된 메모리를 초과하는 경우</a:t>
            </a:r>
            <a:endParaRPr lang="en-US" altLang="ko-KR" b="1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/>
              <a:t> • </a:t>
            </a:r>
            <a:r>
              <a:rPr lang="en-US" altLang="ko-KR" b="1" dirty="0">
                <a:solidFill>
                  <a:srgbClr val="FF0000"/>
                </a:solidFill>
              </a:rPr>
              <a:t>RTE (Run Time Error) </a:t>
            </a:r>
            <a:r>
              <a:rPr lang="en-US" altLang="ko-KR" b="1" dirty="0"/>
              <a:t>: </a:t>
            </a:r>
            <a:r>
              <a:rPr lang="ko-KR" altLang="en-US" b="1" dirty="0"/>
              <a:t>프로그램이 수행 중에 에러발생</a:t>
            </a:r>
            <a:endParaRPr lang="en-US" altLang="ko-KR" b="1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/>
              <a:t>    -&gt; </a:t>
            </a:r>
            <a:r>
              <a:rPr lang="ko-KR" altLang="en-US" b="1" dirty="0"/>
              <a:t>배열에 대한 잘못된 접근을 고려해 보자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3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</TotalTime>
  <Words>1069</Words>
  <Application>Microsoft Office PowerPoint</Application>
  <PresentationFormat>와이드스크린</PresentationFormat>
  <Paragraphs>189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Open Sans</vt:lpstr>
      <vt:lpstr>Terminal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73</cp:revision>
  <dcterms:created xsi:type="dcterms:W3CDTF">2021-01-02T15:13:48Z</dcterms:created>
  <dcterms:modified xsi:type="dcterms:W3CDTF">2021-03-08T15:02:33Z</dcterms:modified>
</cp:coreProperties>
</file>