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0" r:id="rId5"/>
    <p:sldId id="299" r:id="rId6"/>
    <p:sldId id="301" r:id="rId7"/>
    <p:sldId id="302" r:id="rId8"/>
    <p:sldId id="321" r:id="rId9"/>
    <p:sldId id="304" r:id="rId10"/>
    <p:sldId id="322" r:id="rId11"/>
    <p:sldId id="323" r:id="rId12"/>
    <p:sldId id="326" r:id="rId13"/>
    <p:sldId id="324" r:id="rId14"/>
    <p:sldId id="303" r:id="rId15"/>
    <p:sldId id="327" r:id="rId16"/>
    <p:sldId id="284" r:id="rId17"/>
    <p:sldId id="328" r:id="rId18"/>
    <p:sldId id="329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3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블록 이동하기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565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상하좌우로 이동하는 경우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로봇의 두 좌표를 상하좌우로 움직이면서 탐색 가능 여부를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저장된 좌표와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좌표에 방향 정보를 더한 좌표가 로봇의 두 좌표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예외처리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이미 방문한 좌표인가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이동 방향에 벽이 있는가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이동하는 좌표가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board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범위를 넘어가는가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주의점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저장된 좌표가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가까운 쪽이면 이후 좌표들도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(0,0)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가깝게 기준을 잡아야 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(N,N)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가까운 쪽이면 이후 좌표들도 기준점을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(N,N)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가깝게 잡아야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8886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20060"/>
            <a:ext cx="10927977" cy="136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상하좌우로 이동하는 경우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74037F-DEDE-4CD1-B9EA-06442A77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87637"/>
              </p:ext>
            </p:extLst>
          </p:nvPr>
        </p:nvGraphicFramePr>
        <p:xfrm>
          <a:off x="897681" y="273744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471422C-BC45-4467-BB6E-B5FE353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65" y="3467468"/>
            <a:ext cx="1428831" cy="717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D3F1-868E-4323-8473-F43E06C13A64}"/>
              </a:ext>
            </a:extLst>
          </p:cNvPr>
          <p:cNvSpPr txBox="1"/>
          <p:nvPr/>
        </p:nvSpPr>
        <p:spPr>
          <a:xfrm>
            <a:off x="897681" y="6013189"/>
            <a:ext cx="61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(2,2)</a:t>
            </a:r>
            <a:r>
              <a:rPr lang="ko-KR" altLang="en-US" b="1" dirty="0"/>
              <a:t>에서 가로 방향</a:t>
            </a:r>
            <a:endParaRPr lang="en-US" altLang="ko-KR" b="1" dirty="0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CD596A43-7C2E-4386-93A5-060929BC7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72045"/>
              </p:ext>
            </p:extLst>
          </p:nvPr>
        </p:nvGraphicFramePr>
        <p:xfrm>
          <a:off x="4656000" y="273269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AFBF351-E079-4501-BFE1-C966B6EA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84" y="4172693"/>
            <a:ext cx="1428831" cy="7177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6FDE10-6A6F-4381-9BA7-8FB981F527CE}"/>
              </a:ext>
            </a:extLst>
          </p:cNvPr>
          <p:cNvSpPr txBox="1"/>
          <p:nvPr/>
        </p:nvSpPr>
        <p:spPr>
          <a:xfrm>
            <a:off x="4761053" y="6008610"/>
            <a:ext cx="61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(2,3)</a:t>
            </a:r>
            <a:r>
              <a:rPr lang="ko-KR" altLang="en-US" b="1" dirty="0"/>
              <a:t>에서 가로 방향</a:t>
            </a:r>
            <a:endParaRPr lang="en-US" altLang="ko-KR" b="1" dirty="0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BE9A81E2-88FB-4F01-95ED-4415B61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01983"/>
              </p:ext>
            </p:extLst>
          </p:nvPr>
        </p:nvGraphicFramePr>
        <p:xfrm>
          <a:off x="8261584" y="2710380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4351F50-3D4B-4551-8236-EF069F0D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53" y="3429000"/>
            <a:ext cx="1428831" cy="7177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54FCD3-A8F9-411B-BA57-F8403AC22F14}"/>
              </a:ext>
            </a:extLst>
          </p:cNvPr>
          <p:cNvSpPr txBox="1"/>
          <p:nvPr/>
        </p:nvSpPr>
        <p:spPr>
          <a:xfrm>
            <a:off x="8062718" y="6004031"/>
            <a:ext cx="615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(3,2)</a:t>
            </a:r>
            <a:r>
              <a:rPr lang="ko-KR" altLang="en-US" b="1" dirty="0"/>
              <a:t>에서 가로 방향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6829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회전하는 경우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가로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가로방향이면 두 좌표는 같은 행을 공유한다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로봇의 두 좌표의 바로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윗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행의 좌표가 모두 비었다면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윗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행 방향으로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로봇의 두 좌표의 바로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아랫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행의 좌표가 모두 비었다면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아랫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행 방향으로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E418B04A-C511-40D0-863A-C5299406B294}"/>
              </a:ext>
            </a:extLst>
          </p:cNvPr>
          <p:cNvGraphicFramePr>
            <a:graphicFrameLocks noGrp="1"/>
          </p:cNvGraphicFramePr>
          <p:nvPr/>
        </p:nvGraphicFramePr>
        <p:xfrm>
          <a:off x="905802" y="330017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E8ABAF0-A52D-416E-B8DE-CA95C22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86" y="4022404"/>
            <a:ext cx="1428831" cy="71776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DCBD243-5044-459D-93B3-D8F76827BC54}"/>
              </a:ext>
            </a:extLst>
          </p:cNvPr>
          <p:cNvSpPr/>
          <p:nvPr/>
        </p:nvSpPr>
        <p:spPr>
          <a:xfrm>
            <a:off x="1770927" y="3399888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3959C8-9748-428A-9B5E-29CC5D4A6432}"/>
              </a:ext>
            </a:extLst>
          </p:cNvPr>
          <p:cNvSpPr/>
          <p:nvPr/>
        </p:nvSpPr>
        <p:spPr>
          <a:xfrm>
            <a:off x="2486164" y="3400289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39AAAF5-A6E3-46C5-98A1-29C391D36D99}"/>
              </a:ext>
            </a:extLst>
          </p:cNvPr>
          <p:cNvGraphicFramePr>
            <a:graphicFrameLocks noGrp="1"/>
          </p:cNvGraphicFramePr>
          <p:nvPr/>
        </p:nvGraphicFramePr>
        <p:xfrm>
          <a:off x="4498526" y="3300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6AF9166-2BED-4FD0-ABD4-899ED62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65226" y="3655704"/>
            <a:ext cx="1428831" cy="717769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CEBBE30-BD18-462B-B7BE-D7D9FA1F7973}"/>
              </a:ext>
            </a:extLst>
          </p:cNvPr>
          <p:cNvCxnSpPr>
            <a:cxnSpLocks/>
          </p:cNvCxnSpPr>
          <p:nvPr/>
        </p:nvCxnSpPr>
        <p:spPr>
          <a:xfrm rot="10800000">
            <a:off x="5938527" y="3615888"/>
            <a:ext cx="415975" cy="406516"/>
          </a:xfrm>
          <a:prstGeom prst="curvedConnector3">
            <a:avLst>
              <a:gd name="adj1" fmla="val 5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46071606-EBEF-4823-A609-0D85E0382AA9}"/>
              </a:ext>
            </a:extLst>
          </p:cNvPr>
          <p:cNvGraphicFramePr>
            <a:graphicFrameLocks noGrp="1"/>
          </p:cNvGraphicFramePr>
          <p:nvPr/>
        </p:nvGraphicFramePr>
        <p:xfrm>
          <a:off x="7953173" y="328900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758FCF5C-648B-41EF-97A7-F391295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37642" y="3644535"/>
            <a:ext cx="1428831" cy="717769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CA7C8B2-7431-4CE5-A6AD-CFBE51714C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69975" y="3566712"/>
            <a:ext cx="482022" cy="364374"/>
          </a:xfrm>
          <a:prstGeom prst="curvedConnector3">
            <a:avLst>
              <a:gd name="adj1" fmla="val 98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회전하는 경우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가로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행에 위치한다면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로봇은 아래쪽으로만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행에 위치한다면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로봇은 위쪽으로만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E418B04A-C511-40D0-863A-C5299406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90294"/>
              </p:ext>
            </p:extLst>
          </p:nvPr>
        </p:nvGraphicFramePr>
        <p:xfrm>
          <a:off x="896295" y="3615888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E8ABAF0-A52D-416E-B8DE-CA95C22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79" y="3615888"/>
            <a:ext cx="1428831" cy="717769"/>
          </a:xfrm>
          <a:prstGeom prst="rect">
            <a:avLst/>
          </a:prstGeom>
        </p:spPr>
      </p:pic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39AAAF5-A6E3-46C5-98A1-29C391D3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65276"/>
              </p:ext>
            </p:extLst>
          </p:nvPr>
        </p:nvGraphicFramePr>
        <p:xfrm>
          <a:off x="4535360" y="3615888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6AF9166-2BED-4FD0-ABD4-899ED62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98004" y="3982588"/>
            <a:ext cx="1428831" cy="717769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CEBBE30-BD18-462B-B7BE-D7D9FA1F7973}"/>
              </a:ext>
            </a:extLst>
          </p:cNvPr>
          <p:cNvCxnSpPr>
            <a:cxnSpLocks/>
          </p:cNvCxnSpPr>
          <p:nvPr/>
        </p:nvCxnSpPr>
        <p:spPr>
          <a:xfrm rot="5400000">
            <a:off x="5936686" y="3661674"/>
            <a:ext cx="433610" cy="364374"/>
          </a:xfrm>
          <a:prstGeom prst="curvedConnector3">
            <a:avLst>
              <a:gd name="adj1" fmla="val 92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05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회전하는 경우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세로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세로방향이면 두 좌표는 같은 열을 공유한다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로봇의 두 좌표의 바로 왼쪽 열의 좌표가 모두 비었다면 왼쪽 열 방향으로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로봇의 두 좌표의 바로 오른쪽 열의 좌표가 모두 비었다면 오른쪽 열 방향으로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E418B04A-C511-40D0-863A-C5299406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7505"/>
              </p:ext>
            </p:extLst>
          </p:nvPr>
        </p:nvGraphicFramePr>
        <p:xfrm>
          <a:off x="905802" y="330017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E8ABAF0-A52D-416E-B8DE-CA95C22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2995" y="3663519"/>
            <a:ext cx="1428831" cy="71776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DCBD243-5044-459D-93B3-D8F76827BC54}"/>
              </a:ext>
            </a:extLst>
          </p:cNvPr>
          <p:cNvSpPr/>
          <p:nvPr/>
        </p:nvSpPr>
        <p:spPr>
          <a:xfrm>
            <a:off x="1030140" y="3387146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3959C8-9748-428A-9B5E-29CC5D4A6432}"/>
              </a:ext>
            </a:extLst>
          </p:cNvPr>
          <p:cNvSpPr/>
          <p:nvPr/>
        </p:nvSpPr>
        <p:spPr>
          <a:xfrm>
            <a:off x="1041411" y="4136446"/>
            <a:ext cx="432000" cy="4320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39AAAF5-A6E3-46C5-98A1-29C391D3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30744"/>
              </p:ext>
            </p:extLst>
          </p:nvPr>
        </p:nvGraphicFramePr>
        <p:xfrm>
          <a:off x="4498526" y="330032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6AF9166-2BED-4FD0-ABD4-899ED62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26" y="3285650"/>
            <a:ext cx="1428831" cy="717769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CEBBE30-BD18-462B-B7BE-D7D9FA1F7973}"/>
              </a:ext>
            </a:extLst>
          </p:cNvPr>
          <p:cNvCxnSpPr>
            <a:cxnSpLocks/>
          </p:cNvCxnSpPr>
          <p:nvPr/>
        </p:nvCxnSpPr>
        <p:spPr>
          <a:xfrm rot="10800000">
            <a:off x="4809827" y="4018092"/>
            <a:ext cx="415975" cy="406516"/>
          </a:xfrm>
          <a:prstGeom prst="curvedConnector3">
            <a:avLst>
              <a:gd name="adj1" fmla="val 97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46071606-EBEF-4823-A609-0D85E038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4705"/>
              </p:ext>
            </p:extLst>
          </p:nvPr>
        </p:nvGraphicFramePr>
        <p:xfrm>
          <a:off x="7953173" y="328900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758FCF5C-648B-41EF-97A7-F3912951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975511" y="4003419"/>
            <a:ext cx="1428831" cy="717769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FCA7C8B2-7431-4CE5-A6AD-CFBE51714C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24868" y="3603145"/>
            <a:ext cx="465063" cy="400273"/>
          </a:xfrm>
          <a:prstGeom prst="curvedConnector3">
            <a:avLst>
              <a:gd name="adj1" fmla="val 94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회전하는 경우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세로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열에 위치한다면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로봇은 오른쪽으로만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열에 위치한다면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로봇은 왼쪽으로만 회전이 가능하다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E418B04A-C511-40D0-863A-C5299406B294}"/>
              </a:ext>
            </a:extLst>
          </p:cNvPr>
          <p:cNvGraphicFramePr>
            <a:graphicFrameLocks noGrp="1"/>
          </p:cNvGraphicFramePr>
          <p:nvPr/>
        </p:nvGraphicFramePr>
        <p:xfrm>
          <a:off x="896295" y="3615888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E8ABAF0-A52D-416E-B8DE-CA95C22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0764" y="3971419"/>
            <a:ext cx="1428831" cy="717769"/>
          </a:xfrm>
          <a:prstGeom prst="rect">
            <a:avLst/>
          </a:prstGeom>
        </p:spPr>
      </p:pic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39AAAF5-A6E3-46C5-98A1-29C391D3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79307"/>
              </p:ext>
            </p:extLst>
          </p:nvPr>
        </p:nvGraphicFramePr>
        <p:xfrm>
          <a:off x="4535360" y="3615888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6AF9166-2BED-4FD0-ABD4-899ED623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60" y="3612534"/>
            <a:ext cx="1428831" cy="717769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CEBBE30-BD18-462B-B7BE-D7D9FA1F7973}"/>
              </a:ext>
            </a:extLst>
          </p:cNvPr>
          <p:cNvCxnSpPr>
            <a:cxnSpLocks/>
          </p:cNvCxnSpPr>
          <p:nvPr/>
        </p:nvCxnSpPr>
        <p:spPr>
          <a:xfrm flipV="1">
            <a:off x="5249777" y="4336654"/>
            <a:ext cx="406310" cy="370257"/>
          </a:xfrm>
          <a:prstGeom prst="curvedConnector3">
            <a:avLst>
              <a:gd name="adj1" fmla="val 97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275294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로봇의 정보를 저장할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robot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dx,dy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방향 정보를 처리하기 위한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0: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mx,my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 정보를 처리하기 위한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0: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위쪽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아래쪽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visit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 정보를 처리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visit[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 좌표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 좌표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][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방향 정보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checkbound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함수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이동 가능 여부를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B8AE64-A611-4766-A8C1-7B964639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4" y="894518"/>
            <a:ext cx="591670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275294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들어갈 처음 정보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{0,0,0,0}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board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배열 구성 상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1~N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아니라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0~N-1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놓고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좌표가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(N-1,N-1)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도달하면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count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반환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(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 종료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checkbound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함수로 이동 가능하면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visit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방문 여부도 체크해주고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새로운 정보를 갱신하고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visit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중복 방문을 막기위해 방문 여부 갱신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84297-9942-4C94-989D-60512A9B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89" y="1046939"/>
            <a:ext cx="492511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096000" cy="29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로봇이 가로 방향인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행이 아니고 위쪽에 벽이 없다면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방문여부만 체크하고 위쪽으로 회전하는 두 경우를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행이 아니고 위쪽에 벽이 없다면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방문여부만 체크하고 아래쪽으로 회전하는 두 경우를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0E7D1-1DCB-414F-BE2B-DB0FDDBF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52683"/>
            <a:ext cx="524742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6096000" cy="295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로봇이 세로 방향인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열이 아니고 왼쪽에 벽이 없다면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방문여부만 체크하고 왼쪽으로 회전하는 두 경우를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열이 아니고 오른쪽에 벽이 없다면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방문여부만 체크하고 오른쪽으로 회전하는 두 경우를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queue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616521-E1C2-4E61-BEAB-239B6A4A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0285"/>
            <a:ext cx="524469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038C09-858F-43B2-95AD-0D0A286B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61" y="1389069"/>
            <a:ext cx="9316750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96CBAF-92DF-4948-92A7-D3A53116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37" y="3160966"/>
            <a:ext cx="3681434" cy="3697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CE968E-433E-474D-8A97-CC56C06B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71" y="4368240"/>
            <a:ext cx="6600751" cy="7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D070E8-410D-449B-B5E5-2FF1FD9C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31" y="1413557"/>
            <a:ext cx="3983889" cy="4486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75DC5-EB8A-473C-9D4F-7FD078D4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1" y="1861529"/>
            <a:ext cx="3983889" cy="3954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02DDE5-C2CD-4709-ADF9-1A2F9EE6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75" y="1861528"/>
            <a:ext cx="5441577" cy="39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1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561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이루어진 지도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board (N = board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크기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로봇은 처음엔 항상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(1,1),(1,2)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위치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로봇은 다음 조건에 따라 이동 및 회전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로봇은 벽이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있는칸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지도 밖으로는 이동 불가능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로봇은 앞 뒤 구분 없이 상하좌우로 이동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로봇은 차지하는 두 칸 중 한 칸을 축으로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90º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회전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4)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회전하는 방향에는 벽이 없어야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 및 회전에 걸리는 시간은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입력은 항상 목적지에 도착할 수 있는 경우만 주어진다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(N,N)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이동하는데 필요한 최소 시간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6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5251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문제점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목적지까지 도달하는 최소 시간을 구하는 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BFS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이용해서 문제를 해결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좌표를 차지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이동하거나 회전할 때도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갱신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 처리를 통한 중복 처리 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-&gt;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칸이기 때문에 방문 처리에 필요한 정보가 많음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20060"/>
            <a:ext cx="1092797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칸을 차지하는 좌표 저장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하나의 좌표를 공유하는 로봇의 위치는 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74037F-DEDE-4CD1-B9EA-06442A77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31658"/>
              </p:ext>
            </p:extLst>
          </p:nvPr>
        </p:nvGraphicFramePr>
        <p:xfrm>
          <a:off x="897681" y="2745237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471422C-BC45-4467-BB6E-B5FE353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50" y="3467468"/>
            <a:ext cx="1428831" cy="7177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8E3942-4043-45C1-AB2B-455EF3B51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5550" y="3070115"/>
            <a:ext cx="1428831" cy="7177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0C71C20-6E67-4D70-BECE-1DDD2C22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20783" y="3467468"/>
            <a:ext cx="1428831" cy="7177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FB4365-B36D-4723-9B74-DF7F2AC5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55879" y="3826352"/>
            <a:ext cx="1428831" cy="717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D3F1-868E-4323-8473-F43E06C13A64}"/>
              </a:ext>
            </a:extLst>
          </p:cNvPr>
          <p:cNvSpPr txBox="1"/>
          <p:nvPr/>
        </p:nvSpPr>
        <p:spPr>
          <a:xfrm>
            <a:off x="4190035" y="3662716"/>
            <a:ext cx="615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하나의 좌표만 저장해도 </a:t>
            </a:r>
            <a:r>
              <a:rPr lang="en-US" altLang="ko-KR" b="1" dirty="0"/>
              <a:t>4</a:t>
            </a:r>
            <a:r>
              <a:rPr lang="ko-KR" altLang="en-US" b="1" dirty="0"/>
              <a:t>개의 로봇의 위치를 가져올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20060"/>
            <a:ext cx="10927977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로봇이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칸을 차지하는 좌표 저장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사실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 까진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필요없고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하나의 좌표당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로봇의 위치만 파악해줘도 충분하다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374037F-DEDE-4CD1-B9EA-06442A77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17255"/>
              </p:ext>
            </p:extLst>
          </p:nvPr>
        </p:nvGraphicFramePr>
        <p:xfrm>
          <a:off x="897681" y="2745237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326421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7553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9799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16500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785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0665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8814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70C71C20-6E67-4D70-BECE-1DDD2C22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7054" y="2745237"/>
            <a:ext cx="1428831" cy="7177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FB4365-B36D-4723-9B74-DF7F2AC5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2150" y="3104121"/>
            <a:ext cx="1428831" cy="7177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D2D751-8915-43DD-8039-EA0F1A07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15450" y="2745238"/>
            <a:ext cx="1428831" cy="717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662B15-24A0-4A69-AD70-2244F736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50546" y="3104122"/>
            <a:ext cx="1428831" cy="7177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ECBB90-72EE-4FED-A087-F90AB826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33218" y="2745237"/>
            <a:ext cx="1428831" cy="7177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8FDBA-9E38-48C6-ACD8-906788D3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68314" y="3104121"/>
            <a:ext cx="1428831" cy="7177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8F8F6AA-C096-4F11-A2BB-CEBDB2A3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6082" y="3091032"/>
            <a:ext cx="1428831" cy="7177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E15BA61-B2AA-4C0B-B420-2AB7801B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6426" y="3502857"/>
            <a:ext cx="1428831" cy="7177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54836B-919D-4E92-A018-65188033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1522" y="3861741"/>
            <a:ext cx="1428831" cy="7177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E236C4-7A3E-46AF-8359-A8897874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29082" y="3479579"/>
            <a:ext cx="1428831" cy="71776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3BD9290-4820-4F4F-A4C7-A190D6BC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4178" y="3838463"/>
            <a:ext cx="1428831" cy="7177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748961-F76B-4F24-8B54-77C56209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48184" y="3489542"/>
            <a:ext cx="1428831" cy="7177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1F551F1-975C-49CE-84CD-11EC2B80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83280" y="3848426"/>
            <a:ext cx="1428831" cy="71776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BDF35B-2273-42AA-B958-9CC6C842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01049" y="3849161"/>
            <a:ext cx="1428831" cy="7177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B66DE2-4CB9-4476-B4B1-19DCFDEC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2497" y="4240551"/>
            <a:ext cx="1428831" cy="71776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37557B2-E445-4814-85B1-E046CB4A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593" y="4599435"/>
            <a:ext cx="1428831" cy="71776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1FB2B6-AE60-4905-B0EF-C05F25D7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29082" y="4218010"/>
            <a:ext cx="1428831" cy="7177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2242AC-3F17-4A21-A164-EB7F626B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4178" y="4576894"/>
            <a:ext cx="1428831" cy="71776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2BAAE75-4688-435F-AC4A-D8C8F060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62482" y="4219586"/>
            <a:ext cx="1428831" cy="71776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D31B53-888F-40F6-882D-2D1A3A61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97578" y="4578470"/>
            <a:ext cx="1428831" cy="7177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1DC471F-2F5A-4FDF-A63A-D203E585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13087" y="4552878"/>
            <a:ext cx="1428831" cy="71776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28B709-1A25-4D8B-B1E2-C528C847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1830" y="4903429"/>
            <a:ext cx="1428831" cy="71776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5439F4B-4A28-4450-8144-29DDA7E2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32674" y="4866836"/>
            <a:ext cx="1428831" cy="71776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CDA2ECD-D6E3-4573-BD59-3D202205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86152" y="4902118"/>
            <a:ext cx="1428831" cy="7177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7B540F-F8C9-42E8-A3B8-911ECB7837B4}"/>
              </a:ext>
            </a:extLst>
          </p:cNvPr>
          <p:cNvSpPr txBox="1"/>
          <p:nvPr/>
        </p:nvSpPr>
        <p:spPr>
          <a:xfrm>
            <a:off x="4190035" y="3662716"/>
            <a:ext cx="615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하나의 좌표를 기준으로 </a:t>
            </a:r>
            <a:r>
              <a:rPr lang="en-US" altLang="ko-KR" b="1" dirty="0"/>
              <a:t>2</a:t>
            </a:r>
            <a:r>
              <a:rPr lang="ko-KR" altLang="en-US" b="1" dirty="0"/>
              <a:t>개의 방향정보를 기준으로 로봇의 위치를 체크하면 </a:t>
            </a:r>
            <a:r>
              <a:rPr lang="en-US" altLang="ko-KR" b="1" dirty="0"/>
              <a:t>board</a:t>
            </a:r>
            <a:r>
              <a:rPr lang="ko-KR" altLang="en-US" b="1" dirty="0"/>
              <a:t>상에 가능한 모든 로봇의 위치를 체크할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2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BFS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적용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queue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들어갈 정보는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행과 열을 표시할 좌표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x,y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좌표에서 어느 방향으로 로봇이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뻗어있는지를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나타내는 방향 정보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3)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위치에 로봇이 도달하는데 걸린 시간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탐색이 진행되는 방향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상하좌우로 이동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로봇이 하나의 좌표를 축으로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도 회전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6361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978</Words>
  <Application>Microsoft Office PowerPoint</Application>
  <PresentationFormat>와이드스크린</PresentationFormat>
  <Paragraphs>130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89</cp:revision>
  <dcterms:created xsi:type="dcterms:W3CDTF">2021-01-02T15:13:48Z</dcterms:created>
  <dcterms:modified xsi:type="dcterms:W3CDTF">2021-09-27T01:28:34Z</dcterms:modified>
</cp:coreProperties>
</file>