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2" r:id="rId4"/>
    <p:sldId id="281" r:id="rId5"/>
    <p:sldId id="283" r:id="rId6"/>
    <p:sldId id="284" r:id="rId7"/>
    <p:sldId id="285" r:id="rId8"/>
    <p:sldId id="287" r:id="rId9"/>
    <p:sldId id="288" r:id="rId10"/>
    <p:sldId id="291" r:id="rId11"/>
    <p:sldId id="290" r:id="rId12"/>
    <p:sldId id="289" r:id="rId13"/>
    <p:sldId id="292" r:id="rId14"/>
    <p:sldId id="293" r:id="rId15"/>
    <p:sldId id="294" r:id="rId16"/>
    <p:sldId id="296" r:id="rId17"/>
    <p:sldId id="295" r:id="rId18"/>
    <p:sldId id="297" r:id="rId19"/>
    <p:sldId id="298" r:id="rId20"/>
    <p:sldId id="299" r:id="rId21"/>
    <p:sldId id="300" r:id="rId22"/>
    <p:sldId id="301" r:id="rId23"/>
    <p:sldId id="317" r:id="rId24"/>
    <p:sldId id="318" r:id="rId25"/>
    <p:sldId id="319" r:id="rId26"/>
    <p:sldId id="320" r:id="rId27"/>
    <p:sldId id="302" r:id="rId28"/>
    <p:sldId id="303" r:id="rId29"/>
    <p:sldId id="304" r:id="rId30"/>
    <p:sldId id="306" r:id="rId31"/>
    <p:sldId id="307" r:id="rId32"/>
    <p:sldId id="305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25" r:id="rId43"/>
    <p:sldId id="321" r:id="rId44"/>
    <p:sldId id="322" r:id="rId45"/>
    <p:sldId id="323" r:id="rId46"/>
    <p:sldId id="32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0T04:30:02.071" idx="1">
    <p:pos x="10" y="10"/>
    <p:text>백준 1260 dfs와 bfs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+mj-lt"/>
              </a:rPr>
              <a:t>BFS,</a:t>
            </a:r>
            <a:r>
              <a:rPr lang="ko-KR" altLang="en-US" sz="6000" b="1" dirty="0">
                <a:latin typeface="+mj-lt"/>
              </a:rPr>
              <a:t> </a:t>
            </a:r>
            <a:r>
              <a:rPr lang="en-US" altLang="ko-KR" sz="6000" b="1" dirty="0">
                <a:latin typeface="+mj-lt"/>
              </a:rPr>
              <a:t>DFS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66565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72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11272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9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53712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0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57417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05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5351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41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49901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09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18253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9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30673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46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3560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04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11147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DFS</a:t>
            </a:r>
            <a:r>
              <a:rPr lang="ko-KR" altLang="en-US" dirty="0"/>
              <a:t>에 대해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BFS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83498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89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10828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9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21057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6 7 8 5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20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 (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한쪽 끝에서 자료를 넣으면 다른 끝에서 자료를 뺄 수 있는 형태의 자료구조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선입선출형의 자료구조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(FIFO : First In First Out)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ex: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자료를 뺀다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B40C1ED-B898-4575-9073-61F6F132F657}"/>
              </a:ext>
            </a:extLst>
          </p:cNvPr>
          <p:cNvGraphicFramePr>
            <a:graphicFrameLocks noGrp="1"/>
          </p:cNvGraphicFramePr>
          <p:nvPr/>
        </p:nvGraphicFramePr>
        <p:xfrm>
          <a:off x="8422901" y="3232916"/>
          <a:ext cx="1871662" cy="296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62">
                  <a:extLst>
                    <a:ext uri="{9D8B030D-6E8A-4147-A177-3AD203B41FA5}">
                      <a16:colId xmlns:a16="http://schemas.microsoft.com/office/drawing/2014/main" val="116134264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178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91848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784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22834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99328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547A750-7FEA-4077-BECE-C61C9B0D5782}"/>
              </a:ext>
            </a:extLst>
          </p:cNvPr>
          <p:cNvSpPr/>
          <p:nvPr/>
        </p:nvSpPr>
        <p:spPr>
          <a:xfrm>
            <a:off x="9210814" y="2510144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E7EB-2C13-45B4-BC53-0EA47CA38315}"/>
              </a:ext>
            </a:extLst>
          </p:cNvPr>
          <p:cNvSpPr txBox="1"/>
          <p:nvPr/>
        </p:nvSpPr>
        <p:spPr>
          <a:xfrm>
            <a:off x="9210814" y="574457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4E3CA-C730-4BC1-8126-9FC989A24B63}"/>
              </a:ext>
            </a:extLst>
          </p:cNvPr>
          <p:cNvSpPr txBox="1"/>
          <p:nvPr/>
        </p:nvSpPr>
        <p:spPr>
          <a:xfrm>
            <a:off x="9210814" y="513845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47525-9CBE-4FEE-8970-3235398690B9}"/>
              </a:ext>
            </a:extLst>
          </p:cNvPr>
          <p:cNvSpPr txBox="1"/>
          <p:nvPr/>
        </p:nvSpPr>
        <p:spPr>
          <a:xfrm>
            <a:off x="9210814" y="453571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10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 (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한쪽 끝에서 자료를 넣으면 다른 끝에서 자료를 뺄 수 있는 형태의 자료구조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선입선출형의 자료구조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(FIFO : First In First Out)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ex: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자료를 뺀다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자료를 뺀다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2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B40C1ED-B898-4575-9073-61F6F132F657}"/>
              </a:ext>
            </a:extLst>
          </p:cNvPr>
          <p:cNvGraphicFramePr>
            <a:graphicFrameLocks noGrp="1"/>
          </p:cNvGraphicFramePr>
          <p:nvPr/>
        </p:nvGraphicFramePr>
        <p:xfrm>
          <a:off x="8422901" y="3232916"/>
          <a:ext cx="1871662" cy="296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62">
                  <a:extLst>
                    <a:ext uri="{9D8B030D-6E8A-4147-A177-3AD203B41FA5}">
                      <a16:colId xmlns:a16="http://schemas.microsoft.com/office/drawing/2014/main" val="116134264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178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91848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784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22834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99328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547A750-7FEA-4077-BECE-C61C9B0D5782}"/>
              </a:ext>
            </a:extLst>
          </p:cNvPr>
          <p:cNvSpPr/>
          <p:nvPr/>
        </p:nvSpPr>
        <p:spPr>
          <a:xfrm>
            <a:off x="9210814" y="2510144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E7EB-2C13-45B4-BC53-0EA47CA38315}"/>
              </a:ext>
            </a:extLst>
          </p:cNvPr>
          <p:cNvSpPr txBox="1"/>
          <p:nvPr/>
        </p:nvSpPr>
        <p:spPr>
          <a:xfrm>
            <a:off x="9210814" y="574457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4E3CA-C730-4BC1-8126-9FC989A24B63}"/>
              </a:ext>
            </a:extLst>
          </p:cNvPr>
          <p:cNvSpPr txBox="1"/>
          <p:nvPr/>
        </p:nvSpPr>
        <p:spPr>
          <a:xfrm>
            <a:off x="9210814" y="513845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47525-9CBE-4FEE-8970-3235398690B9}"/>
              </a:ext>
            </a:extLst>
          </p:cNvPr>
          <p:cNvSpPr txBox="1"/>
          <p:nvPr/>
        </p:nvSpPr>
        <p:spPr>
          <a:xfrm>
            <a:off x="9210814" y="453571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6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 (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한쪽 끝에서 자료를 넣으면 다른 끝에서 자료를 뺄 수 있는 형태의 자료구조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선입선출형의 자료구조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(FIFO : First In First Out)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ex: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자료를 뺀다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자료를 뺀다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2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B40C1ED-B898-4575-9073-61F6F132F657}"/>
              </a:ext>
            </a:extLst>
          </p:cNvPr>
          <p:cNvGraphicFramePr>
            <a:graphicFrameLocks noGrp="1"/>
          </p:cNvGraphicFramePr>
          <p:nvPr/>
        </p:nvGraphicFramePr>
        <p:xfrm>
          <a:off x="8422901" y="3232916"/>
          <a:ext cx="1871662" cy="296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62">
                  <a:extLst>
                    <a:ext uri="{9D8B030D-6E8A-4147-A177-3AD203B41FA5}">
                      <a16:colId xmlns:a16="http://schemas.microsoft.com/office/drawing/2014/main" val="116134264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178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91848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784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22834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99328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547A750-7FEA-4077-BECE-C61C9B0D5782}"/>
              </a:ext>
            </a:extLst>
          </p:cNvPr>
          <p:cNvSpPr/>
          <p:nvPr/>
        </p:nvSpPr>
        <p:spPr>
          <a:xfrm>
            <a:off x="9210814" y="2510144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E7EB-2C13-45B4-BC53-0EA47CA38315}"/>
              </a:ext>
            </a:extLst>
          </p:cNvPr>
          <p:cNvSpPr txBox="1"/>
          <p:nvPr/>
        </p:nvSpPr>
        <p:spPr>
          <a:xfrm>
            <a:off x="9210814" y="574457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4E3CA-C730-4BC1-8126-9FC989A24B63}"/>
              </a:ext>
            </a:extLst>
          </p:cNvPr>
          <p:cNvSpPr txBox="1"/>
          <p:nvPr/>
        </p:nvSpPr>
        <p:spPr>
          <a:xfrm>
            <a:off x="9210814" y="513845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3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2. BFS</a:t>
            </a:r>
            <a:r>
              <a:rPr lang="ko-KR" altLang="en-US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 사용법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#include&lt;queue&gt;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queue&lt;A&gt;Q : 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라는 이름의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자료형으로 구성된 큐를 선언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Q.push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(A)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Q.pop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위치한 데이터를 삭제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Q.front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위치한 데이터를 반환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Q.empty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비어있는지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여부를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(Breadth First Search)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너비우선탐색이라고 불린다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정점에서 시작해서 인접한 정점들을 먼저 탐색하여 가까운 정점부터 먼 정점 순으로 탐색하는 방법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이용한다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시작 정점을 넣고 방문을 체크한다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1. 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front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탐색하는 정점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 = front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2. V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갈 수 있는 다른 정점이 존재하면 해당 정점을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넣고 방문을 체크한다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번도 방문한적 없는 정점만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3. 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비어질 때 까지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번을 수행한다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3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18260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ECF181-BED1-4CEF-AE48-0F274883FCF1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6AF3C586-2CCA-4BE6-A959-9384A9AE5F8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4555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51374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01D56-FC63-4016-824F-46B28D6292D5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77266E8-B7DA-4133-84AC-53F08EDCED7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1775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Stack (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한쪽 끝에서만 자료를 넣거나 뺄 수 있는 형태의 자료구조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후입선출형의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자료구조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(LIFO : Last In First Out)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ex: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top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해당하는 값을 뺀다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B40C1ED-B898-4575-9073-61F6F132F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62738"/>
              </p:ext>
            </p:extLst>
          </p:nvPr>
        </p:nvGraphicFramePr>
        <p:xfrm>
          <a:off x="8422901" y="3232916"/>
          <a:ext cx="1871662" cy="296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62">
                  <a:extLst>
                    <a:ext uri="{9D8B030D-6E8A-4147-A177-3AD203B41FA5}">
                      <a16:colId xmlns:a16="http://schemas.microsoft.com/office/drawing/2014/main" val="116134264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178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91848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7841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22834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99328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547A750-7FEA-4077-BECE-C61C9B0D5782}"/>
              </a:ext>
            </a:extLst>
          </p:cNvPr>
          <p:cNvSpPr/>
          <p:nvPr/>
        </p:nvSpPr>
        <p:spPr>
          <a:xfrm>
            <a:off x="9210814" y="2510144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E7EB-2C13-45B4-BC53-0EA47CA38315}"/>
              </a:ext>
            </a:extLst>
          </p:cNvPr>
          <p:cNvSpPr txBox="1"/>
          <p:nvPr/>
        </p:nvSpPr>
        <p:spPr>
          <a:xfrm>
            <a:off x="9210814" y="574457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4E3CA-C730-4BC1-8126-9FC989A24B63}"/>
              </a:ext>
            </a:extLst>
          </p:cNvPr>
          <p:cNvSpPr txBox="1"/>
          <p:nvPr/>
        </p:nvSpPr>
        <p:spPr>
          <a:xfrm>
            <a:off x="9210814" y="513845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47525-9CBE-4FEE-8970-3235398690B9}"/>
              </a:ext>
            </a:extLst>
          </p:cNvPr>
          <p:cNvSpPr txBox="1"/>
          <p:nvPr/>
        </p:nvSpPr>
        <p:spPr>
          <a:xfrm>
            <a:off x="9210814" y="4535718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03386-65D2-4832-916D-790258E721D2}"/>
              </a:ext>
            </a:extLst>
          </p:cNvPr>
          <p:cNvSpPr txBox="1"/>
          <p:nvPr/>
        </p:nvSpPr>
        <p:spPr>
          <a:xfrm>
            <a:off x="9210814" y="4541702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0" grpId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76706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01D56-FC63-4016-824F-46B28D6292D5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FE86-F57F-4749-80DA-DCDC86739E05}"/>
              </a:ext>
            </a:extLst>
          </p:cNvPr>
          <p:cNvSpPr txBox="1"/>
          <p:nvPr/>
        </p:nvSpPr>
        <p:spPr>
          <a:xfrm>
            <a:off x="7213254" y="527674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A3FD84A-AEAA-4B21-A5F8-A77C001FF600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98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67703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01D56-FC63-4016-824F-46B28D6292D5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FE86-F57F-4749-80DA-DCDC86739E05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CC304367-1FA5-49A9-997D-363E207F616C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9239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86696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2726736-A545-4B32-9917-15354B63BD16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6215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04959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CCCB4E18-977F-40AD-B21D-D228E7B0161A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4851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84606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B5487A78-2D7A-4C66-A477-16AD3A5E5594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6841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01412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7A29CD16-85ED-4CEA-81F7-BD324B528CB6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7184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54958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4 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1AD149D5-D796-4EE2-98BA-50FC08479A76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646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70246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4 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4329FD1-DB46-42D1-B3D5-5A0D3356AA7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63105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55214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4 5 6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F1EBC03E-8798-4AE7-8D96-4ED7DE1C1AEA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93978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57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4 5 6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A6039099-A2F3-4D55-AB4F-9842A037868B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5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Stack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 사용법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#include&lt;stack&gt;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stack&lt;A&gt;S : 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라는 이름의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자료형으로 구성된 스택을 선언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S.push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(A)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스택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넣는다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S.pop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스택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top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위치한 데이터를 삭제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S.top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스택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top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위치한 데이터를 반환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S.empty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스택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비어있는지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여부를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38637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4 5 6 8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E2A42303-B4C8-434F-B399-6217A990DAD2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3565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E6EC8E-99F7-4483-A370-D48EA6A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44131"/>
              </p:ext>
            </p:extLst>
          </p:nvPr>
        </p:nvGraphicFramePr>
        <p:xfrm>
          <a:off x="8139351" y="1962817"/>
          <a:ext cx="2366657" cy="389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57">
                  <a:extLst>
                    <a:ext uri="{9D8B030D-6E8A-4147-A177-3AD203B41FA5}">
                      <a16:colId xmlns:a16="http://schemas.microsoft.com/office/drawing/2014/main" val="2047273334"/>
                    </a:ext>
                  </a:extLst>
                </a:gridCol>
              </a:tblGrid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43711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828456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8107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24094"/>
                  </a:ext>
                </a:extLst>
              </a:tr>
              <a:tr h="77903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40299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D9147A8-A4B1-4335-B41B-DB834280280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D7B1F27-6BAB-4D16-85DC-6933A20454E9}"/>
              </a:ext>
            </a:extLst>
          </p:cNvPr>
          <p:cNvSpPr/>
          <p:nvPr/>
        </p:nvSpPr>
        <p:spPr>
          <a:xfrm>
            <a:off x="9174763" y="6027473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B63A-5A54-4625-948F-33DF9208C46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 4 5 6 8 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997EE-DDE2-41EF-A6F4-2ED944F5A0E1}"/>
              </a:ext>
            </a:extLst>
          </p:cNvPr>
          <p:cNvSpPr txBox="1"/>
          <p:nvPr/>
        </p:nvSpPr>
        <p:spPr>
          <a:xfrm>
            <a:off x="7213254" y="5276748"/>
            <a:ext cx="9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:</a:t>
            </a:r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A4D784D-ACE7-467D-ACA8-0009D2E1D55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67126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BFS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86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3DA6B6F-07AD-4680-B661-D1C6A3AA0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58101"/>
              </p:ext>
            </p:extLst>
          </p:nvPr>
        </p:nvGraphicFramePr>
        <p:xfrm>
          <a:off x="1128804" y="2257811"/>
          <a:ext cx="10623725" cy="3881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76">
                  <a:extLst>
                    <a:ext uri="{9D8B030D-6E8A-4147-A177-3AD203B41FA5}">
                      <a16:colId xmlns:a16="http://schemas.microsoft.com/office/drawing/2014/main" val="2793654253"/>
                    </a:ext>
                  </a:extLst>
                </a:gridCol>
                <a:gridCol w="4708063">
                  <a:extLst>
                    <a:ext uri="{9D8B030D-6E8A-4147-A177-3AD203B41FA5}">
                      <a16:colId xmlns:a16="http://schemas.microsoft.com/office/drawing/2014/main" val="3777615898"/>
                    </a:ext>
                  </a:extLst>
                </a:gridCol>
                <a:gridCol w="5235386">
                  <a:extLst>
                    <a:ext uri="{9D8B030D-6E8A-4147-A177-3AD203B41FA5}">
                      <a16:colId xmlns:a16="http://schemas.microsoft.com/office/drawing/2014/main" val="4118686256"/>
                    </a:ext>
                  </a:extLst>
                </a:gridCol>
              </a:tblGrid>
              <a:tr h="494354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09004"/>
                  </a:ext>
                </a:extLst>
              </a:tr>
              <a:tr h="1693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DFS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61543"/>
                  </a:ext>
                </a:extLst>
              </a:tr>
              <a:tr h="1693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BFS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0274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4E743B-BC38-49CB-81AB-139FF7B235B6}"/>
              </a:ext>
            </a:extLst>
          </p:cNvPr>
          <p:cNvSpPr txBox="1"/>
          <p:nvPr/>
        </p:nvSpPr>
        <p:spPr>
          <a:xfrm>
            <a:off x="2034988" y="2895600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비교적 적은 저장공간을 필요로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0490F-578E-4154-BDCC-C9EB4FFCAFD2}"/>
              </a:ext>
            </a:extLst>
          </p:cNvPr>
          <p:cNvSpPr txBox="1"/>
          <p:nvPr/>
        </p:nvSpPr>
        <p:spPr>
          <a:xfrm>
            <a:off x="6840071" y="2863334"/>
            <a:ext cx="507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이렇게 구한해가 최적의 해라는 보장이 없다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한쪽 루트로 너무 깊게 들어갈 수도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8BF3A-0EE0-438A-B881-A18BC6600E7F}"/>
              </a:ext>
            </a:extLst>
          </p:cNvPr>
          <p:cNvSpPr txBox="1"/>
          <p:nvPr/>
        </p:nvSpPr>
        <p:spPr>
          <a:xfrm>
            <a:off x="2061506" y="4517382"/>
            <a:ext cx="450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구한해가 최적의 해임이 보장된다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언제나 같은 결과값을 얻는다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9307-987F-46EB-8AFE-866613EE8DC3}"/>
              </a:ext>
            </a:extLst>
          </p:cNvPr>
          <p:cNvSpPr txBox="1"/>
          <p:nvPr/>
        </p:nvSpPr>
        <p:spPr>
          <a:xfrm>
            <a:off x="6840071" y="4540683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비교적 큰 저장공간을 필요로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745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A4D784D-ACE7-467D-ACA8-0009D2E1D55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BCF44-5D98-4A91-A570-0CAD411F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345"/>
            <a:ext cx="12192000" cy="5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87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A4D784D-ACE7-467D-ACA8-0009D2E1D55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76B194-D094-4EDB-A3C2-6E2C81AE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47" y="976144"/>
            <a:ext cx="4634753" cy="588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B5F7E-3BAE-4A27-B8C5-59F3ADE6519D}"/>
              </a:ext>
            </a:extLst>
          </p:cNvPr>
          <p:cNvSpPr txBox="1"/>
          <p:nvPr/>
        </p:nvSpPr>
        <p:spPr>
          <a:xfrm>
            <a:off x="448234" y="1604682"/>
            <a:ext cx="11743765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초기화 및 그래프 생성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인접 리스트 형태로 그래프 생성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문제에서 방문가능한 정점이 여러 개인 경우에는 작은 정점부터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방문한다는 조건이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사전에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sort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함수로 정렬을 해주면 해결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20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A4D784D-ACE7-467D-ACA8-0009D2E1D55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5F7E-3BAE-4A27-B8C5-59F3ADE6519D}"/>
              </a:ext>
            </a:extLst>
          </p:cNvPr>
          <p:cNvSpPr txBox="1"/>
          <p:nvPr/>
        </p:nvSpPr>
        <p:spPr>
          <a:xfrm>
            <a:off x="448234" y="1604682"/>
            <a:ext cx="11743765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인자로 현재 방문한 정점의 번호를 받는 재귀함수로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dfscheck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[v] = true;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방문 여부를 저장해서 같은 정점을 다시 방문하지 않도록 함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연결된 정점들 중 방문한적 없는 정점만 해당 정점의 번호를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인자로 하여 재귀함수를 호출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8F5DCC-AC30-4E94-BE3B-DB50CA59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96" y="739702"/>
            <a:ext cx="4932504" cy="61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6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9A4D784D-ACE7-467D-ACA8-0009D2E1D55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5F7E-3BAE-4A27-B8C5-59F3ADE6519D}"/>
              </a:ext>
            </a:extLst>
          </p:cNvPr>
          <p:cNvSpPr txBox="1"/>
          <p:nvPr/>
        </p:nvSpPr>
        <p:spPr>
          <a:xfrm>
            <a:off x="448234" y="1604682"/>
            <a:ext cx="11743765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큐에 시작 정점의 번호를 삽입 하면서 시작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방문할 다음 정점의 번호는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que.front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가져온다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연결된 정점들 중 방문한적 없는 정점만 해당 정점의 번호를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큐에 삽입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번 방문한 정점을 재방문 하거나 큐에 중복으로 삽입하지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않도록 삽입한 정점은 체크배열에 방문여부를 체크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8F5DCC-AC30-4E94-BE3B-DB50CA59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96" y="739702"/>
            <a:ext cx="4932504" cy="61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0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(Depth First Search)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깊이 우선탐색이라고 불린다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정점에서 시작해서 한 루트로 최대한 깊게 탐색을 한 다음 다시 돌아와 다른 루트로 탐색하는 방법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Stack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이용한다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실제 코드는 재귀함수를 이용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탐색하는 정점을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 하면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1.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V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대하여 방문을 체크한다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2. V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갈 수 있는 다른 정점이 존재하면 해당 정점으로 이동 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번을 수행한다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번도 방문한적 없는 정점만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3. V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갈 수 있는 정점이 없으면 이전 정점으로 돌아가서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번을 수행한다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4.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이를 원하는 조건을 만족하거나 모든 정점을 방문할 때까지 반복한다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6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83238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73130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4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98534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3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DFS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58AC2-CE51-42B0-8FA7-8340D497C2D9}"/>
              </a:ext>
            </a:extLst>
          </p:cNvPr>
          <p:cNvSpPr/>
          <p:nvPr/>
        </p:nvSpPr>
        <p:spPr>
          <a:xfrm>
            <a:off x="500063" y="4032664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80B7E3-4CE6-4F01-A1BF-F4ED5D748813}"/>
              </a:ext>
            </a:extLst>
          </p:cNvPr>
          <p:cNvSpPr/>
          <p:nvPr/>
        </p:nvSpPr>
        <p:spPr>
          <a:xfrm>
            <a:off x="1638300" y="3361151"/>
            <a:ext cx="728663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CD615D-462B-49B4-85EA-97ED5A723D76}"/>
              </a:ext>
            </a:extLst>
          </p:cNvPr>
          <p:cNvSpPr/>
          <p:nvPr/>
        </p:nvSpPr>
        <p:spPr>
          <a:xfrm>
            <a:off x="2890837" y="3361151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10B83E-A83A-4A4A-BB65-0EE9C37289EB}"/>
              </a:ext>
            </a:extLst>
          </p:cNvPr>
          <p:cNvSpPr/>
          <p:nvPr/>
        </p:nvSpPr>
        <p:spPr>
          <a:xfrm>
            <a:off x="2366963" y="205205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A8EFB2-C9A6-4DA5-9FCC-09F066F1A337}"/>
              </a:ext>
            </a:extLst>
          </p:cNvPr>
          <p:cNvSpPr/>
          <p:nvPr/>
        </p:nvSpPr>
        <p:spPr>
          <a:xfrm>
            <a:off x="2890837" y="4747039"/>
            <a:ext cx="728663" cy="71437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A1C0F0-468A-45A5-AA04-351AD40F0FD2}"/>
              </a:ext>
            </a:extLst>
          </p:cNvPr>
          <p:cNvSpPr/>
          <p:nvPr/>
        </p:nvSpPr>
        <p:spPr>
          <a:xfrm>
            <a:off x="4819649" y="4747039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D1D8E5-5304-4891-A5ED-5EBB6EE60DC3}"/>
              </a:ext>
            </a:extLst>
          </p:cNvPr>
          <p:cNvSpPr/>
          <p:nvPr/>
        </p:nvSpPr>
        <p:spPr>
          <a:xfrm>
            <a:off x="4090986" y="1994900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B65F32-E04E-46AE-8764-10354A6597A1}"/>
              </a:ext>
            </a:extLst>
          </p:cNvPr>
          <p:cNvSpPr/>
          <p:nvPr/>
        </p:nvSpPr>
        <p:spPr>
          <a:xfrm>
            <a:off x="5367337" y="3013782"/>
            <a:ext cx="728663" cy="714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BE290A-0211-4792-8A4A-7F60CE36850A}"/>
              </a:ext>
            </a:extLst>
          </p:cNvPr>
          <p:cNvCxnSpPr>
            <a:stCxn id="3" idx="7"/>
            <a:endCxn id="7" idx="2"/>
          </p:cNvCxnSpPr>
          <p:nvPr/>
        </p:nvCxnSpPr>
        <p:spPr>
          <a:xfrm flipV="1">
            <a:off x="1122016" y="3718339"/>
            <a:ext cx="516284" cy="41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4C8B-2181-4A7D-A10A-B520D498953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366963" y="3718339"/>
            <a:ext cx="523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8F27DE-11F5-4C60-A5C1-0DF62F3D09BA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2260253" y="2661807"/>
            <a:ext cx="213420" cy="80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FD7FFA-700B-4E5D-880D-027265D030A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095626" y="2352088"/>
            <a:ext cx="99536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38920-F3FA-46F6-AA2C-7E4CDA41F2DE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712939" y="2604657"/>
            <a:ext cx="761108" cy="513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55632A-EDF9-41C5-9171-DF42F8CA04F2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5183981" y="3728157"/>
            <a:ext cx="547688" cy="10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E1907C-D05A-4CFE-8DF7-0CE0FF0CC14B}"/>
              </a:ext>
            </a:extLst>
          </p:cNvPr>
          <p:cNvCxnSpPr>
            <a:stCxn id="12" idx="4"/>
            <a:endCxn id="11" idx="1"/>
          </p:cNvCxnSpPr>
          <p:nvPr/>
        </p:nvCxnSpPr>
        <p:spPr>
          <a:xfrm>
            <a:off x="4455318" y="2709275"/>
            <a:ext cx="471041" cy="21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5B729B-6418-458F-845A-A19459F551E2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2002632" y="4075526"/>
            <a:ext cx="994915" cy="77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3906A6-BEB2-4BE7-9349-8156E4B1343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619500" y="5104227"/>
            <a:ext cx="1200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8AC2E23-A0AC-4A7C-8FA1-5C0289D9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3140"/>
              </p:ext>
            </p:extLst>
          </p:nvPr>
        </p:nvGraphicFramePr>
        <p:xfrm>
          <a:off x="8384867" y="1881169"/>
          <a:ext cx="1875629" cy="44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9">
                  <a:extLst>
                    <a:ext uri="{9D8B030D-6E8A-4147-A177-3AD203B41FA5}">
                      <a16:colId xmlns:a16="http://schemas.microsoft.com/office/drawing/2014/main" val="2408508320"/>
                    </a:ext>
                  </a:extLst>
                </a:gridCol>
              </a:tblGrid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94349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5437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81980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15405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34464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3979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37613"/>
                  </a:ext>
                </a:extLst>
              </a:tr>
              <a:tr h="55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1103"/>
                  </a:ext>
                </a:extLst>
              </a:tr>
            </a:tbl>
          </a:graphicData>
        </a:graphic>
      </p:graphicFrame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71A2F86-AC91-40AB-A129-97D7FE2555DC}"/>
              </a:ext>
            </a:extLst>
          </p:cNvPr>
          <p:cNvSpPr/>
          <p:nvPr/>
        </p:nvSpPr>
        <p:spPr>
          <a:xfrm>
            <a:off x="9174763" y="1174791"/>
            <a:ext cx="295835" cy="6185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FE4B-A668-4F6F-A5DD-10BCD5494FE6}"/>
              </a:ext>
            </a:extLst>
          </p:cNvPr>
          <p:cNvSpPr txBox="1"/>
          <p:nvPr/>
        </p:nvSpPr>
        <p:spPr>
          <a:xfrm>
            <a:off x="771525" y="584358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방문한 정점</a:t>
            </a:r>
            <a:r>
              <a:rPr lang="en-US" altLang="ko-KR" dirty="0"/>
              <a:t>: 1 2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33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6725</TotalTime>
  <Words>1920</Words>
  <Application>Microsoft Office PowerPoint</Application>
  <PresentationFormat>와이드스크린</PresentationFormat>
  <Paragraphs>574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235</cp:revision>
  <dcterms:created xsi:type="dcterms:W3CDTF">2021-01-02T15:13:48Z</dcterms:created>
  <dcterms:modified xsi:type="dcterms:W3CDTF">2021-05-21T11:24:00Z</dcterms:modified>
</cp:coreProperties>
</file>