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2" r:id="rId3"/>
    <p:sldId id="257" r:id="rId4"/>
    <p:sldId id="281" r:id="rId5"/>
    <p:sldId id="260" r:id="rId6"/>
    <p:sldId id="282" r:id="rId7"/>
    <p:sldId id="274" r:id="rId8"/>
    <p:sldId id="275" r:id="rId9"/>
    <p:sldId id="280" r:id="rId10"/>
    <p:sldId id="283" r:id="rId11"/>
    <p:sldId id="284" r:id="rId12"/>
    <p:sldId id="27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E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BB603-1CA3-44B3-9CBA-9C25CBB02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5AC0E2-EEEE-4453-A3E3-F42EA035C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4D20F-2A01-475D-8795-C571585ED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83B215-D4FB-4062-9773-2F86869C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BD6C6F-9F82-4E52-BB5A-41FA434E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10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A6E18-1AEB-4165-968D-86591DDF7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3CDCB5-DC73-4091-95EA-CD8768624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847BD5-662D-42F8-943C-5DD2926C9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DB66D-11D5-448B-BA65-A17A46ECB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771717-0EC4-4121-A8E8-F61F59C36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49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2485B1-8D77-46B8-AE26-621F03957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064298-797E-4F54-A6CC-F107B5F9D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DA525-238B-4B82-9481-7AC7B1D0F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DD65F7-99D6-4C3E-953E-F28814B2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51489E-5A2A-43CB-A248-1937D390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42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4CC32-FC7B-4AB9-B4DB-F83610F8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7C754B-7D4D-41DA-AE61-678B24B4D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C9662C-1536-4E65-BF4E-93A21B0A5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154097-800D-4DC1-B276-C6BABC00C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34EBD0-821E-4D70-923B-61AD365A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638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39820-F1AB-42A4-8F90-2AE46AE2D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C9C014-CD44-4D34-8877-9F8F24BFE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672773-0B09-462C-9D3F-B905AE930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67E8BA-977B-43E9-B60D-15E5F032F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FDD8F-F1BB-47FC-9447-627F15159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59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C6205-2A5C-4430-9F87-1BC62A3C5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701A38-0781-466A-9FB4-890395261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839FDA-689A-447B-9F1E-5FD401D42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749810-B20B-4710-992F-2DDCC174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5A444-8C8A-4B3B-B94C-5A8AEF1C0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4D6DFA-2874-449B-BFA9-72C9B4A88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58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9C8AD-74E5-4ED5-9594-DFCC9CA6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053B37-755E-4606-9948-4D7091BD5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3850DC-EE8D-4500-A037-5A604C253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3322E8-D485-4907-A3C4-544126A69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DFAD25-AD95-4687-8AF0-B1A258BF7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3A3A15-8F3F-41F4-8CCA-D9D455CCE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1874DB-914A-4A75-A17A-D4EA05137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A136FE-3E39-4960-A794-483A3464A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29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AD289-1163-4689-B44C-8A6A48A76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FF0601-173C-450D-B4F0-35F5F09D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F8FADA-2B52-4E5F-BFEF-E8D48BC6D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9820AD-4DCB-45A5-812C-F8B3E97D7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3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5A4259-22FB-4D02-B0B5-ED92D405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237553-BC51-4591-AD3A-E79FCF45D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B87D15-64BC-4996-BBCE-9BD3844E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36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20E14-62B1-4277-A08A-B12454CD6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C4F579-597A-48D1-9F8A-695152950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F59FAC-40ED-401D-B1DB-C41C246B4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CAFA82-A476-403E-95BE-9DB9B0CF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F86CFC-F84F-483F-B385-F0EF3301E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728E93-79BD-4480-BFC6-681EC6A4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45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3BB00-78FC-47A1-B3FC-C2D50F1A2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F137B5-13CF-4760-AB9F-443821771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1210E1-3859-419B-BFFB-ADEE7A0E0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2B44F4-A250-45A9-85BF-7B60A93C7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61058F-0CED-400B-BBDB-A7C782632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8F0C32-D035-448A-8C1B-E2F61A89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3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626463-B0A0-4B36-90FC-BCD4A18D2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AADB93-6064-4958-9A90-FF700BFCF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1C6045-6E2F-498A-A0DB-9D2CF90FB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83E75-DBF6-476B-A170-3FC135618CF0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D9D5CC-2939-4CDE-85DD-7397AF37C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CBC748-7893-4805-B6DD-C797EBB86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34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D2E6F"/>
            </a:gs>
            <a:gs pos="2000">
              <a:schemeClr val="accent1">
                <a:lumMod val="75000"/>
              </a:schemeClr>
            </a:gs>
            <a:gs pos="94000">
              <a:srgbClr val="002060"/>
            </a:gs>
            <a:gs pos="0">
              <a:schemeClr val="accent1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" y="446088"/>
            <a:ext cx="4212921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DF8DDA-D21A-4BBB-8281-C158BBD01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9725" y="244061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2</a:t>
            </a:r>
            <a:r>
              <a:rPr lang="ko-KR" altLang="en-US" sz="4000" dirty="0">
                <a:solidFill>
                  <a:schemeClr val="bg1"/>
                </a:solidFill>
              </a:rPr>
              <a:t>주차 </a:t>
            </a:r>
            <a:r>
              <a:rPr lang="en-US" altLang="ko-KR" sz="4000" dirty="0">
                <a:solidFill>
                  <a:schemeClr val="bg1"/>
                </a:solidFill>
              </a:rPr>
              <a:t>: </a:t>
            </a:r>
            <a:r>
              <a:rPr lang="ko-KR" altLang="en-US" sz="4000" dirty="0">
                <a:solidFill>
                  <a:schemeClr val="bg1"/>
                </a:solidFill>
              </a:rPr>
              <a:t>구명보트</a:t>
            </a:r>
          </a:p>
        </p:txBody>
      </p:sp>
    </p:spTree>
    <p:extLst>
      <p:ext uri="{BB962C8B-B14F-4D97-AF65-F5344CB8AC3E}">
        <p14:creationId xmlns:p14="http://schemas.microsoft.com/office/powerpoint/2010/main" val="3304291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</a:t>
            </a:r>
            <a:r>
              <a:rPr lang="ko-KR" altLang="en-US" sz="2000" dirty="0"/>
              <a:t> 문제 해석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3B3D72-0A41-4F3E-B870-B65D2B166759}"/>
              </a:ext>
            </a:extLst>
          </p:cNvPr>
          <p:cNvSpPr txBox="1"/>
          <p:nvPr/>
        </p:nvSpPr>
        <p:spPr>
          <a:xfrm>
            <a:off x="966508" y="2006077"/>
            <a:ext cx="101155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매 단계에서 가장 최적의 경우를 생각해보자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문제의 핵심은 무거운 인원이 구명보트에 다른 사람과 함께 오를 수 있는가</a:t>
            </a:r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매 단계마다 가장 무거운 인원과 가장 가벼운 인원이 함께 구명보트에 오를 수 있는가를 확인 하면 된다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    </a:t>
            </a:r>
          </a:p>
          <a:p>
            <a:r>
              <a:rPr lang="en-US" altLang="ko-KR" b="1" dirty="0"/>
              <a:t>    1. </a:t>
            </a:r>
            <a:r>
              <a:rPr lang="ko-KR" altLang="en-US" b="1" dirty="0"/>
              <a:t>가장 무거운 인원의 무게 </a:t>
            </a:r>
            <a:r>
              <a:rPr lang="en-US" altLang="ko-KR" b="1" dirty="0"/>
              <a:t>+ </a:t>
            </a:r>
            <a:r>
              <a:rPr lang="ko-KR" altLang="en-US" b="1" dirty="0"/>
              <a:t>가장 가벼운 인원의 무게 </a:t>
            </a:r>
            <a:r>
              <a:rPr lang="en-US" altLang="ko-KR" b="1" dirty="0"/>
              <a:t>&gt; limit</a:t>
            </a:r>
          </a:p>
          <a:p>
            <a:endParaRPr lang="en-US" altLang="ko-KR" b="1" dirty="0"/>
          </a:p>
          <a:p>
            <a:r>
              <a:rPr lang="en-US" altLang="ko-KR" b="1" dirty="0"/>
              <a:t>       - </a:t>
            </a:r>
            <a:r>
              <a:rPr lang="ko-KR" altLang="en-US" b="1" dirty="0"/>
              <a:t>함께 구명보트에 오를 수 없으므로 가장 무거운 인원만 태워야 한다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    </a:t>
            </a:r>
          </a:p>
          <a:p>
            <a:r>
              <a:rPr lang="en-US" altLang="ko-KR" b="1" dirty="0"/>
              <a:t>    2. </a:t>
            </a:r>
            <a:r>
              <a:rPr lang="ko-KR" altLang="en-US" b="1" dirty="0"/>
              <a:t>가장 무거운 인원의 무게 </a:t>
            </a:r>
            <a:r>
              <a:rPr lang="en-US" altLang="ko-KR" b="1" dirty="0"/>
              <a:t>+ </a:t>
            </a:r>
            <a:r>
              <a:rPr lang="ko-KR" altLang="en-US" b="1" dirty="0"/>
              <a:t>가장 가벼운 인원의 무게 </a:t>
            </a:r>
            <a:r>
              <a:rPr lang="en-US" altLang="ko-KR" b="1" dirty="0"/>
              <a:t>&lt;= limit</a:t>
            </a:r>
          </a:p>
          <a:p>
            <a:endParaRPr lang="en-US" altLang="ko-KR" b="1" dirty="0"/>
          </a:p>
          <a:p>
            <a:r>
              <a:rPr lang="en-US" altLang="ko-KR" b="1" dirty="0"/>
              <a:t>       - </a:t>
            </a:r>
            <a:r>
              <a:rPr lang="ko-KR" altLang="en-US" b="1" dirty="0"/>
              <a:t>함께 태워도 되므로 두 명을 같이 태울 수 있다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1405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</a:t>
            </a:r>
            <a:r>
              <a:rPr lang="ko-KR" altLang="en-US" sz="2000" dirty="0"/>
              <a:t> 문제 해석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3B3D72-0A41-4F3E-B870-B65D2B166759}"/>
              </a:ext>
            </a:extLst>
          </p:cNvPr>
          <p:cNvSpPr txBox="1"/>
          <p:nvPr/>
        </p:nvSpPr>
        <p:spPr>
          <a:xfrm>
            <a:off x="966508" y="2006077"/>
            <a:ext cx="101155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이 방법이 왜 가장 최적의 방법이 되는가</a:t>
            </a:r>
            <a:r>
              <a:rPr lang="en-US" altLang="ko-KR" b="1" dirty="0"/>
              <a:t>?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r>
              <a:rPr lang="en-US" altLang="ko-KR" b="1" dirty="0"/>
              <a:t>   1. </a:t>
            </a:r>
            <a:r>
              <a:rPr lang="ko-KR" altLang="en-US" b="1" dirty="0"/>
              <a:t>특정 사람을 가장 효율적으로 구명보트에 태우려면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      </a:t>
            </a:r>
            <a:r>
              <a:rPr lang="ko-KR" altLang="en-US" b="1" dirty="0"/>
              <a:t>그 사람과 같이 탈 수 있는 사람들 중 가장 무거운 사람을 구명 보트에 태워야 한다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   2. </a:t>
            </a:r>
            <a:r>
              <a:rPr lang="ko-KR" altLang="en-US" b="1" dirty="0"/>
              <a:t>한편</a:t>
            </a:r>
            <a:r>
              <a:rPr lang="en-US" altLang="ko-KR" b="1" dirty="0"/>
              <a:t>, </a:t>
            </a:r>
            <a:r>
              <a:rPr lang="ko-KR" altLang="en-US" b="1" dirty="0"/>
              <a:t>가장 무거운 사람이 가장 가벼운 사람과 함께 탈 수 없다면</a:t>
            </a:r>
            <a:endParaRPr lang="en-US" altLang="ko-KR" b="1" dirty="0"/>
          </a:p>
          <a:p>
            <a:r>
              <a:rPr lang="en-US" altLang="ko-KR" b="1" dirty="0"/>
              <a:t>  </a:t>
            </a:r>
          </a:p>
          <a:p>
            <a:r>
              <a:rPr lang="en-US" altLang="ko-KR" b="1" dirty="0"/>
              <a:t>       </a:t>
            </a:r>
            <a:r>
              <a:rPr lang="ko-KR" altLang="en-US" b="1" dirty="0"/>
              <a:t>그 구명보트에는 가장 무거운 사람만을 태울 수 밖에 없다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    3. </a:t>
            </a:r>
            <a:r>
              <a:rPr lang="ko-KR" altLang="en-US" b="1" dirty="0"/>
              <a:t>따라서</a:t>
            </a:r>
            <a:r>
              <a:rPr lang="en-US" altLang="ko-KR" b="1" dirty="0"/>
              <a:t>, </a:t>
            </a:r>
            <a:r>
              <a:rPr lang="ko-KR" altLang="en-US" b="1" dirty="0"/>
              <a:t>혼자 탈 수 밖에 없는 무거운 사람들을 한 명씩 </a:t>
            </a:r>
            <a:r>
              <a:rPr lang="ko-KR" altLang="en-US" b="1" dirty="0" err="1"/>
              <a:t>보내다보면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       </a:t>
            </a:r>
            <a:r>
              <a:rPr lang="ko-KR" altLang="en-US" b="1" dirty="0"/>
              <a:t>가장 가벼운 사람과 함께 탈 수 있는 가장 무거운 사람이 남게 되어 구명보트에 </a:t>
            </a:r>
            <a:endParaRPr lang="en-US" altLang="ko-KR" b="1" dirty="0"/>
          </a:p>
          <a:p>
            <a:r>
              <a:rPr lang="en-US" altLang="ko-KR" b="1" dirty="0"/>
              <a:t>    </a:t>
            </a:r>
          </a:p>
          <a:p>
            <a:r>
              <a:rPr lang="en-US" altLang="ko-KR" b="1" dirty="0"/>
              <a:t>       2</a:t>
            </a:r>
            <a:r>
              <a:rPr lang="ko-KR" altLang="en-US" b="1" dirty="0"/>
              <a:t>명을 태울 수 있게 된다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2752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3</a:t>
            </a:r>
            <a:r>
              <a:rPr lang="en-US" altLang="ko-KR" sz="1800" dirty="0"/>
              <a:t>.</a:t>
            </a:r>
            <a:r>
              <a:rPr lang="ko-KR" altLang="en-US" sz="1800" dirty="0"/>
              <a:t> 문제 </a:t>
            </a:r>
            <a:r>
              <a:rPr lang="ko-KR" altLang="en-US" dirty="0"/>
              <a:t>해답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D3B130-C9CB-4B32-A246-D739E4896106}"/>
              </a:ext>
            </a:extLst>
          </p:cNvPr>
          <p:cNvSpPr txBox="1"/>
          <p:nvPr/>
        </p:nvSpPr>
        <p:spPr>
          <a:xfrm>
            <a:off x="195889" y="1753774"/>
            <a:ext cx="46863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매 단계마다 가장 무거운 사람</a:t>
            </a:r>
            <a:r>
              <a:rPr lang="en-US" altLang="ko-KR" dirty="0"/>
              <a:t>, </a:t>
            </a:r>
            <a:r>
              <a:rPr lang="ko-KR" altLang="en-US" dirty="0"/>
              <a:t>가장 가벼운 사람을 찾으면 비효율적이므로 미리 오름차순으로 정렬을 해준다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정렬을 해주면 배열의 가장 뒤쪽에는 가장 무거운 인원이 앞쪽에는 가장 가벼운 인원이 </a:t>
            </a:r>
            <a:r>
              <a:rPr lang="ko-KR" altLang="en-US" dirty="0" err="1"/>
              <a:t>위치해있다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가장 무거운 인원과 가장 가벼운 인원이 함께 탈 수 있으면 </a:t>
            </a:r>
            <a:r>
              <a:rPr lang="ko-KR" altLang="en-US" dirty="0" err="1"/>
              <a:t>태워보내고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함께 탈 수 없으면 무거운 인원만 </a:t>
            </a:r>
            <a:r>
              <a:rPr lang="ko-KR" altLang="en-US" dirty="0" err="1"/>
              <a:t>태워보낸다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6ED142-BCF4-4951-9AA9-C3C93C8F1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079" y="1475185"/>
            <a:ext cx="7113921" cy="454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296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D2E6F"/>
            </a:gs>
            <a:gs pos="2000">
              <a:schemeClr val="accent1">
                <a:lumMod val="75000"/>
              </a:schemeClr>
            </a:gs>
            <a:gs pos="94000">
              <a:srgbClr val="002060"/>
            </a:gs>
            <a:gs pos="0">
              <a:schemeClr val="accent1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CFCD06C-2AA0-47C0-A57E-E78E19E1A8AA}"/>
              </a:ext>
            </a:extLst>
          </p:cNvPr>
          <p:cNvSpPr/>
          <p:nvPr/>
        </p:nvSpPr>
        <p:spPr>
          <a:xfrm>
            <a:off x="3899647" y="0"/>
            <a:ext cx="8292353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2B2567-2115-4D0E-98DE-5BBC9803F8FA}"/>
              </a:ext>
            </a:extLst>
          </p:cNvPr>
          <p:cNvSpPr txBox="1"/>
          <p:nvPr/>
        </p:nvSpPr>
        <p:spPr>
          <a:xfrm>
            <a:off x="1344706" y="765446"/>
            <a:ext cx="3263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029531-D782-4DF7-8F47-17E3AEE6F415}"/>
              </a:ext>
            </a:extLst>
          </p:cNvPr>
          <p:cNvSpPr txBox="1"/>
          <p:nvPr/>
        </p:nvSpPr>
        <p:spPr>
          <a:xfrm>
            <a:off x="4607859" y="2026021"/>
            <a:ext cx="67593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/>
              <a:t>탐욕법</a:t>
            </a:r>
            <a:r>
              <a:rPr lang="en-US" altLang="ko-KR" dirty="0"/>
              <a:t>(Greedy</a:t>
            </a:r>
            <a:r>
              <a:rPr lang="ko-KR" altLang="en-US" dirty="0"/>
              <a:t> </a:t>
            </a:r>
            <a:r>
              <a:rPr lang="en-US" altLang="ko-KR" dirty="0"/>
              <a:t>Algorithm) </a:t>
            </a:r>
            <a:r>
              <a:rPr lang="ko-KR" altLang="en-US" dirty="0"/>
              <a:t>설명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문제 해석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문제 풀이</a:t>
            </a: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6649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탐욕법</a:t>
            </a:r>
            <a:r>
              <a:rPr lang="en-US" altLang="ko-KR" sz="2000" dirty="0"/>
              <a:t>(Greedy</a:t>
            </a:r>
            <a:r>
              <a:rPr lang="ko-KR" altLang="en-US" sz="2000" dirty="0"/>
              <a:t> </a:t>
            </a:r>
            <a:r>
              <a:rPr lang="en-US" altLang="ko-KR" sz="2000" dirty="0"/>
              <a:t>Algorithm) </a:t>
            </a:r>
            <a:r>
              <a:rPr lang="ko-KR" altLang="en-US" sz="2000" dirty="0"/>
              <a:t>설명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448234" y="1604682"/>
            <a:ext cx="11743765" cy="3556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1)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탐욕법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(Greedy Algorithm)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탐욕법은 매 선택의 순간에서 가장 최적의 선택을 하는 방법이다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장점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 순간마다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최적의 선택을 하는 것이기 때문에 다른 알고리즘에 비해 구현이 쉽다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단점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매 순간마다 가장 최적의 선택을 한다고 해서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문제 전체로 생각했을 때도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가장 최적의 결과로 이어진다는 보장이 없다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7925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탐욕법</a:t>
            </a:r>
            <a:r>
              <a:rPr lang="en-US" altLang="ko-KR" sz="2000" dirty="0"/>
              <a:t>(Greedy</a:t>
            </a:r>
            <a:r>
              <a:rPr lang="ko-KR" altLang="en-US" sz="2000" dirty="0"/>
              <a:t> </a:t>
            </a:r>
            <a:r>
              <a:rPr lang="en-US" altLang="ko-KR" sz="2000" dirty="0"/>
              <a:t>Algorithm) </a:t>
            </a:r>
            <a:r>
              <a:rPr lang="ko-KR" altLang="en-US" sz="2000" dirty="0"/>
              <a:t>설명</a:t>
            </a:r>
            <a:endParaRPr lang="en-US" altLang="ko-KR" sz="2000" dirty="0"/>
          </a:p>
        </p:txBody>
      </p:sp>
      <p:pic>
        <p:nvPicPr>
          <p:cNvPr id="5" name="그림 4" descr="단, 다채로운, 장식, 닫기이(가) 표시된 사진&#10;&#10;자동 생성된 설명">
            <a:extLst>
              <a:ext uri="{FF2B5EF4-FFF2-40B4-BE49-F238E27FC236}">
                <a16:creationId xmlns:a16="http://schemas.microsoft.com/office/drawing/2014/main" id="{33363542-F9B2-4E41-A401-21A19C80E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36" y="2554942"/>
            <a:ext cx="3372860" cy="22444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A2AC62-72F9-4767-BC35-8EFC962523B6}"/>
              </a:ext>
            </a:extLst>
          </p:cNvPr>
          <p:cNvSpPr txBox="1"/>
          <p:nvPr/>
        </p:nvSpPr>
        <p:spPr>
          <a:xfrm>
            <a:off x="3909594" y="1753774"/>
            <a:ext cx="78708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마쉬멜로</a:t>
            </a:r>
            <a:r>
              <a:rPr lang="ko-KR" altLang="en-US" dirty="0"/>
              <a:t> 문제</a:t>
            </a:r>
            <a:r>
              <a:rPr lang="en-US" altLang="ko-KR" dirty="0"/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지금 당장 눈 앞에 있는 </a:t>
            </a:r>
            <a:r>
              <a:rPr lang="en-US" altLang="ko-KR" dirty="0"/>
              <a:t>1</a:t>
            </a:r>
            <a:r>
              <a:rPr lang="ko-KR" altLang="en-US" dirty="0"/>
              <a:t>개의 </a:t>
            </a:r>
            <a:r>
              <a:rPr lang="ko-KR" altLang="en-US" dirty="0" err="1"/>
              <a:t>마쉬멜로를</a:t>
            </a:r>
            <a:r>
              <a:rPr lang="ko-KR" altLang="en-US" dirty="0"/>
              <a:t> 먹지 않고 </a:t>
            </a:r>
            <a:r>
              <a:rPr lang="en-US" altLang="ko-KR" dirty="0"/>
              <a:t>10</a:t>
            </a:r>
            <a:r>
              <a:rPr lang="ko-KR" altLang="en-US" dirty="0"/>
              <a:t>분을 참으면 </a:t>
            </a:r>
            <a:r>
              <a:rPr lang="en-US" altLang="ko-KR" dirty="0"/>
              <a:t>2</a:t>
            </a:r>
            <a:r>
              <a:rPr lang="ko-KR" altLang="en-US" dirty="0"/>
              <a:t>개를 주겠다는 문제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최적의 결과는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10</a:t>
            </a:r>
            <a:r>
              <a:rPr lang="ko-KR" altLang="en-US" dirty="0"/>
              <a:t>분을 참아서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ko-KR" altLang="en-US" dirty="0" err="1"/>
              <a:t>마쉬멜로를</a:t>
            </a:r>
            <a:r>
              <a:rPr lang="ko-KR" altLang="en-US" dirty="0"/>
              <a:t> 먹는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탐욕법에 따르면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바로 눈 앞의 </a:t>
            </a:r>
            <a:r>
              <a:rPr lang="en-US" altLang="ko-KR" dirty="0"/>
              <a:t>1</a:t>
            </a:r>
            <a:r>
              <a:rPr lang="ko-KR" altLang="en-US" dirty="0"/>
              <a:t>개의 </a:t>
            </a:r>
            <a:r>
              <a:rPr lang="ko-KR" altLang="en-US" dirty="0" err="1"/>
              <a:t>마쉬멜로를</a:t>
            </a:r>
            <a:r>
              <a:rPr lang="ko-KR" altLang="en-US" dirty="0"/>
              <a:t> 먹는 것이 그 순간의 최적의 선택이므로 결과적으로 </a:t>
            </a:r>
            <a:r>
              <a:rPr lang="en-US" altLang="ko-KR" dirty="0"/>
              <a:t>1</a:t>
            </a:r>
            <a:r>
              <a:rPr lang="ko-KR" altLang="en-US" dirty="0"/>
              <a:t>개의 </a:t>
            </a:r>
            <a:r>
              <a:rPr lang="ko-KR" altLang="en-US" dirty="0" err="1"/>
              <a:t>마쉬멜로만을</a:t>
            </a:r>
            <a:r>
              <a:rPr lang="ko-KR" altLang="en-US" dirty="0"/>
              <a:t> 먹을 수 있게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이와 같이 탐욕법으로 얻는 결과가 최적의 결과가 되지는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0371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dirty="0"/>
              <a:t>  1.</a:t>
            </a:r>
            <a:r>
              <a:rPr lang="ko-KR" altLang="en-US" sz="1800" dirty="0"/>
              <a:t> </a:t>
            </a:r>
            <a:r>
              <a:rPr lang="ko-KR" altLang="en-US" sz="1800" dirty="0" err="1"/>
              <a:t>탐욕법</a:t>
            </a:r>
            <a:r>
              <a:rPr lang="en-US" altLang="ko-KR" sz="1800" dirty="0"/>
              <a:t>(Greedy</a:t>
            </a:r>
            <a:r>
              <a:rPr lang="ko-KR" altLang="en-US" sz="1800" dirty="0"/>
              <a:t> </a:t>
            </a:r>
            <a:r>
              <a:rPr lang="en-US" altLang="ko-KR" sz="1800" dirty="0"/>
              <a:t>Algorithm) </a:t>
            </a:r>
            <a:r>
              <a:rPr lang="ko-KR" altLang="en-US" sz="1800" dirty="0"/>
              <a:t>설명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224117" y="2049648"/>
            <a:ext cx="11743765" cy="3157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그러면 언제 탐욕법을 사용하면 되는가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1.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완벽한 해답까진 필요 없고 근사치만 얻어내도 괜찮을 때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-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정확한 해결법에 비해 구현이 쉽고 연산 속도가 빠르다면 탐욕법으로 근사치를 얻어내는 것이 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효율적일 수도 있다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2.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이번 단계의 선택이 다음 단계의 선택에 영향을 끼치지 않는 경우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-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이런 경우에는 매 순간 최선의 선택을 하는 것이 결과적으로 최적의 결과로 도출된다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-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탐욕법을 사용한 결과가 최적인 방법인지를 파악하는 것을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‘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정당성 증명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＇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이라 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0870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dirty="0"/>
              <a:t>  1.</a:t>
            </a:r>
            <a:r>
              <a:rPr lang="ko-KR" altLang="en-US" sz="1800" dirty="0"/>
              <a:t> </a:t>
            </a:r>
            <a:r>
              <a:rPr lang="ko-KR" altLang="en-US" sz="1800" dirty="0" err="1"/>
              <a:t>탐욕법</a:t>
            </a:r>
            <a:r>
              <a:rPr lang="en-US" altLang="ko-KR" sz="1800" dirty="0"/>
              <a:t>(Greedy</a:t>
            </a:r>
            <a:r>
              <a:rPr lang="ko-KR" altLang="en-US" sz="1800" dirty="0"/>
              <a:t> </a:t>
            </a:r>
            <a:r>
              <a:rPr lang="en-US" altLang="ko-KR" sz="1800" dirty="0"/>
              <a:t>Algorithm) </a:t>
            </a:r>
            <a:r>
              <a:rPr lang="ko-KR" altLang="en-US" sz="1800" dirty="0"/>
              <a:t>설명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224117" y="2049648"/>
            <a:ext cx="11743765" cy="3157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그러면 언제 탐욕법을 사용하면 되는가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1.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완벽한 해답까진 필요 없고 근사치만 얻어내도 괜찮을 때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-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정확한 해결법에 비해 구현이 쉽고 연산 속도가 빠르다면 탐욕법으로 근사치를 얻어내는 것이 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효율적일 수도 있다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2.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이번 단계의 선택이 다음 단계의 선택에 영향을 끼치지 않는 경우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-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이런 경우에는 매 순간 최선의 선택을 하는 것이 결과적으로 최적의 결과로 도출된다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-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탐욕법을 사용한 결과가 최적인 방법인지를 파악하는 것을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‘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정당성 증명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＇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이라 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5578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탐욕법</a:t>
            </a:r>
            <a:r>
              <a:rPr lang="en-US" altLang="ko-KR" sz="2000" dirty="0"/>
              <a:t>(Greedy</a:t>
            </a:r>
            <a:r>
              <a:rPr lang="ko-KR" altLang="en-US" sz="2000" dirty="0"/>
              <a:t> </a:t>
            </a:r>
            <a:r>
              <a:rPr lang="en-US" altLang="ko-KR" sz="2000" dirty="0"/>
              <a:t>Algorithm) </a:t>
            </a:r>
            <a:r>
              <a:rPr lang="ko-KR" altLang="en-US" sz="2000" dirty="0"/>
              <a:t>설명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145EA02-EA8F-4FC9-955F-06D9728AA402}"/>
              </a:ext>
            </a:extLst>
          </p:cNvPr>
          <p:cNvGrpSpPr/>
          <p:nvPr/>
        </p:nvGrpSpPr>
        <p:grpSpPr>
          <a:xfrm>
            <a:off x="2947913" y="1597015"/>
            <a:ext cx="4804165" cy="1080000"/>
            <a:chOff x="1407459" y="1807529"/>
            <a:chExt cx="4804165" cy="1080000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9CD7E2D2-D1EB-4B40-8084-218E053EB35E}"/>
                </a:ext>
              </a:extLst>
            </p:cNvPr>
            <p:cNvSpPr/>
            <p:nvPr/>
          </p:nvSpPr>
          <p:spPr>
            <a:xfrm>
              <a:off x="1407459" y="2008093"/>
              <a:ext cx="699247" cy="698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0331118-4756-49CA-A981-33DCD4BCF65F}"/>
                </a:ext>
              </a:extLst>
            </p:cNvPr>
            <p:cNvSpPr/>
            <p:nvPr/>
          </p:nvSpPr>
          <p:spPr>
            <a:xfrm>
              <a:off x="2510118" y="1936377"/>
              <a:ext cx="842682" cy="842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CE01BDA-66D4-468B-A69C-554677C6C268}"/>
                </a:ext>
              </a:extLst>
            </p:cNvPr>
            <p:cNvSpPr/>
            <p:nvPr/>
          </p:nvSpPr>
          <p:spPr>
            <a:xfrm>
              <a:off x="3756212" y="1861529"/>
              <a:ext cx="972000" cy="97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100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CD94908-1FF3-489C-BABB-FBDDB4D21FA6}"/>
                </a:ext>
              </a:extLst>
            </p:cNvPr>
            <p:cNvSpPr/>
            <p:nvPr/>
          </p:nvSpPr>
          <p:spPr>
            <a:xfrm>
              <a:off x="5131624" y="1807529"/>
              <a:ext cx="1080000" cy="10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500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992CDA7-E888-4906-9416-C7C69B53B9B2}"/>
              </a:ext>
            </a:extLst>
          </p:cNvPr>
          <p:cNvSpPr txBox="1"/>
          <p:nvPr/>
        </p:nvSpPr>
        <p:spPr>
          <a:xfrm>
            <a:off x="672306" y="2720820"/>
            <a:ext cx="111927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 : </a:t>
            </a:r>
            <a:r>
              <a:rPr lang="ko-KR" altLang="en-US" dirty="0"/>
              <a:t>위와 같이 </a:t>
            </a:r>
            <a:r>
              <a:rPr lang="en-US" altLang="ko-KR" dirty="0"/>
              <a:t>10,50,100,500</a:t>
            </a:r>
            <a:r>
              <a:rPr lang="ko-KR" altLang="en-US" dirty="0"/>
              <a:t>원 </a:t>
            </a:r>
            <a:r>
              <a:rPr lang="ko-KR" altLang="en-US" dirty="0" err="1"/>
              <a:t>짜리</a:t>
            </a:r>
            <a:r>
              <a:rPr lang="ko-KR" altLang="en-US" dirty="0"/>
              <a:t> 동전이 있을 때 가장 적은 동전을 사용하여 </a:t>
            </a:r>
            <a:r>
              <a:rPr lang="en-US" altLang="ko-KR" dirty="0"/>
              <a:t>2150</a:t>
            </a:r>
            <a:r>
              <a:rPr lang="ko-KR" altLang="en-US" dirty="0"/>
              <a:t>원을 만들어라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en-US" altLang="ko-KR" dirty="0"/>
              <a:t>A : </a:t>
            </a:r>
            <a:r>
              <a:rPr lang="ko-KR" altLang="en-US" dirty="0"/>
              <a:t>특정 동전보다 값이 작은 동전들은 해당 동전의 약수라 볼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 </a:t>
            </a:r>
            <a:r>
              <a:rPr lang="ko-KR" altLang="en-US" dirty="0"/>
              <a:t>따라서 해당 동전은 작은 동전들의 합으로 표현이 가능하다</a:t>
            </a:r>
            <a:r>
              <a:rPr lang="en-US" altLang="ko-KR" dirty="0"/>
              <a:t>. (ex: 500 = 100 * 3 + 50 * 2 + 10 * 10)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작은 동전들의 합으로 특정 값을 만드는 거 보다 매 순간 사용 가능한 가장 큰 동전을 사용하는 것이</a:t>
            </a:r>
            <a:endParaRPr lang="en-US" altLang="ko-KR" dirty="0"/>
          </a:p>
          <a:p>
            <a:r>
              <a:rPr lang="en-US" altLang="ko-KR" dirty="0"/>
              <a:t>     </a:t>
            </a:r>
          </a:p>
          <a:p>
            <a:r>
              <a:rPr lang="en-US" altLang="ko-KR" dirty="0"/>
              <a:t>     </a:t>
            </a:r>
            <a:r>
              <a:rPr lang="ko-KR" altLang="en-US" dirty="0"/>
              <a:t>최적의 결과로 이어진다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    2150 = 500 * 4 + 150</a:t>
            </a:r>
          </a:p>
          <a:p>
            <a:r>
              <a:rPr lang="en-US" altLang="ko-KR" dirty="0"/>
              <a:t>            = 500 * 4 + 100 * 1 + 50</a:t>
            </a:r>
          </a:p>
          <a:p>
            <a:r>
              <a:rPr lang="en-US" altLang="ko-KR" dirty="0"/>
              <a:t>            = 500 * 4 + 100 * 1 + 50 * 1</a:t>
            </a:r>
          </a:p>
          <a:p>
            <a:r>
              <a:rPr lang="en-US" altLang="ko-KR" dirty="0"/>
              <a:t>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1137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</a:t>
            </a:r>
            <a:r>
              <a:rPr lang="ko-KR" altLang="en-US" sz="2000" dirty="0"/>
              <a:t> 문제 해석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FB9A70-8966-45C7-BB49-3A90A129C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981" y="1340285"/>
            <a:ext cx="10494037" cy="500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973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</a:t>
            </a:r>
            <a:r>
              <a:rPr lang="ko-KR" altLang="en-US" sz="2000" dirty="0"/>
              <a:t> 문제 해석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3B3D72-0A41-4F3E-B870-B65D2B166759}"/>
              </a:ext>
            </a:extLst>
          </p:cNvPr>
          <p:cNvSpPr txBox="1"/>
          <p:nvPr/>
        </p:nvSpPr>
        <p:spPr>
          <a:xfrm>
            <a:off x="1038225" y="2275018"/>
            <a:ext cx="10115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주어진 조건 </a:t>
            </a:r>
            <a:r>
              <a:rPr lang="en-US" altLang="ko-KR" b="1" dirty="0"/>
              <a:t>: </a:t>
            </a:r>
            <a:r>
              <a:rPr lang="ko-KR" altLang="en-US" b="1" dirty="0"/>
              <a:t>사람들의 무게가 담긴 </a:t>
            </a:r>
            <a:r>
              <a:rPr lang="en-US" altLang="ko-KR" b="1" dirty="0"/>
              <a:t>people </a:t>
            </a:r>
            <a:r>
              <a:rPr lang="ko-KR" altLang="en-US" b="1" dirty="0"/>
              <a:t>벡터</a:t>
            </a:r>
            <a:endParaRPr lang="en-US" altLang="ko-KR" b="1" dirty="0"/>
          </a:p>
          <a:p>
            <a:r>
              <a:rPr lang="en-US" altLang="ko-KR" b="1" dirty="0"/>
              <a:t>                  </a:t>
            </a:r>
            <a:r>
              <a:rPr lang="ko-KR" altLang="en-US" b="1" dirty="0"/>
              <a:t>구명 보트의 제한 무게를 나타내는 </a:t>
            </a:r>
            <a:r>
              <a:rPr lang="en-US" altLang="ko-KR" b="1" dirty="0"/>
              <a:t>limit</a:t>
            </a:r>
          </a:p>
          <a:p>
            <a:r>
              <a:rPr lang="en-US" altLang="ko-KR" b="1" dirty="0"/>
              <a:t>                  </a:t>
            </a:r>
            <a:r>
              <a:rPr lang="ko-KR" altLang="en-US" b="1" dirty="0"/>
              <a:t>구명 보트의 제한 인원은 </a:t>
            </a:r>
            <a:r>
              <a:rPr lang="en-US" altLang="ko-KR" b="1" dirty="0"/>
              <a:t>2</a:t>
            </a:r>
            <a:r>
              <a:rPr lang="ko-KR" altLang="en-US" b="1" dirty="0"/>
              <a:t>명</a:t>
            </a:r>
            <a:endParaRPr lang="en-US" altLang="ko-KR" b="1" dirty="0"/>
          </a:p>
          <a:p>
            <a:r>
              <a:rPr lang="en-US" altLang="ko-KR" b="1" dirty="0"/>
              <a:t>                  </a:t>
            </a:r>
            <a:r>
              <a:rPr lang="ko-KR" altLang="en-US" b="1" dirty="0"/>
              <a:t>사람들을 못 구하는 경우는 없음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구해야 할 것 </a:t>
            </a:r>
            <a:r>
              <a:rPr lang="en-US" altLang="ko-KR" b="1" dirty="0"/>
              <a:t>: </a:t>
            </a:r>
            <a:r>
              <a:rPr lang="ko-KR" altLang="en-US" b="1" dirty="0"/>
              <a:t>모든 사람을 구출하기 위해 필요한 구명보트 개수의 최솟값</a:t>
            </a:r>
          </a:p>
        </p:txBody>
      </p:sp>
    </p:spTree>
    <p:extLst>
      <p:ext uri="{BB962C8B-B14F-4D97-AF65-F5344CB8AC3E}">
        <p14:creationId xmlns:p14="http://schemas.microsoft.com/office/powerpoint/2010/main" val="3343003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1411</TotalTime>
  <Words>836</Words>
  <Application>Microsoft Office PowerPoint</Application>
  <PresentationFormat>와이드스크린</PresentationFormat>
  <Paragraphs>120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매주 1 과제 LV2  </vt:lpstr>
      <vt:lpstr>PowerPoint 프레젠테이션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매주 1 과제 LV2  </dc:title>
  <dc:creator>거북이 거북이</dc:creator>
  <cp:lastModifiedBy>거북이 거북이</cp:lastModifiedBy>
  <cp:revision>69</cp:revision>
  <dcterms:created xsi:type="dcterms:W3CDTF">2021-01-02T15:13:48Z</dcterms:created>
  <dcterms:modified xsi:type="dcterms:W3CDTF">2021-01-17T14:31:14Z</dcterms:modified>
</cp:coreProperties>
</file>