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8" r:id="rId6"/>
    <p:sldId id="264" r:id="rId7"/>
    <p:sldId id="267" r:id="rId8"/>
    <p:sldId id="271" r:id="rId9"/>
    <p:sldId id="258" r:id="rId10"/>
    <p:sldId id="269" r:id="rId11"/>
    <p:sldId id="261" r:id="rId12"/>
    <p:sldId id="262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ITS\Education\Semester%205\FIN%20F313%20SAPM\Evaluate\Assignment%202\Group16_Assignment1\Question%201\1.1%20Solver%20&amp;%201.3%20Matrix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esh\Desktop\1.1%20Solver%20&amp;%201.3%20Matrix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ITS\Education\Semester%205\FIN%20F313%20SAPM\Evaluate\Assignment%202\Group16_Assignment1\Question%201\1.1%20Solver%20&amp;%201.3%20Matrix%20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esh\Desktop\1.1%20Solver%20&amp;%201.3%20Matrix%20Analy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esh\Desktop\2.1%20Solver%20&amp;%202.3%20Matrix%20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esh\Desktop\1.1%20Solver%20&amp;%201.3%20Matrix%20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Efficient frontier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96257245905143"/>
          <c:y val="0.14189910772044767"/>
          <c:w val="0.84236967869168466"/>
          <c:h val="0.72942200448440697"/>
        </c:manualLayout>
      </c:layout>
      <c:scatterChart>
        <c:scatterStyle val="lineMarker"/>
        <c:varyColors val="0"/>
        <c:ser>
          <c:idx val="0"/>
          <c:order val="0"/>
          <c:tx>
            <c:v>Efficient Frontier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'[1.1 Solver &amp; 1.3 Matrix Analytics.xlsx]Solver Without Short Solution'!$C$33:$C$47</c:f>
              <c:numCache>
                <c:formatCode>0.00%</c:formatCode>
                <c:ptCount val="15"/>
                <c:pt idx="0">
                  <c:v>9.7000000000000003E-2</c:v>
                </c:pt>
                <c:pt idx="1">
                  <c:v>0.1004</c:v>
                </c:pt>
                <c:pt idx="2">
                  <c:v>0.1028</c:v>
                </c:pt>
                <c:pt idx="3">
                  <c:v>0.1181</c:v>
                </c:pt>
                <c:pt idx="4">
                  <c:v>0.13869999999999999</c:v>
                </c:pt>
                <c:pt idx="5">
                  <c:v>0.1487</c:v>
                </c:pt>
                <c:pt idx="6">
                  <c:v>0.16250000000000001</c:v>
                </c:pt>
                <c:pt idx="7">
                  <c:v>0.22470000000000001</c:v>
                </c:pt>
                <c:pt idx="8">
                  <c:v>0.32250000000000001</c:v>
                </c:pt>
                <c:pt idx="9">
                  <c:v>0.33019999999999999</c:v>
                </c:pt>
                <c:pt idx="10">
                  <c:v>0.34150000000000003</c:v>
                </c:pt>
                <c:pt idx="11">
                  <c:v>0.35339999999999999</c:v>
                </c:pt>
                <c:pt idx="12">
                  <c:v>0.46400000000000002</c:v>
                </c:pt>
                <c:pt idx="13">
                  <c:v>0.4829</c:v>
                </c:pt>
                <c:pt idx="14">
                  <c:v>0.5131</c:v>
                </c:pt>
              </c:numCache>
            </c:numRef>
          </c:xVal>
          <c:yVal>
            <c:numRef>
              <c:f>'[1.1 Solver &amp; 1.3 Matrix Analytics.xlsx]Solver Without Short Solution'!$B$33:$B$47</c:f>
              <c:numCache>
                <c:formatCode>0.00%</c:formatCode>
                <c:ptCount val="15"/>
                <c:pt idx="0">
                  <c:v>0.15820000000000001</c:v>
                </c:pt>
                <c:pt idx="1">
                  <c:v>0.19</c:v>
                </c:pt>
                <c:pt idx="2">
                  <c:v>0.2</c:v>
                </c:pt>
                <c:pt idx="3">
                  <c:v>0.24299999999999999</c:v>
                </c:pt>
                <c:pt idx="4">
                  <c:v>0.28499999999999998</c:v>
                </c:pt>
                <c:pt idx="5">
                  <c:v>0.30199999999999999</c:v>
                </c:pt>
                <c:pt idx="6">
                  <c:v>0.32500000000000001</c:v>
                </c:pt>
                <c:pt idx="7">
                  <c:v>0.41499999999999998</c:v>
                </c:pt>
                <c:pt idx="8">
                  <c:v>0.52300000000000002</c:v>
                </c:pt>
                <c:pt idx="9">
                  <c:v>0.53</c:v>
                </c:pt>
                <c:pt idx="10">
                  <c:v>0.54</c:v>
                </c:pt>
                <c:pt idx="11">
                  <c:v>0.55000000000000004</c:v>
                </c:pt>
                <c:pt idx="12">
                  <c:v>0.62</c:v>
                </c:pt>
                <c:pt idx="13">
                  <c:v>0.63</c:v>
                </c:pt>
                <c:pt idx="14">
                  <c:v>0.64529999999999998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07-41EC-A509-56B9FEF0F261}"/>
            </c:ext>
          </c:extLst>
        </c:ser>
        <c:ser>
          <c:idx val="1"/>
          <c:order val="1"/>
          <c:tx>
            <c:v>Utiltiy Curve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'[1.1 Solver &amp; 1.3 Matrix Analytics.xlsx]Solver Without Short Solution'!$F$38:$F$80</c:f>
              <c:numCache>
                <c:formatCode>0%</c:formatCode>
                <c:ptCount val="43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</c:numCache>
            </c:numRef>
          </c:xVal>
          <c:yVal>
            <c:numRef>
              <c:f>'[1.1 Solver &amp; 1.3 Matrix Analytics.xlsx]Solver Without Short Solution'!$E$38:$E$80</c:f>
              <c:numCache>
                <c:formatCode>0.00%</c:formatCode>
                <c:ptCount val="43"/>
                <c:pt idx="0">
                  <c:v>0.32378999999999997</c:v>
                </c:pt>
                <c:pt idx="1">
                  <c:v>0.32439000000000001</c:v>
                </c:pt>
                <c:pt idx="2">
                  <c:v>0.32539000000000001</c:v>
                </c:pt>
                <c:pt idx="3">
                  <c:v>0.32678999999999997</c:v>
                </c:pt>
                <c:pt idx="4">
                  <c:v>0.32858999999999999</c:v>
                </c:pt>
                <c:pt idx="5">
                  <c:v>0.33078999999999997</c:v>
                </c:pt>
                <c:pt idx="6">
                  <c:v>0.33338999999999996</c:v>
                </c:pt>
                <c:pt idx="7">
                  <c:v>0.33638999999999997</c:v>
                </c:pt>
                <c:pt idx="8">
                  <c:v>0.33978999999999998</c:v>
                </c:pt>
                <c:pt idx="9">
                  <c:v>0.34359000000000001</c:v>
                </c:pt>
                <c:pt idx="10">
                  <c:v>0.34778999999999999</c:v>
                </c:pt>
                <c:pt idx="11">
                  <c:v>0.35238999999999998</c:v>
                </c:pt>
                <c:pt idx="12">
                  <c:v>0.35738999999999999</c:v>
                </c:pt>
                <c:pt idx="13">
                  <c:v>0.36279</c:v>
                </c:pt>
                <c:pt idx="14">
                  <c:v>0.36858999999999997</c:v>
                </c:pt>
                <c:pt idx="15">
                  <c:v>0.37479000000000001</c:v>
                </c:pt>
                <c:pt idx="16">
                  <c:v>0.38139000000000001</c:v>
                </c:pt>
                <c:pt idx="17">
                  <c:v>0.38839000000000001</c:v>
                </c:pt>
                <c:pt idx="18">
                  <c:v>0.39578999999999998</c:v>
                </c:pt>
                <c:pt idx="19">
                  <c:v>0.40359</c:v>
                </c:pt>
                <c:pt idx="20">
                  <c:v>0.41178999999999999</c:v>
                </c:pt>
                <c:pt idx="21">
                  <c:v>0.42038999999999999</c:v>
                </c:pt>
                <c:pt idx="22">
                  <c:v>0.42938999999999999</c:v>
                </c:pt>
                <c:pt idx="23">
                  <c:v>0.43879000000000001</c:v>
                </c:pt>
                <c:pt idx="24">
                  <c:v>0.44858999999999999</c:v>
                </c:pt>
                <c:pt idx="25">
                  <c:v>0.45879000000000003</c:v>
                </c:pt>
                <c:pt idx="26">
                  <c:v>0.46938999999999997</c:v>
                </c:pt>
                <c:pt idx="27">
                  <c:v>0.48038999999999998</c:v>
                </c:pt>
                <c:pt idx="28">
                  <c:v>0.49178999999999995</c:v>
                </c:pt>
                <c:pt idx="29">
                  <c:v>0.50358999999999998</c:v>
                </c:pt>
                <c:pt idx="30">
                  <c:v>0.51578999999999997</c:v>
                </c:pt>
                <c:pt idx="31">
                  <c:v>0.52839000000000003</c:v>
                </c:pt>
                <c:pt idx="32">
                  <c:v>0.54139000000000004</c:v>
                </c:pt>
                <c:pt idx="33">
                  <c:v>0.55479000000000001</c:v>
                </c:pt>
                <c:pt idx="34">
                  <c:v>0.56858999999999993</c:v>
                </c:pt>
                <c:pt idx="35">
                  <c:v>0.58278999999999992</c:v>
                </c:pt>
                <c:pt idx="36">
                  <c:v>0.59738999999999998</c:v>
                </c:pt>
                <c:pt idx="37">
                  <c:v>0.61238999999999999</c:v>
                </c:pt>
                <c:pt idx="38">
                  <c:v>0.62779000000000007</c:v>
                </c:pt>
                <c:pt idx="39">
                  <c:v>0.64359000000000011</c:v>
                </c:pt>
                <c:pt idx="40">
                  <c:v>0.65978999999999988</c:v>
                </c:pt>
                <c:pt idx="41">
                  <c:v>0.67638999999999994</c:v>
                </c:pt>
                <c:pt idx="42">
                  <c:v>0.69338999999999995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07-41EC-A509-56B9FEF0F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560143"/>
        <c:axId val="1551558479"/>
      </c:scatterChart>
      <c:valAx>
        <c:axId val="155156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rgbClr val="FF0000"/>
                    </a:solidFill>
                  </a:rPr>
                  <a:t>Risk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58479"/>
        <c:crosses val="autoZero"/>
        <c:crossBetween val="midCat"/>
      </c:valAx>
      <c:valAx>
        <c:axId val="155155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>
                    <a:solidFill>
                      <a:srgbClr val="FF0000"/>
                    </a:solidFill>
                  </a:rPr>
                  <a:t>Return</a:t>
                </a:r>
              </a:p>
            </c:rich>
          </c:tx>
          <c:layout>
            <c:manualLayout>
              <c:xMode val="edge"/>
              <c:yMode val="edge"/>
              <c:x val="9.1951732725418945E-3"/>
              <c:y val="0.433136159775642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601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5F-4262-82A5-75A3B06C1D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5F-4262-82A5-75A3B06C1D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C5F-4262-82A5-75A3B06C1D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C5F-4262-82A5-75A3B06C1D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C5F-4262-82A5-75A3B06C1D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C5F-4262-82A5-75A3B06C1DE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C5F-4262-82A5-75A3B06C1DE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C5F-4262-82A5-75A3B06C1DE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C5F-4262-82A5-75A3B06C1DE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C5F-4262-82A5-75A3B06C1DE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BC5F-4262-82A5-75A3B06C1DE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BC5F-4262-82A5-75A3B06C1DE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BC5F-4262-82A5-75A3B06C1DE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BC5F-4262-82A5-75A3B06C1DEA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BC5F-4262-82A5-75A3B06C1DEA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BC5F-4262-82A5-75A3B06C1DEA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BC5F-4262-82A5-75A3B06C1DEA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BC5F-4262-82A5-75A3B06C1DEA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BC5F-4262-82A5-75A3B06C1DEA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BC5F-4262-82A5-75A3B06C1DEA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BC5F-4262-82A5-75A3B06C1DEA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C5F-4262-82A5-75A3B06C1D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'[1.1 Solver &amp; 1.3 Matrix Analytics.xlsx]Solver Without Short Solution'!$AJ$2:$AJ$23</c:f>
              <c:strCache>
                <c:ptCount val="22"/>
                <c:pt idx="0">
                  <c:v>HDFC</c:v>
                </c:pt>
                <c:pt idx="1">
                  <c:v>BAJAJ</c:v>
                </c:pt>
                <c:pt idx="2">
                  <c:v>TATA</c:v>
                </c:pt>
                <c:pt idx="3">
                  <c:v>TCS</c:v>
                </c:pt>
                <c:pt idx="4">
                  <c:v>ASTRAL</c:v>
                </c:pt>
                <c:pt idx="5">
                  <c:v>NIFTY BEES</c:v>
                </c:pt>
                <c:pt idx="6">
                  <c:v>SUN</c:v>
                </c:pt>
                <c:pt idx="7">
                  <c:v>NESTLE</c:v>
                </c:pt>
                <c:pt idx="8">
                  <c:v>ASIAN</c:v>
                </c:pt>
                <c:pt idx="9">
                  <c:v>JUBLIANT</c:v>
                </c:pt>
                <c:pt idx="10">
                  <c:v>EICHER</c:v>
                </c:pt>
                <c:pt idx="11">
                  <c:v>BHARTI</c:v>
                </c:pt>
                <c:pt idx="12">
                  <c:v>TITAN</c:v>
                </c:pt>
                <c:pt idx="13">
                  <c:v>AVENUE</c:v>
                </c:pt>
                <c:pt idx="14">
                  <c:v>PVR</c:v>
                </c:pt>
                <c:pt idx="15">
                  <c:v>ALKYL</c:v>
                </c:pt>
                <c:pt idx="16">
                  <c:v>VARUN</c:v>
                </c:pt>
                <c:pt idx="17">
                  <c:v>APL</c:v>
                </c:pt>
                <c:pt idx="18">
                  <c:v>PAGE</c:v>
                </c:pt>
                <c:pt idx="19">
                  <c:v>KEI</c:v>
                </c:pt>
                <c:pt idx="20">
                  <c:v>CDSL</c:v>
                </c:pt>
                <c:pt idx="21">
                  <c:v>GOLD BEES</c:v>
                </c:pt>
              </c:strCache>
            </c:strRef>
          </c:cat>
          <c:val>
            <c:numRef>
              <c:f>'[1.1 Solver &amp; 1.3 Matrix Analytics.xlsx]Solver Without Short Solution'!$AK$2:$AK$23</c:f>
              <c:numCache>
                <c:formatCode>0.00%</c:formatCode>
                <c:ptCount val="22"/>
                <c:pt idx="0">
                  <c:v>0.01</c:v>
                </c:pt>
                <c:pt idx="1">
                  <c:v>0</c:v>
                </c:pt>
                <c:pt idx="2">
                  <c:v>0</c:v>
                </c:pt>
                <c:pt idx="3">
                  <c:v>0.03</c:v>
                </c:pt>
                <c:pt idx="4">
                  <c:v>0.06</c:v>
                </c:pt>
                <c:pt idx="5">
                  <c:v>0</c:v>
                </c:pt>
                <c:pt idx="6">
                  <c:v>0</c:v>
                </c:pt>
                <c:pt idx="7">
                  <c:v>0.13</c:v>
                </c:pt>
                <c:pt idx="8">
                  <c:v>0</c:v>
                </c:pt>
                <c:pt idx="9">
                  <c:v>0.03</c:v>
                </c:pt>
                <c:pt idx="10">
                  <c:v>0</c:v>
                </c:pt>
                <c:pt idx="11">
                  <c:v>0.05</c:v>
                </c:pt>
                <c:pt idx="12">
                  <c:v>0</c:v>
                </c:pt>
                <c:pt idx="13">
                  <c:v>0.04</c:v>
                </c:pt>
                <c:pt idx="14">
                  <c:v>0</c:v>
                </c:pt>
                <c:pt idx="15">
                  <c:v>0</c:v>
                </c:pt>
                <c:pt idx="16">
                  <c:v>0.04</c:v>
                </c:pt>
                <c:pt idx="17">
                  <c:v>0.05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C5F-4262-82A5-75A3B06C1DE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Efficient frontier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10208344305542"/>
          <c:y val="0.11838731443994602"/>
          <c:w val="0.84323036612866931"/>
          <c:h val="0.76350433323795985"/>
        </c:manualLayout>
      </c:layout>
      <c:scatterChart>
        <c:scatterStyle val="lineMarker"/>
        <c:varyColors val="0"/>
        <c:ser>
          <c:idx val="0"/>
          <c:order val="0"/>
          <c:tx>
            <c:v>Effective Frontier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'[1.1 Solver &amp; 1.3 Matrix Analytics.xlsx]Solver With Short Solution'!$C$33:$C$57</c:f>
              <c:numCache>
                <c:formatCode>0.00%</c:formatCode>
                <c:ptCount val="25"/>
                <c:pt idx="0">
                  <c:v>7.8200000000000006E-2</c:v>
                </c:pt>
                <c:pt idx="1">
                  <c:v>7.825E-2</c:v>
                </c:pt>
                <c:pt idx="2">
                  <c:v>0.08</c:v>
                </c:pt>
                <c:pt idx="3">
                  <c:v>8.8599999999999998E-2</c:v>
                </c:pt>
                <c:pt idx="4">
                  <c:v>9.5799999999999996E-2</c:v>
                </c:pt>
                <c:pt idx="5">
                  <c:v>0.1045</c:v>
                </c:pt>
                <c:pt idx="6">
                  <c:v>0.121</c:v>
                </c:pt>
                <c:pt idx="7">
                  <c:v>0.12870000000000001</c:v>
                </c:pt>
                <c:pt idx="8">
                  <c:v>0.14799999999999999</c:v>
                </c:pt>
                <c:pt idx="9">
                  <c:v>0.17249999999999999</c:v>
                </c:pt>
                <c:pt idx="10">
                  <c:v>0.2109</c:v>
                </c:pt>
                <c:pt idx="11">
                  <c:v>0.2198</c:v>
                </c:pt>
                <c:pt idx="12">
                  <c:v>0.22869999999999999</c:v>
                </c:pt>
                <c:pt idx="13">
                  <c:v>0.247</c:v>
                </c:pt>
                <c:pt idx="14">
                  <c:v>0.26529999999999998</c:v>
                </c:pt>
                <c:pt idx="15" formatCode="0%">
                  <c:v>0.27239999999999998</c:v>
                </c:pt>
                <c:pt idx="16">
                  <c:v>0.28870000000000001</c:v>
                </c:pt>
                <c:pt idx="17">
                  <c:v>0.3075</c:v>
                </c:pt>
                <c:pt idx="18">
                  <c:v>0.33610000000000001</c:v>
                </c:pt>
                <c:pt idx="19">
                  <c:v>0.34560000000000002</c:v>
                </c:pt>
                <c:pt idx="20">
                  <c:v>0.39389999999999997</c:v>
                </c:pt>
                <c:pt idx="21">
                  <c:v>0.41789999999999999</c:v>
                </c:pt>
                <c:pt idx="22">
                  <c:v>0.4471</c:v>
                </c:pt>
                <c:pt idx="23">
                  <c:v>0.46679999999999999</c:v>
                </c:pt>
                <c:pt idx="24">
                  <c:v>0.49909999999999999</c:v>
                </c:pt>
              </c:numCache>
            </c:numRef>
          </c:xVal>
          <c:yVal>
            <c:numRef>
              <c:f>'[1.1 Solver &amp; 1.3 Matrix Analytics.xlsx]Solver With Short Solution'!$B$33:$B$57</c:f>
              <c:numCache>
                <c:formatCode>0.00%</c:formatCode>
                <c:ptCount val="25"/>
                <c:pt idx="0">
                  <c:v>8.8200000000000001E-2</c:v>
                </c:pt>
                <c:pt idx="1">
                  <c:v>0.1</c:v>
                </c:pt>
                <c:pt idx="2">
                  <c:v>0.13</c:v>
                </c:pt>
                <c:pt idx="3">
                  <c:v>0.17</c:v>
                </c:pt>
                <c:pt idx="4">
                  <c:v>0.21</c:v>
                </c:pt>
                <c:pt idx="5">
                  <c:v>0.24</c:v>
                </c:pt>
                <c:pt idx="6">
                  <c:v>0.28999999999999998</c:v>
                </c:pt>
                <c:pt idx="7">
                  <c:v>0.31</c:v>
                </c:pt>
                <c:pt idx="8">
                  <c:v>0.36</c:v>
                </c:pt>
                <c:pt idx="9">
                  <c:v>0.42</c:v>
                </c:pt>
                <c:pt idx="10">
                  <c:v>0.51</c:v>
                </c:pt>
                <c:pt idx="11">
                  <c:v>0.53</c:v>
                </c:pt>
                <c:pt idx="12">
                  <c:v>0.55000000000000004</c:v>
                </c:pt>
                <c:pt idx="13">
                  <c:v>0.59</c:v>
                </c:pt>
                <c:pt idx="14">
                  <c:v>0.63</c:v>
                </c:pt>
                <c:pt idx="15">
                  <c:v>0.64529999999999998</c:v>
                </c:pt>
                <c:pt idx="16">
                  <c:v>0.68</c:v>
                </c:pt>
                <c:pt idx="17">
                  <c:v>0.72</c:v>
                </c:pt>
                <c:pt idx="18">
                  <c:v>0.78</c:v>
                </c:pt>
                <c:pt idx="19">
                  <c:v>0.8</c:v>
                </c:pt>
                <c:pt idx="20">
                  <c:v>0.9</c:v>
                </c:pt>
                <c:pt idx="21">
                  <c:v>0.95</c:v>
                </c:pt>
                <c:pt idx="22">
                  <c:v>1.01</c:v>
                </c:pt>
                <c:pt idx="23">
                  <c:v>1.05</c:v>
                </c:pt>
                <c:pt idx="24">
                  <c:v>1.1000000000000001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FC6-417A-900B-841180CFDF77}"/>
            </c:ext>
          </c:extLst>
        </c:ser>
        <c:ser>
          <c:idx val="1"/>
          <c:order val="1"/>
          <c:tx>
            <c:v>Utiltiy Curve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'[1.1 Solver &amp; 1.3 Matrix Analytics.xlsx]Solver With Short Solution'!$F$38:$F$95</c:f>
              <c:numCache>
                <c:formatCode>0%</c:formatCode>
                <c:ptCount val="58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</c:numCache>
            </c:numRef>
          </c:xVal>
          <c:yVal>
            <c:numRef>
              <c:f>'[1.1 Solver &amp; 1.3 Matrix Analytics.xlsx]Solver With Short Solution'!$E$38:$E$95</c:f>
              <c:numCache>
                <c:formatCode>0.00%</c:formatCode>
                <c:ptCount val="58"/>
                <c:pt idx="0">
                  <c:v>0.61559999999999993</c:v>
                </c:pt>
                <c:pt idx="1">
                  <c:v>0.61619999999999997</c:v>
                </c:pt>
                <c:pt idx="2">
                  <c:v>0.61719999999999997</c:v>
                </c:pt>
                <c:pt idx="3">
                  <c:v>0.61859999999999993</c:v>
                </c:pt>
                <c:pt idx="4">
                  <c:v>0.62039999999999995</c:v>
                </c:pt>
                <c:pt idx="5">
                  <c:v>0.62259999999999993</c:v>
                </c:pt>
                <c:pt idx="6">
                  <c:v>0.62519999999999998</c:v>
                </c:pt>
                <c:pt idx="7">
                  <c:v>0.62819999999999998</c:v>
                </c:pt>
                <c:pt idx="8">
                  <c:v>0.63159999999999994</c:v>
                </c:pt>
                <c:pt idx="9">
                  <c:v>0.63539999999999996</c:v>
                </c:pt>
                <c:pt idx="10">
                  <c:v>0.63959999999999995</c:v>
                </c:pt>
                <c:pt idx="11">
                  <c:v>0.64419999999999999</c:v>
                </c:pt>
                <c:pt idx="12">
                  <c:v>0.6492</c:v>
                </c:pt>
                <c:pt idx="13">
                  <c:v>0.65459999999999996</c:v>
                </c:pt>
                <c:pt idx="14">
                  <c:v>0.66039999999999999</c:v>
                </c:pt>
                <c:pt idx="15">
                  <c:v>0.66659999999999997</c:v>
                </c:pt>
                <c:pt idx="16">
                  <c:v>0.67319999999999991</c:v>
                </c:pt>
                <c:pt idx="17">
                  <c:v>0.68019999999999992</c:v>
                </c:pt>
                <c:pt idx="18">
                  <c:v>0.68759999999999999</c:v>
                </c:pt>
                <c:pt idx="19">
                  <c:v>0.69540000000000002</c:v>
                </c:pt>
                <c:pt idx="20">
                  <c:v>0.70359999999999989</c:v>
                </c:pt>
                <c:pt idx="21">
                  <c:v>0.71219999999999994</c:v>
                </c:pt>
                <c:pt idx="22">
                  <c:v>0.72119999999999995</c:v>
                </c:pt>
                <c:pt idx="23">
                  <c:v>0.73059999999999992</c:v>
                </c:pt>
                <c:pt idx="24">
                  <c:v>0.74039999999999995</c:v>
                </c:pt>
                <c:pt idx="25">
                  <c:v>0.75059999999999993</c:v>
                </c:pt>
                <c:pt idx="26">
                  <c:v>0.76119999999999999</c:v>
                </c:pt>
                <c:pt idx="27">
                  <c:v>0.7722</c:v>
                </c:pt>
                <c:pt idx="28">
                  <c:v>0.78359999999999996</c:v>
                </c:pt>
                <c:pt idx="29">
                  <c:v>0.79539999999999988</c:v>
                </c:pt>
                <c:pt idx="30">
                  <c:v>0.80759999999999998</c:v>
                </c:pt>
                <c:pt idx="31">
                  <c:v>0.82019999999999993</c:v>
                </c:pt>
                <c:pt idx="32">
                  <c:v>0.83319999999999994</c:v>
                </c:pt>
                <c:pt idx="33">
                  <c:v>0.84660000000000002</c:v>
                </c:pt>
                <c:pt idx="34">
                  <c:v>0.86039999999999994</c:v>
                </c:pt>
                <c:pt idx="35">
                  <c:v>0.87459999999999993</c:v>
                </c:pt>
                <c:pt idx="36">
                  <c:v>0.88919999999999999</c:v>
                </c:pt>
                <c:pt idx="37">
                  <c:v>0.90419999999999989</c:v>
                </c:pt>
                <c:pt idx="38">
                  <c:v>0.91959999999999997</c:v>
                </c:pt>
                <c:pt idx="39">
                  <c:v>0.93540000000000001</c:v>
                </c:pt>
                <c:pt idx="40">
                  <c:v>0.95159999999999989</c:v>
                </c:pt>
                <c:pt idx="41">
                  <c:v>0.96819999999999995</c:v>
                </c:pt>
                <c:pt idx="42">
                  <c:v>0.98519999999999985</c:v>
                </c:pt>
                <c:pt idx="43">
                  <c:v>1.0025999999999999</c:v>
                </c:pt>
                <c:pt idx="44">
                  <c:v>1.0204</c:v>
                </c:pt>
                <c:pt idx="45">
                  <c:v>1.0386</c:v>
                </c:pt>
                <c:pt idx="46">
                  <c:v>1.0571999999999999</c:v>
                </c:pt>
                <c:pt idx="47">
                  <c:v>1.0762</c:v>
                </c:pt>
                <c:pt idx="48">
                  <c:v>1.0955999999999999</c:v>
                </c:pt>
                <c:pt idx="49">
                  <c:v>1.1153999999999999</c:v>
                </c:pt>
                <c:pt idx="50">
                  <c:v>1.1355999999999999</c:v>
                </c:pt>
                <c:pt idx="51">
                  <c:v>1.1562000000000001</c:v>
                </c:pt>
                <c:pt idx="52">
                  <c:v>1.1772</c:v>
                </c:pt>
                <c:pt idx="53">
                  <c:v>1.1985999999999999</c:v>
                </c:pt>
                <c:pt idx="54">
                  <c:v>1.2204000000000002</c:v>
                </c:pt>
                <c:pt idx="55">
                  <c:v>1.2425999999999999</c:v>
                </c:pt>
                <c:pt idx="56">
                  <c:v>1.2651999999999999</c:v>
                </c:pt>
                <c:pt idx="57">
                  <c:v>1.2881999999999998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FC6-417A-900B-841180CFDF77}"/>
            </c:ext>
          </c:extLst>
        </c:ser>
        <c:ser>
          <c:idx val="2"/>
          <c:order val="2"/>
          <c:tx>
            <c:v>CAL Line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'[1.1 Solver &amp; 1.3 Matrix Analytics.xlsx]Solver With Short Solution'!$I$66:$I$118</c:f>
              <c:numCache>
                <c:formatCode>0%</c:formatCode>
                <c:ptCount val="53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</c:numCache>
            </c:numRef>
          </c:xVal>
          <c:yVal>
            <c:numRef>
              <c:f>'[1.1 Solver &amp; 1.3 Matrix Analytics.xlsx]Solver With Short Solution'!$H$66:$H$118</c:f>
              <c:numCache>
                <c:formatCode>0.0000%</c:formatCode>
                <c:ptCount val="53"/>
                <c:pt idx="0">
                  <c:v>7.0499999999999993E-2</c:v>
                </c:pt>
                <c:pt idx="1">
                  <c:v>9.1621317999999993E-2</c:v>
                </c:pt>
                <c:pt idx="2">
                  <c:v>0.11274263599999998</c:v>
                </c:pt>
                <c:pt idx="3">
                  <c:v>0.13386395399999998</c:v>
                </c:pt>
                <c:pt idx="4">
                  <c:v>0.15498527199999998</c:v>
                </c:pt>
                <c:pt idx="5">
                  <c:v>0.17610659000000001</c:v>
                </c:pt>
                <c:pt idx="6">
                  <c:v>0.19722790799999995</c:v>
                </c:pt>
                <c:pt idx="7">
                  <c:v>0.21834922600000001</c:v>
                </c:pt>
                <c:pt idx="8">
                  <c:v>0.23947054399999995</c:v>
                </c:pt>
                <c:pt idx="9">
                  <c:v>0.26059186199999995</c:v>
                </c:pt>
                <c:pt idx="10">
                  <c:v>0.28171318000000001</c:v>
                </c:pt>
                <c:pt idx="11">
                  <c:v>0.30283449799999995</c:v>
                </c:pt>
                <c:pt idx="12">
                  <c:v>0.32395581599999995</c:v>
                </c:pt>
                <c:pt idx="13">
                  <c:v>0.34507713400000001</c:v>
                </c:pt>
                <c:pt idx="14">
                  <c:v>0.36619845200000001</c:v>
                </c:pt>
                <c:pt idx="15">
                  <c:v>0.38731976999999995</c:v>
                </c:pt>
                <c:pt idx="16">
                  <c:v>0.40844108799999995</c:v>
                </c:pt>
                <c:pt idx="17">
                  <c:v>0.42956240600000001</c:v>
                </c:pt>
                <c:pt idx="18">
                  <c:v>0.45068372399999995</c:v>
                </c:pt>
                <c:pt idx="19">
                  <c:v>0.47180504199999995</c:v>
                </c:pt>
                <c:pt idx="20">
                  <c:v>0.49292636000000001</c:v>
                </c:pt>
                <c:pt idx="21">
                  <c:v>0.51404767799999995</c:v>
                </c:pt>
                <c:pt idx="22">
                  <c:v>0.5351689959999999</c:v>
                </c:pt>
                <c:pt idx="23">
                  <c:v>0.55629031399999995</c:v>
                </c:pt>
                <c:pt idx="24">
                  <c:v>0.5774116319999999</c:v>
                </c:pt>
                <c:pt idx="25">
                  <c:v>0.59853294999999995</c:v>
                </c:pt>
                <c:pt idx="26">
                  <c:v>0.61965426800000001</c:v>
                </c:pt>
                <c:pt idx="27">
                  <c:v>0.64077558599999995</c:v>
                </c:pt>
                <c:pt idx="28">
                  <c:v>0.66189690400000001</c:v>
                </c:pt>
                <c:pt idx="29">
                  <c:v>0.68301822199999995</c:v>
                </c:pt>
                <c:pt idx="30">
                  <c:v>0.7041395399999999</c:v>
                </c:pt>
                <c:pt idx="31">
                  <c:v>0.72526085799999995</c:v>
                </c:pt>
                <c:pt idx="32">
                  <c:v>0.7463821759999999</c:v>
                </c:pt>
                <c:pt idx="33">
                  <c:v>0.76750349399999995</c:v>
                </c:pt>
                <c:pt idx="34">
                  <c:v>0.78862481200000001</c:v>
                </c:pt>
                <c:pt idx="35">
                  <c:v>0.80974612999999984</c:v>
                </c:pt>
                <c:pt idx="36">
                  <c:v>0.8308674479999999</c:v>
                </c:pt>
                <c:pt idx="37">
                  <c:v>0.85198876599999995</c:v>
                </c:pt>
                <c:pt idx="38">
                  <c:v>0.8731100839999999</c:v>
                </c:pt>
                <c:pt idx="39">
                  <c:v>0.89423140199999995</c:v>
                </c:pt>
                <c:pt idx="40">
                  <c:v>0.91535272000000001</c:v>
                </c:pt>
                <c:pt idx="41">
                  <c:v>0.93647403799999984</c:v>
                </c:pt>
                <c:pt idx="42">
                  <c:v>0.9575953559999999</c:v>
                </c:pt>
                <c:pt idx="43">
                  <c:v>0.97871667399999995</c:v>
                </c:pt>
                <c:pt idx="44">
                  <c:v>0.9998379919999999</c:v>
                </c:pt>
                <c:pt idx="45">
                  <c:v>1.0209593099999998</c:v>
                </c:pt>
                <c:pt idx="46">
                  <c:v>1.0420806279999999</c:v>
                </c:pt>
                <c:pt idx="47">
                  <c:v>1.0632019459999997</c:v>
                </c:pt>
                <c:pt idx="48">
                  <c:v>1.0843232639999998</c:v>
                </c:pt>
                <c:pt idx="49">
                  <c:v>1.1054445819999998</c:v>
                </c:pt>
                <c:pt idx="50">
                  <c:v>1.1265658999999999</c:v>
                </c:pt>
                <c:pt idx="51">
                  <c:v>1.147687218</c:v>
                </c:pt>
                <c:pt idx="52">
                  <c:v>1.168808536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FC6-417A-900B-841180CFD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1560143"/>
        <c:axId val="1551558479"/>
      </c:scatterChart>
      <c:valAx>
        <c:axId val="155156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FF0000"/>
                    </a:solidFill>
                  </a:rPr>
                  <a:t>Risk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58479"/>
        <c:crosses val="autoZero"/>
        <c:crossBetween val="midCat"/>
      </c:valAx>
      <c:valAx>
        <c:axId val="155155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rgbClr val="FF0000"/>
                    </a:solidFill>
                  </a:rPr>
                  <a:t>Return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601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'[1.1 Solver &amp; 1.3 Matrix Analytics.xlsx]Solver With Short Selling MVP'!$S$1:$S$23</c:f>
              <c:strCache>
                <c:ptCount val="23"/>
                <c:pt idx="0">
                  <c:v>HDFC</c:v>
                </c:pt>
                <c:pt idx="1">
                  <c:v>BAJAJ</c:v>
                </c:pt>
                <c:pt idx="2">
                  <c:v>TATA</c:v>
                </c:pt>
                <c:pt idx="3">
                  <c:v>TCS</c:v>
                </c:pt>
                <c:pt idx="4">
                  <c:v>ASTRAL</c:v>
                </c:pt>
                <c:pt idx="5">
                  <c:v>NIFTY BEES</c:v>
                </c:pt>
                <c:pt idx="6">
                  <c:v>SUN</c:v>
                </c:pt>
                <c:pt idx="7">
                  <c:v>NESTLE</c:v>
                </c:pt>
                <c:pt idx="8">
                  <c:v>ASIAN</c:v>
                </c:pt>
                <c:pt idx="9">
                  <c:v>JUBLIANT</c:v>
                </c:pt>
                <c:pt idx="10">
                  <c:v>EICHER</c:v>
                </c:pt>
                <c:pt idx="11">
                  <c:v>BHARTI</c:v>
                </c:pt>
                <c:pt idx="12">
                  <c:v>TITAN</c:v>
                </c:pt>
                <c:pt idx="13">
                  <c:v>AVENUE</c:v>
                </c:pt>
                <c:pt idx="14">
                  <c:v>PVR</c:v>
                </c:pt>
                <c:pt idx="15">
                  <c:v>ALKYL</c:v>
                </c:pt>
                <c:pt idx="16">
                  <c:v>VARUN</c:v>
                </c:pt>
                <c:pt idx="17">
                  <c:v>APL</c:v>
                </c:pt>
                <c:pt idx="18">
                  <c:v>PAGE</c:v>
                </c:pt>
                <c:pt idx="19">
                  <c:v>KEI</c:v>
                </c:pt>
                <c:pt idx="20">
                  <c:v>CDSL</c:v>
                </c:pt>
                <c:pt idx="21">
                  <c:v>GOLD BEES</c:v>
                </c:pt>
                <c:pt idx="22">
                  <c:v>Riskless Asset</c:v>
                </c:pt>
              </c:strCache>
            </c:strRef>
          </c:cat>
          <c:val>
            <c:numRef>
              <c:f>'[1.1 Solver &amp; 1.3 Matrix Analytics.xlsx]Solver With Short Selling MVP'!$T$1:$T$23</c:f>
              <c:numCache>
                <c:formatCode>0.00%</c:formatCode>
                <c:ptCount val="23"/>
                <c:pt idx="0">
                  <c:v>0.26466829482630505</c:v>
                </c:pt>
                <c:pt idx="1">
                  <c:v>-0.13919160942072448</c:v>
                </c:pt>
                <c:pt idx="2">
                  <c:v>-5.9827067817815681E-2</c:v>
                </c:pt>
                <c:pt idx="3">
                  <c:v>1.507833492590867E-2</c:v>
                </c:pt>
                <c:pt idx="4">
                  <c:v>0.11375647093586436</c:v>
                </c:pt>
                <c:pt idx="5">
                  <c:v>8.0343240108873115E-2</c:v>
                </c:pt>
                <c:pt idx="6">
                  <c:v>-1.8192091282847576E-2</c:v>
                </c:pt>
                <c:pt idx="7">
                  <c:v>3.6508836283360893E-2</c:v>
                </c:pt>
                <c:pt idx="8">
                  <c:v>-5.6040579454381373E-2</c:v>
                </c:pt>
                <c:pt idx="9">
                  <c:v>7.0664963217371354E-2</c:v>
                </c:pt>
                <c:pt idx="10">
                  <c:v>3.697566460693813E-2</c:v>
                </c:pt>
                <c:pt idx="11">
                  <c:v>7.4362069662761932E-2</c:v>
                </c:pt>
                <c:pt idx="12">
                  <c:v>-5.2033307188284342E-3</c:v>
                </c:pt>
                <c:pt idx="13">
                  <c:v>3.5396521285244176E-2</c:v>
                </c:pt>
                <c:pt idx="14">
                  <c:v>6.2213901968693613E-2</c:v>
                </c:pt>
                <c:pt idx="15">
                  <c:v>-3.9744730803416874E-2</c:v>
                </c:pt>
                <c:pt idx="16">
                  <c:v>-4.5604355360702085E-2</c:v>
                </c:pt>
                <c:pt idx="17">
                  <c:v>6.389676414984008E-2</c:v>
                </c:pt>
                <c:pt idx="18">
                  <c:v>2.7813810221774454E-2</c:v>
                </c:pt>
                <c:pt idx="19">
                  <c:v>-4.6121622490960468E-2</c:v>
                </c:pt>
                <c:pt idx="20">
                  <c:v>-5.200516481086994E-2</c:v>
                </c:pt>
                <c:pt idx="21">
                  <c:v>0.58025163090987253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F-44C5-B59D-12D2CA32F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6778671"/>
        <c:axId val="1111472607"/>
        <c:axId val="0"/>
      </c:bar3DChart>
      <c:catAx>
        <c:axId val="121677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72607"/>
        <c:crosses val="autoZero"/>
        <c:auto val="1"/>
        <c:lblAlgn val="ctr"/>
        <c:lblOffset val="100"/>
        <c:noMultiLvlLbl val="0"/>
      </c:catAx>
      <c:valAx>
        <c:axId val="111147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77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5205849268841399E-2"/>
          <c:y val="4.2951538125538681E-2"/>
          <c:w val="0.92114426321709786"/>
          <c:h val="0.92731278163370379"/>
        </c:manualLayout>
      </c:layout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'Matrix Target Return'!$AK$1:$AK$22</c:f>
              <c:strCache>
                <c:ptCount val="22"/>
                <c:pt idx="0">
                  <c:v>HDFC</c:v>
                </c:pt>
                <c:pt idx="1">
                  <c:v>BAJAJ</c:v>
                </c:pt>
                <c:pt idx="2">
                  <c:v>TATA</c:v>
                </c:pt>
                <c:pt idx="3">
                  <c:v>TCS</c:v>
                </c:pt>
                <c:pt idx="4">
                  <c:v>ASTRAL</c:v>
                </c:pt>
                <c:pt idx="5">
                  <c:v>NIFTY BEES</c:v>
                </c:pt>
                <c:pt idx="6">
                  <c:v>SUN</c:v>
                </c:pt>
                <c:pt idx="7">
                  <c:v>NESTLE</c:v>
                </c:pt>
                <c:pt idx="8">
                  <c:v>ASIAN</c:v>
                </c:pt>
                <c:pt idx="9">
                  <c:v>JUBLIANT</c:v>
                </c:pt>
                <c:pt idx="10">
                  <c:v>EICHER</c:v>
                </c:pt>
                <c:pt idx="11">
                  <c:v>BHARTI</c:v>
                </c:pt>
                <c:pt idx="12">
                  <c:v>TITAN</c:v>
                </c:pt>
                <c:pt idx="13">
                  <c:v>AVENUE</c:v>
                </c:pt>
                <c:pt idx="14">
                  <c:v>PVR</c:v>
                </c:pt>
                <c:pt idx="15">
                  <c:v>ALKYL</c:v>
                </c:pt>
                <c:pt idx="16">
                  <c:v>VARUN</c:v>
                </c:pt>
                <c:pt idx="17">
                  <c:v>APL</c:v>
                </c:pt>
                <c:pt idx="18">
                  <c:v>PAGE</c:v>
                </c:pt>
                <c:pt idx="19">
                  <c:v>KEI</c:v>
                </c:pt>
                <c:pt idx="20">
                  <c:v>CDSL</c:v>
                </c:pt>
                <c:pt idx="21">
                  <c:v>GOLD BEES</c:v>
                </c:pt>
              </c:strCache>
            </c:strRef>
          </c:cat>
          <c:val>
            <c:numRef>
              <c:f>'Matrix Target Return'!$AL$1:$AL$22</c:f>
              <c:numCache>
                <c:formatCode>0%</c:formatCode>
                <c:ptCount val="22"/>
                <c:pt idx="0">
                  <c:v>0.23386966516118077</c:v>
                </c:pt>
                <c:pt idx="1">
                  <c:v>-7.6123646605707529E-2</c:v>
                </c:pt>
                <c:pt idx="2">
                  <c:v>-5.7381454423601361E-2</c:v>
                </c:pt>
                <c:pt idx="3">
                  <c:v>5.353689687393845E-2</c:v>
                </c:pt>
                <c:pt idx="4">
                  <c:v>0.11667892467243099</c:v>
                </c:pt>
                <c:pt idx="5">
                  <c:v>-0.42195267327832842</c:v>
                </c:pt>
                <c:pt idx="6">
                  <c:v>2.556636306398493E-2</c:v>
                </c:pt>
                <c:pt idx="7">
                  <c:v>0.11477152169582408</c:v>
                </c:pt>
                <c:pt idx="8">
                  <c:v>-5.0045521827124656E-3</c:v>
                </c:pt>
                <c:pt idx="9">
                  <c:v>7.742690500920496E-4</c:v>
                </c:pt>
                <c:pt idx="10">
                  <c:v>2.5240515790367415E-2</c:v>
                </c:pt>
                <c:pt idx="11">
                  <c:v>9.0937071279641388E-2</c:v>
                </c:pt>
                <c:pt idx="12">
                  <c:v>4.6591906824808432E-2</c:v>
                </c:pt>
                <c:pt idx="13">
                  <c:v>8.0458937605206879E-2</c:v>
                </c:pt>
                <c:pt idx="14">
                  <c:v>3.4861187614980603E-2</c:v>
                </c:pt>
                <c:pt idx="15">
                  <c:v>1.1318413967075044E-2</c:v>
                </c:pt>
                <c:pt idx="16">
                  <c:v>9.6052177659937538E-2</c:v>
                </c:pt>
                <c:pt idx="17">
                  <c:v>9.4426811207919598E-2</c:v>
                </c:pt>
                <c:pt idx="18">
                  <c:v>-2.5384650703380793E-3</c:v>
                </c:pt>
                <c:pt idx="19">
                  <c:v>2.0761255530184076E-2</c:v>
                </c:pt>
                <c:pt idx="20">
                  <c:v>-2.7459153346770203E-2</c:v>
                </c:pt>
                <c:pt idx="21">
                  <c:v>0.54461402690988581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5-458C-AA2F-C748A5EB7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07321711"/>
        <c:axId val="1207557519"/>
        <c:axId val="0"/>
      </c:bar3DChart>
      <c:catAx>
        <c:axId val="120732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557519"/>
        <c:crosses val="autoZero"/>
        <c:auto val="1"/>
        <c:lblAlgn val="ctr"/>
        <c:lblOffset val="100"/>
        <c:noMultiLvlLbl val="0"/>
      </c:catAx>
      <c:valAx>
        <c:axId val="120755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32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'[1.1 Solver &amp; 1.3 Matrix Analytics.xlsx]Solver With Short Selling MVP'!$S$1:$S$23</c:f>
              <c:strCache>
                <c:ptCount val="23"/>
                <c:pt idx="0">
                  <c:v>HDFC</c:v>
                </c:pt>
                <c:pt idx="1">
                  <c:v>BAJAJ</c:v>
                </c:pt>
                <c:pt idx="2">
                  <c:v>TATA</c:v>
                </c:pt>
                <c:pt idx="3">
                  <c:v>TCS</c:v>
                </c:pt>
                <c:pt idx="4">
                  <c:v>ASTRAL</c:v>
                </c:pt>
                <c:pt idx="5">
                  <c:v>NIFTY BEES</c:v>
                </c:pt>
                <c:pt idx="6">
                  <c:v>SUN</c:v>
                </c:pt>
                <c:pt idx="7">
                  <c:v>NESTLE</c:v>
                </c:pt>
                <c:pt idx="8">
                  <c:v>ASIAN</c:v>
                </c:pt>
                <c:pt idx="9">
                  <c:v>JUBLIANT</c:v>
                </c:pt>
                <c:pt idx="10">
                  <c:v>EICHER</c:v>
                </c:pt>
                <c:pt idx="11">
                  <c:v>BHARTI</c:v>
                </c:pt>
                <c:pt idx="12">
                  <c:v>TITAN</c:v>
                </c:pt>
                <c:pt idx="13">
                  <c:v>AVENUE</c:v>
                </c:pt>
                <c:pt idx="14">
                  <c:v>PVR</c:v>
                </c:pt>
                <c:pt idx="15">
                  <c:v>ALKYL</c:v>
                </c:pt>
                <c:pt idx="16">
                  <c:v>VARUN</c:v>
                </c:pt>
                <c:pt idx="17">
                  <c:v>APL</c:v>
                </c:pt>
                <c:pt idx="18">
                  <c:v>PAGE</c:v>
                </c:pt>
                <c:pt idx="19">
                  <c:v>KEI</c:v>
                </c:pt>
                <c:pt idx="20">
                  <c:v>CDSL</c:v>
                </c:pt>
                <c:pt idx="21">
                  <c:v>GOLD BEES</c:v>
                </c:pt>
                <c:pt idx="22">
                  <c:v>Riskless Asset</c:v>
                </c:pt>
              </c:strCache>
            </c:strRef>
          </c:cat>
          <c:val>
            <c:numRef>
              <c:f>'[1.1 Solver &amp; 1.3 Matrix Analytics.xlsx]Solver With Short Selling MVP'!$T$1:$T$23</c:f>
              <c:numCache>
                <c:formatCode>0.00%</c:formatCode>
                <c:ptCount val="23"/>
                <c:pt idx="0">
                  <c:v>0.26466829482630505</c:v>
                </c:pt>
                <c:pt idx="1">
                  <c:v>-0.13919160942072448</c:v>
                </c:pt>
                <c:pt idx="2">
                  <c:v>-5.9827067817815681E-2</c:v>
                </c:pt>
                <c:pt idx="3">
                  <c:v>1.507833492590867E-2</c:v>
                </c:pt>
                <c:pt idx="4">
                  <c:v>0.11375647093586436</c:v>
                </c:pt>
                <c:pt idx="5">
                  <c:v>8.0343240108873115E-2</c:v>
                </c:pt>
                <c:pt idx="6">
                  <c:v>-1.8192091282847576E-2</c:v>
                </c:pt>
                <c:pt idx="7">
                  <c:v>3.6508836283360893E-2</c:v>
                </c:pt>
                <c:pt idx="8">
                  <c:v>-5.6040579454381373E-2</c:v>
                </c:pt>
                <c:pt idx="9">
                  <c:v>7.0664963217371354E-2</c:v>
                </c:pt>
                <c:pt idx="10">
                  <c:v>3.697566460693813E-2</c:v>
                </c:pt>
                <c:pt idx="11">
                  <c:v>7.4362069662761932E-2</c:v>
                </c:pt>
                <c:pt idx="12">
                  <c:v>-5.2033307188284342E-3</c:v>
                </c:pt>
                <c:pt idx="13">
                  <c:v>3.5396521285244176E-2</c:v>
                </c:pt>
                <c:pt idx="14">
                  <c:v>6.2213901968693613E-2</c:v>
                </c:pt>
                <c:pt idx="15">
                  <c:v>-3.9744730803416874E-2</c:v>
                </c:pt>
                <c:pt idx="16">
                  <c:v>-4.5604355360702085E-2</c:v>
                </c:pt>
                <c:pt idx="17">
                  <c:v>6.389676414984008E-2</c:v>
                </c:pt>
                <c:pt idx="18">
                  <c:v>2.7813810221774454E-2</c:v>
                </c:pt>
                <c:pt idx="19">
                  <c:v>-4.6121622490960468E-2</c:v>
                </c:pt>
                <c:pt idx="20">
                  <c:v>-5.200516481086994E-2</c:v>
                </c:pt>
                <c:pt idx="21">
                  <c:v>0.58025163090987253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E-440C-9C5F-9A7DF743C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16778671"/>
        <c:axId val="1111472607"/>
        <c:axId val="0"/>
      </c:bar3DChart>
      <c:catAx>
        <c:axId val="121677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472607"/>
        <c:crosses val="autoZero"/>
        <c:auto val="1"/>
        <c:lblAlgn val="ctr"/>
        <c:lblOffset val="100"/>
        <c:noMultiLvlLbl val="0"/>
      </c:catAx>
      <c:valAx>
        <c:axId val="111147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778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3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022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459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7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0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BF5D2-712E-4E9F-9116-C769AD9FF8AF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D3BFB2-A68D-40EE-A1F1-145F07726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543" y="2404534"/>
            <a:ext cx="8247460" cy="1646302"/>
          </a:xfrm>
        </p:spPr>
        <p:txBody>
          <a:bodyPr/>
          <a:lstStyle/>
          <a:p>
            <a:r>
              <a:rPr lang="en-US" dirty="0" smtClean="0"/>
              <a:t>SAPM GROUP ASSIGNMEMT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GROUP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624948"/>
              </p:ext>
            </p:extLst>
          </p:nvPr>
        </p:nvGraphicFramePr>
        <p:xfrm>
          <a:off x="677334" y="1417679"/>
          <a:ext cx="7716168" cy="402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68084" y="5443268"/>
            <a:ext cx="251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r>
              <a:rPr lang="en-US" sz="2400" dirty="0" smtClean="0"/>
              <a:t>Return: 47%</a:t>
            </a:r>
          </a:p>
          <a:p>
            <a:r>
              <a:rPr lang="en-US" sz="2400" dirty="0" smtClean="0"/>
              <a:t>Risk: 27%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6747" y="2871539"/>
            <a:ext cx="435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Markowitz Portfolio Theory Mean</a:t>
            </a:r>
          </a:p>
          <a:p>
            <a:pPr algn="ctr"/>
            <a:r>
              <a:rPr lang="en-US" dirty="0" smtClean="0"/>
              <a:t>Variance Portfolio (NO SHORT ALLOWED)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2120" y="2847477"/>
            <a:ext cx="513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Markowitz Model Optimal Portfolio for Target Return = 19%  (SHORT ALLOWED)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5044" y="6184234"/>
            <a:ext cx="435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MARKET MODEL THEORY Mean</a:t>
            </a:r>
          </a:p>
          <a:p>
            <a:pPr algn="ctr"/>
            <a:r>
              <a:rPr lang="en-US" dirty="0" smtClean="0"/>
              <a:t>Variance Portfolio (NO SHORT ALLOWED)</a:t>
            </a:r>
            <a:endParaRPr lang="en-US" dirty="0"/>
          </a:p>
        </p:txBody>
      </p:sp>
      <p:pic>
        <p:nvPicPr>
          <p:cNvPr id="4110" name="Picture 14" descr="https://lh4.googleusercontent.com/1H1AqjGIlrKYRX490gdzwSKoAb0suvJvzLbGpBVG3-m-NceXZNGDlilKyRsQ2NYMn_rt4B2_7qEO1fTGxcbZxup-tZs4Ult4rcT2hBCwq4v4M1VQ8G8jJJDicxEc4ZtM3_Z_kU1omWDnBjZNA6-7dRslcD8hC_LkZulYLNpi8qQJPd2W7UQPbKxX48tmti7N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8" y="63871"/>
            <a:ext cx="4600263" cy="27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h3.googleusercontent.com/w9SbUGQU2NMq0gOFl0LAvwFcTu1hyqZzExK0_q4Gv05t7nikuaaptrukWHsqanNvRAtX0STATIez_YO7FRWb5jBc75fUkmLcgNc1UxBvwqEAd1gNNpw4i5pZq9wXvqNzzI2eXYxKAjthDC5yoI4xYpIgmAPrfzEBLjlqHZlIKN9xd5lxjiBBjWMjAffgY6Xi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15" y="3505922"/>
            <a:ext cx="4531945" cy="27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55CCD0-5972-3494-A655-38D7E2E39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498525"/>
              </p:ext>
            </p:extLst>
          </p:nvPr>
        </p:nvGraphicFramePr>
        <p:xfrm>
          <a:off x="5170341" y="179657"/>
          <a:ext cx="4542760" cy="269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05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0734" cy="1320800"/>
          </a:xfrm>
        </p:spPr>
        <p:txBody>
          <a:bodyPr/>
          <a:lstStyle/>
          <a:p>
            <a:r>
              <a:rPr lang="en-US" dirty="0" smtClean="0"/>
              <a:t>RISKFREE ASSET WITH SHORT SELLING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8108"/>
            <a:ext cx="8880734" cy="5145989"/>
          </a:xfrm>
        </p:spPr>
        <p:txBody>
          <a:bodyPr>
            <a:normAutofit/>
          </a:bodyPr>
          <a:lstStyle/>
          <a:p>
            <a:r>
              <a:rPr lang="en-US" dirty="0" smtClean="0"/>
              <a:t>SHORT SELLING ALLOWED FOR N RISK ASSETS PORTFOLIO (OBJECTIVE FUNCTION)</a:t>
            </a:r>
          </a:p>
          <a:p>
            <a:pPr lvl="1"/>
            <a:r>
              <a:rPr lang="en-US" dirty="0" smtClean="0"/>
              <a:t>Minimize (W</a:t>
            </a:r>
            <a:r>
              <a:rPr lang="en-US" baseline="30000" dirty="0" smtClean="0"/>
              <a:t>T</a:t>
            </a:r>
            <a:r>
              <a:rPr lang="el-GR" dirty="0" smtClean="0"/>
              <a:t>Σ</a:t>
            </a:r>
            <a:r>
              <a:rPr lang="en-US" dirty="0" smtClean="0"/>
              <a:t>W)</a:t>
            </a:r>
          </a:p>
          <a:p>
            <a:pPr lvl="1"/>
            <a:r>
              <a:rPr lang="en-US" dirty="0" smtClean="0"/>
              <a:t> W</a:t>
            </a:r>
            <a:r>
              <a:rPr lang="en-US" baseline="30000" dirty="0" smtClean="0"/>
              <a:t>T</a:t>
            </a:r>
            <a:r>
              <a:rPr lang="en-US" dirty="0" smtClean="0"/>
              <a:t>I = 1</a:t>
            </a:r>
            <a:endParaRPr lang="en-US" dirty="0"/>
          </a:p>
          <a:p>
            <a:r>
              <a:rPr lang="en-US" dirty="0" smtClean="0"/>
              <a:t>Using the various values of Target Returns we can </a:t>
            </a:r>
            <a:r>
              <a:rPr lang="en-US" dirty="0" smtClean="0">
                <a:solidFill>
                  <a:schemeClr val="accent4"/>
                </a:solidFill>
              </a:rPr>
              <a:t>plot Efficient Frontier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we create a portfolio of 1 risky asset portfolio and 1 riskless asset.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Maximize Sharpe Ratio to get CAL </a:t>
            </a:r>
            <a:r>
              <a:rPr lang="en-US" dirty="0" smtClean="0"/>
              <a:t>(OBJECTIVE FUNCTION):</a:t>
            </a:r>
          </a:p>
          <a:p>
            <a:pPr lvl="1"/>
            <a:r>
              <a:rPr lang="en-US" dirty="0" smtClean="0"/>
              <a:t>Maximize (</a:t>
            </a:r>
            <a:r>
              <a:rPr lang="en-US" dirty="0" err="1"/>
              <a:t>Rp−Rf</a:t>
            </a:r>
            <a:r>
              <a:rPr lang="en-US" dirty="0"/>
              <a:t>) / </a:t>
            </a:r>
            <a:r>
              <a:rPr lang="el-GR" dirty="0"/>
              <a:t>σ</a:t>
            </a:r>
            <a:r>
              <a:rPr lang="en-US" dirty="0" smtClean="0"/>
              <a:t>p) </a:t>
            </a:r>
            <a:r>
              <a:rPr lang="en-US" dirty="0" smtClean="0">
                <a:sym typeface="Wingdings" panose="05000000000000000000" pitchFamily="2" charset="2"/>
              </a:rPr>
              <a:t> Maximizing Sharpe Ratio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T</a:t>
            </a:r>
            <a:r>
              <a:rPr lang="en-US" dirty="0"/>
              <a:t>I = </a:t>
            </a:r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Maximize the Utility</a:t>
            </a:r>
            <a:r>
              <a:rPr lang="en-US" dirty="0" smtClean="0"/>
              <a:t> of investor (OBJECTIVE FUNCTION):</a:t>
            </a:r>
          </a:p>
          <a:p>
            <a:pPr lvl="1"/>
            <a:r>
              <a:rPr lang="en-US" dirty="0" smtClean="0"/>
              <a:t>Maximize </a:t>
            </a:r>
            <a:r>
              <a:rPr lang="en-US" dirty="0"/>
              <a:t>U(r,</a:t>
            </a:r>
            <a:r>
              <a:rPr lang="el-GR" dirty="0"/>
              <a:t>σ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 Maximizing Utility of Investor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baseline="30000" dirty="0"/>
              <a:t>T</a:t>
            </a:r>
            <a:r>
              <a:rPr lang="en-US" dirty="0"/>
              <a:t>I = </a:t>
            </a:r>
            <a:r>
              <a:rPr lang="en-US" dirty="0" smtClean="0"/>
              <a:t>1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PLOT: CAL and Utility Curve. The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point at which Utility curve intersects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CAL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will give us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weightage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of assets as our solution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67415"/>
              </p:ext>
            </p:extLst>
          </p:nvPr>
        </p:nvGraphicFramePr>
        <p:xfrm>
          <a:off x="677334" y="1441216"/>
          <a:ext cx="7897323" cy="406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68084" y="5443268"/>
            <a:ext cx="251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r>
              <a:rPr lang="en-US" sz="2400" dirty="0" smtClean="0"/>
              <a:t>Return: 104%</a:t>
            </a:r>
          </a:p>
          <a:p>
            <a:r>
              <a:rPr lang="en-US" sz="2400" dirty="0" smtClean="0"/>
              <a:t>Risk: 46%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6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5978" y="2945331"/>
            <a:ext cx="40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Markowitz Portfolio Theory MVP</a:t>
            </a:r>
          </a:p>
          <a:p>
            <a:pPr algn="ctr"/>
            <a:r>
              <a:rPr lang="en-US" dirty="0" smtClean="0"/>
              <a:t>(Short Selling &amp; Riskless Allowed)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9843" y="6180453"/>
            <a:ext cx="40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Market Model Theory</a:t>
            </a:r>
          </a:p>
          <a:p>
            <a:pPr algn="ctr"/>
            <a:r>
              <a:rPr lang="en-US" dirty="0" smtClean="0"/>
              <a:t>(Short Selling &amp; Riskless Allowed)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00498" y="2930091"/>
            <a:ext cx="403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Market Index Model Optimal Portfolio for Target Return = 23%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35D0AF-6083-7156-450F-0A4FD1C7F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89285"/>
              </p:ext>
            </p:extLst>
          </p:nvPr>
        </p:nvGraphicFramePr>
        <p:xfrm>
          <a:off x="119161" y="118932"/>
          <a:ext cx="5177458" cy="2804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9A0629-7E63-783B-7D38-8392DCBDE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55906"/>
              </p:ext>
            </p:extLst>
          </p:nvPr>
        </p:nvGraphicFramePr>
        <p:xfrm>
          <a:off x="5147733" y="118932"/>
          <a:ext cx="5781935" cy="248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F35D0AF-6083-7156-450F-0A4FD1C7F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61110"/>
              </p:ext>
            </p:extLst>
          </p:nvPr>
        </p:nvGraphicFramePr>
        <p:xfrm>
          <a:off x="2967067" y="3576422"/>
          <a:ext cx="5633469" cy="276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05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4" y="1791416"/>
            <a:ext cx="2833620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CONTRIBUTORS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66111"/>
              </p:ext>
            </p:extLst>
          </p:nvPr>
        </p:nvGraphicFramePr>
        <p:xfrm>
          <a:off x="772543" y="1608186"/>
          <a:ext cx="8128000" cy="48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697838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9417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9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Vishesh</a:t>
                      </a:r>
                      <a:r>
                        <a:rPr lang="en-US" baseline="0" dirty="0" smtClean="0"/>
                        <a:t> Mehta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2020A7PS2194H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Anshul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Avinashe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2020A1PS2536H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6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Venkatesh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Ravindran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2020A1PS2504H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70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Rohan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Sanklecha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2020A1PS2457H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Chaitanya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Dandwate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2020A1PS2488H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054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Nityan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Bhalve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2020A1PS2471H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3443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Simratjit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Singh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2020A4PS2179H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912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Vaibhav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Verma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2020A4PS2274H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854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Vipul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Singh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2020A4PS2241H</a:t>
                      </a:r>
                      <a:endParaRPr lang="en-US" sz="240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118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Shreyaan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Sharma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2020A3PS1139H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81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Sahil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Luthra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2020A4PS0847H</a:t>
                      </a:r>
                      <a:endParaRPr lang="en-US" sz="2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8541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10840"/>
            <a:ext cx="8596668" cy="1320800"/>
          </a:xfrm>
        </p:spPr>
        <p:txBody>
          <a:bodyPr/>
          <a:lstStyle/>
          <a:p>
            <a:r>
              <a:rPr lang="en-US" dirty="0" smtClean="0"/>
              <a:t>OBJECTIVE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08401"/>
            <a:ext cx="8596668" cy="1793240"/>
          </a:xfrm>
        </p:spPr>
        <p:txBody>
          <a:bodyPr/>
          <a:lstStyle/>
          <a:p>
            <a:r>
              <a:rPr lang="en-US" dirty="0" smtClean="0"/>
              <a:t>To gain some practical experience of the Portfolio Models like Market Portfolio Theory, we learned in the class that are quite useful in Industry.</a:t>
            </a:r>
          </a:p>
          <a:p>
            <a:r>
              <a:rPr lang="en-US" dirty="0" smtClean="0"/>
              <a:t>To build an optimum portfolio of 22 Assets according to the requirements, risk appetite and utility of investor using Markowitz Portfolio Model and Market Index Model.</a:t>
            </a:r>
            <a:endParaRPr lang="en-US" dirty="0"/>
          </a:p>
        </p:txBody>
      </p:sp>
      <p:pic>
        <p:nvPicPr>
          <p:cNvPr id="6148" name="Picture 4" descr="Project Objectives – ERASMUS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3" y="236855"/>
            <a:ext cx="90487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Modern Portfolio Theory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76" y="1507959"/>
            <a:ext cx="8596668" cy="50211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heart of MPT is the idea that risk and return are directly linked. This means that an investor must take on a higher level of risk to achieve greater expected returns</a:t>
            </a:r>
            <a:r>
              <a:rPr lang="en-US" dirty="0" smtClean="0"/>
              <a:t>.</a:t>
            </a:r>
          </a:p>
          <a:p>
            <a:r>
              <a:rPr lang="en-US" dirty="0"/>
              <a:t>Another main idea of MPT is that through diversification across a wide variety of security types, a portfolio's overall risk may be reduced.</a:t>
            </a:r>
            <a:endParaRPr lang="en-US" dirty="0" smtClean="0"/>
          </a:p>
          <a:p>
            <a:r>
              <a:rPr lang="en-US" dirty="0" smtClean="0"/>
              <a:t>MPT </a:t>
            </a:r>
            <a:r>
              <a:rPr lang="en-US" dirty="0"/>
              <a:t>uses variance of asset prices as a proxy for </a:t>
            </a:r>
            <a:r>
              <a:rPr lang="en-US" dirty="0" smtClean="0"/>
              <a:t>risk.</a:t>
            </a:r>
          </a:p>
          <a:p>
            <a:r>
              <a:rPr lang="en-US" dirty="0" smtClean="0"/>
              <a:t>MPT </a:t>
            </a:r>
            <a:r>
              <a:rPr lang="en-US" dirty="0"/>
              <a:t>assumes that investors are risk </a:t>
            </a:r>
            <a:r>
              <a:rPr lang="en-US" dirty="0" smtClean="0"/>
              <a:t>averse.</a:t>
            </a:r>
          </a:p>
          <a:p>
            <a:r>
              <a:rPr lang="en-US" dirty="0" smtClean="0"/>
              <a:t>An</a:t>
            </a:r>
            <a:r>
              <a:rPr lang="en-US" dirty="0"/>
              <a:t>  investor can reduce portfolio risk simply by holding combinations of instruments that are not perfectly positively </a:t>
            </a:r>
            <a:r>
              <a:rPr lang="en-US" dirty="0" smtClean="0"/>
              <a:t>correlated.</a:t>
            </a:r>
          </a:p>
          <a:p>
            <a:r>
              <a:rPr lang="en-US" dirty="0" smtClean="0"/>
              <a:t>Different </a:t>
            </a:r>
            <a:r>
              <a:rPr lang="en-US" dirty="0"/>
              <a:t>investors will evaluate the risk-return trade-off differently based on individual’s risk aversion characteristic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Efficient Frontier: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graph </a:t>
            </a:r>
            <a:r>
              <a:rPr lang="en-US" dirty="0" smtClean="0"/>
              <a:t>of Expected </a:t>
            </a:r>
            <a:r>
              <a:rPr lang="en-US" dirty="0"/>
              <a:t>return versus Standard </a:t>
            </a:r>
            <a:r>
              <a:rPr lang="en-US" dirty="0" smtClean="0"/>
              <a:t>Deviation. When we minimize the risk for every possible value of return or vice versa, we get Efficient Frontier. </a:t>
            </a:r>
            <a:endParaRPr lang="en-US" dirty="0"/>
          </a:p>
          <a:p>
            <a:r>
              <a:rPr lang="en-US" b="1" dirty="0"/>
              <a:t>Selection Criterion: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Indifference curve of investor</a:t>
            </a:r>
            <a:br>
              <a:rPr lang="en-US" dirty="0"/>
            </a:br>
            <a:r>
              <a:rPr lang="en-US" dirty="0"/>
              <a:t>B. Utility function (function of risk and </a:t>
            </a:r>
            <a:r>
              <a:rPr lang="en-US" dirty="0" smtClean="0"/>
              <a:t>return)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574" y="2148840"/>
            <a:ext cx="8596668" cy="1950720"/>
          </a:xfrm>
        </p:spPr>
        <p:txBody>
          <a:bodyPr>
            <a:noAutofit/>
          </a:bodyPr>
          <a:lstStyle/>
          <a:p>
            <a:r>
              <a:rPr lang="en-US" sz="5400" dirty="0" smtClean="0"/>
              <a:t>Criteria For Stock Selection</a:t>
            </a:r>
            <a:endParaRPr lang="en-US" sz="5400" dirty="0"/>
          </a:p>
        </p:txBody>
      </p:sp>
      <p:sp>
        <p:nvSpPr>
          <p:cNvPr id="5" name="Rounded Rectangle 4"/>
          <p:cNvSpPr/>
          <p:nvPr/>
        </p:nvSpPr>
        <p:spPr>
          <a:xfrm>
            <a:off x="311574" y="239428"/>
            <a:ext cx="3361266" cy="1867452"/>
          </a:xfrm>
          <a:prstGeom prst="round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CDSL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Zerodha is not listed and to indirectly get benefit from growth of Zerodha we bought CDSL which is official depository of Zerodha.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90922" y="239428"/>
            <a:ext cx="3088998" cy="18674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GOLD BEES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into Gold which is a separate asset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Will help during economic crisis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151121" y="3723072"/>
            <a:ext cx="3977740" cy="309672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APL APOLLO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 Steel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Steel is backbone of economy but it is very cyclical nature of business when it come to profit, it is driver by commodity price.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But despite being in steel tube manufacturing business, APL has remained profitable due to the ability to pass on the raw material cost to clients.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98002" y="257100"/>
            <a:ext cx="3149958" cy="18497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</a:t>
            </a:r>
            <a:r>
              <a:rPr lang="en-US" sz="2000" b="1" dirty="0" smtClean="0"/>
              <a:t>IFTY BEES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by investing in an NIFTY 50 Passive Index fund.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91335" y="4099560"/>
            <a:ext cx="4058745" cy="24841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VARUN BEVERAGES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soft drink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Unreachable </a:t>
            </a:r>
            <a:r>
              <a:rPr lang="en-US" dirty="0" smtClean="0"/>
              <a:t>Moat: Second largest bottler of Pepsi in the world. High Profit Margins.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33381" y="2145792"/>
            <a:ext cx="3795623" cy="1542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KEI INDUSTRIES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Wire and cabling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Change in business model from B2G to B2B and B2C.</a:t>
            </a:r>
          </a:p>
        </p:txBody>
      </p:sp>
    </p:spTree>
    <p:extLst>
      <p:ext uri="{BB962C8B-B14F-4D97-AF65-F5344CB8AC3E}">
        <p14:creationId xmlns:p14="http://schemas.microsoft.com/office/powerpoint/2010/main" val="25370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534" y="292768"/>
            <a:ext cx="3103346" cy="206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NESTLE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into FMCG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Leader in 85% of its product portfolio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Near Monopoly in some of the segments like baby milk etc.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3373653" y="94648"/>
            <a:ext cx="3225267" cy="2922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PAIGE INDUSTRIES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 innerwear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Strong Brand recognition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Unreachable Moat: </a:t>
            </a:r>
            <a:r>
              <a:rPr lang="en-US" sz="1600" dirty="0" smtClean="0"/>
              <a:t>Master Franchise of Jockey in India and several other countries.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Market Leader and strong distribution network.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7534" y="2493344"/>
            <a:ext cx="3103346" cy="214884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AIRTEL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into Telecom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With the testing of 5G started in India, we hope that the ARPU of these company will increase and will benefit the investors.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526053" y="3096928"/>
            <a:ext cx="3499587" cy="173415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EICHER MOTOR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</a:t>
            </a:r>
            <a:r>
              <a:rPr lang="en-US" dirty="0"/>
              <a:t>t</a:t>
            </a:r>
            <a:r>
              <a:rPr lang="en-US" dirty="0" smtClean="0"/>
              <a:t>wo wheeler Automobile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Chosen because of strong brand recognition of Royal Enfield.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70293" y="79408"/>
            <a:ext cx="3499587" cy="164271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HDFC BANK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into Banking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This bank has the healthiest Financials so we choose it over others.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1855" y="4840304"/>
            <a:ext cx="3103346" cy="165795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SUN PHARMA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 Pharma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India’s Largest Pharmaceutical Company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7168413" y="2092692"/>
            <a:ext cx="3103346" cy="200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TCS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Trading @ 26.8 P/E lower than historic average of 37.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Strong ROCE of 43%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167947" y="4910488"/>
            <a:ext cx="6301933" cy="19475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DMART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Diversification into Stores Retail Chain Segment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 chose DMART over other retailer as it has a lowest cost operating models. They don’t spend much money on the infrastructure of the store thus they become profitable more easily then the peers.</a:t>
            </a:r>
          </a:p>
        </p:txBody>
      </p:sp>
    </p:spTree>
    <p:extLst>
      <p:ext uri="{BB962C8B-B14F-4D97-AF65-F5344CB8AC3E}">
        <p14:creationId xmlns:p14="http://schemas.microsoft.com/office/powerpoint/2010/main" val="36415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8014" y="125128"/>
            <a:ext cx="3103346" cy="2008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ASTRAL</a:t>
            </a:r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Plastic pipe and adhesive business.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started 30 years back but is still growing at a rate of 15% CAGR.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19373" y="125128"/>
            <a:ext cx="3225267" cy="3852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ASIAN PAINTS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 Paints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Trading @ P/E of 80 lower than Historic Average of 93.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Market Leader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Unreachable Moat</a:t>
            </a:r>
            <a:r>
              <a:rPr lang="en-US" dirty="0"/>
              <a:t>:  Strong distribution network, which is more than twice as large as its nearest competitors.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03734" y="4578416"/>
            <a:ext cx="3225267" cy="20084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ALKYL</a:t>
            </a:r>
            <a:r>
              <a:rPr lang="en-US" b="1" dirty="0" smtClean="0"/>
              <a:t> AMINES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Chemical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Market leader in Alkyl Amines with market share of ~68%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3734" y="2197768"/>
            <a:ext cx="3103346" cy="21608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PVR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Entertainment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PVR and INOX are going for a merger. We invested for synergies caused by the merger.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939813" y="4361848"/>
            <a:ext cx="3499587" cy="20237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TATA MOTORS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Automobile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Choose Tata Motors over other as Tata aggressively working on EV.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848373" y="2365408"/>
            <a:ext cx="3499587" cy="17526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BAJAJ FINANCE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NBFC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Fasted growing NBFC in India.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7893" y="201328"/>
            <a:ext cx="3499587" cy="2023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TITAN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into Retail business of Jewelry.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Largest Market share in organized market with string ROCE and PAT Margins.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56534" y="4057048"/>
            <a:ext cx="3200398" cy="2633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JUBILANT</a:t>
            </a:r>
            <a:r>
              <a:rPr lang="en-US" b="1" dirty="0" smtClean="0"/>
              <a:t> </a:t>
            </a:r>
            <a:r>
              <a:rPr lang="en-US" sz="2000" b="1" dirty="0" smtClean="0"/>
              <a:t>FOODWORKS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Diversification QSR Sector.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As more discretionary spending is being done by India, it is one of the best sector to invest.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31" y="1542215"/>
            <a:ext cx="10732274" cy="40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SHORT SELLING &amp; NO RISKLESS ASSET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353"/>
            <a:ext cx="8880734" cy="496483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 SHORT SELLING ALLOWED (OBJECTIVE FUNCTION)</a:t>
            </a:r>
          </a:p>
          <a:p>
            <a:pPr lvl="1"/>
            <a:r>
              <a:rPr lang="en-US" dirty="0" smtClean="0"/>
              <a:t>Minimize (W</a:t>
            </a:r>
            <a:r>
              <a:rPr lang="en-US" baseline="30000" dirty="0" smtClean="0"/>
              <a:t>T</a:t>
            </a:r>
            <a:r>
              <a:rPr lang="el-GR" dirty="0" smtClean="0"/>
              <a:t>Σ</a:t>
            </a:r>
            <a:r>
              <a:rPr lang="en-US" dirty="0" smtClean="0"/>
              <a:t>W)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Minimize (Variance)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T</a:t>
            </a:r>
            <a:r>
              <a:rPr lang="en-US" dirty="0" smtClean="0"/>
              <a:t>I = 1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Sum of weight = 1</a:t>
            </a:r>
          </a:p>
          <a:p>
            <a:pPr lvl="1"/>
            <a:r>
              <a:rPr lang="en-US" dirty="0" smtClean="0"/>
              <a:t>Each w &gt;= 0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Weight of each element is positive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For Target Return we add an additional constraint: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baseline="30000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 = Target Return</a:t>
            </a:r>
          </a:p>
          <a:p>
            <a:r>
              <a:rPr lang="en-US" dirty="0" smtClean="0"/>
              <a:t>Using the various values of Target Returns we can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plot Efficient Frontier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Utility Function U(r,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  <a:r>
              <a:rPr lang="en-US" b="1" dirty="0" smtClean="0"/>
              <a:t> = E{R} – 0.5A </a:t>
            </a:r>
            <a:r>
              <a:rPr lang="el-GR" b="1" dirty="0" smtClean="0"/>
              <a:t>σ</a:t>
            </a:r>
            <a:r>
              <a:rPr lang="en-US" b="1" baseline="30000" dirty="0" smtClean="0"/>
              <a:t>2</a:t>
            </a:r>
            <a:endParaRPr lang="en-US" baseline="30000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Maximizing Utility</a:t>
            </a:r>
            <a:r>
              <a:rPr lang="en-US" dirty="0" smtClean="0"/>
              <a:t> of Investor(OBJECTIVE FUNCTION):</a:t>
            </a:r>
          </a:p>
          <a:p>
            <a:pPr lvl="1"/>
            <a:r>
              <a:rPr lang="en-US" dirty="0" smtClean="0"/>
              <a:t>Maximize </a:t>
            </a:r>
            <a:r>
              <a:rPr lang="en-US" dirty="0"/>
              <a:t>U(r,</a:t>
            </a:r>
            <a:r>
              <a:rPr lang="el-GR" dirty="0"/>
              <a:t>σ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</a:t>
            </a:r>
            <a:r>
              <a:rPr lang="en-US" baseline="30000" dirty="0"/>
              <a:t>T</a:t>
            </a:r>
            <a:r>
              <a:rPr lang="en-US" dirty="0"/>
              <a:t>I = </a:t>
            </a:r>
            <a:r>
              <a:rPr lang="en-US" dirty="0" smtClean="0"/>
              <a:t>1, w&gt;=0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point at which Utility curve intersects Efficient frontier will give us various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weightage of assets as our </a:t>
            </a:r>
            <a:r>
              <a:rPr lang="en-US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solution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317</TotalTime>
  <Words>1179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SAPM GROUP ASSIGNMEMT</vt:lpstr>
      <vt:lpstr>CONTRIBUTORS</vt:lpstr>
      <vt:lpstr>OBJECTIVE OF ASSIGNMENT</vt:lpstr>
      <vt:lpstr>Modern Portfolio Theory  </vt:lpstr>
      <vt:lpstr>Criteria For Stock Selection</vt:lpstr>
      <vt:lpstr>PowerPoint Presentation</vt:lpstr>
      <vt:lpstr>PowerPoint Presentation</vt:lpstr>
      <vt:lpstr>CORRELATION MATRIX</vt:lpstr>
      <vt:lpstr>NO SHORT SELLING &amp; NO RISKLESS ASSET</vt:lpstr>
      <vt:lpstr>EFFICIENT FRONTIER</vt:lpstr>
      <vt:lpstr>PowerPoint Presentation</vt:lpstr>
      <vt:lpstr>RISKFREE ASSET WITH SHORT SELLING</vt:lpstr>
      <vt:lpstr>EFFICIENT FRONTIER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SAPM GROUP ASSIGNMEMT</dc:title>
  <dc:creator>Vishesh</dc:creator>
  <cp:lastModifiedBy>Vishesh</cp:lastModifiedBy>
  <cp:revision>103</cp:revision>
  <dcterms:created xsi:type="dcterms:W3CDTF">2022-12-06T13:07:09Z</dcterms:created>
  <dcterms:modified xsi:type="dcterms:W3CDTF">2022-12-12T03:54:50Z</dcterms:modified>
</cp:coreProperties>
</file>