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698" r:id="rId2"/>
    <p:sldMasterId id="2147483753" r:id="rId3"/>
  </p:sldMasterIdLst>
  <p:notesMasterIdLst>
    <p:notesMasterId r:id="rId19"/>
  </p:notesMasterIdLst>
  <p:handoutMasterIdLst>
    <p:handoutMasterId r:id="rId20"/>
  </p:handoutMasterIdLst>
  <p:sldIdLst>
    <p:sldId id="896" r:id="rId4"/>
    <p:sldId id="870" r:id="rId5"/>
    <p:sldId id="811" r:id="rId6"/>
    <p:sldId id="877" r:id="rId7"/>
    <p:sldId id="915" r:id="rId8"/>
    <p:sldId id="886" r:id="rId9"/>
    <p:sldId id="916" r:id="rId10"/>
    <p:sldId id="917" r:id="rId11"/>
    <p:sldId id="918" r:id="rId12"/>
    <p:sldId id="919" r:id="rId13"/>
    <p:sldId id="920" r:id="rId14"/>
    <p:sldId id="921" r:id="rId15"/>
    <p:sldId id="883" r:id="rId16"/>
    <p:sldId id="809" r:id="rId17"/>
    <p:sldId id="894" r:id="rId18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6"/>
            <p14:sldId id="870"/>
            <p14:sldId id="811"/>
            <p14:sldId id="877"/>
            <p14:sldId id="915"/>
            <p14:sldId id="886"/>
            <p14:sldId id="916"/>
            <p14:sldId id="917"/>
            <p14:sldId id="918"/>
            <p14:sldId id="919"/>
            <p14:sldId id="920"/>
            <p14:sldId id="921"/>
            <p14:sldId id="883"/>
          </p14:sldIdLst>
        </p14:section>
        <p14:section name="CREDITS &amp; COPYRIGHTS" id="{96A22112-93F8-4FC4-92DC-51B794962ED1}">
          <p14:sldIdLst>
            <p14:sldId id="809"/>
            <p14:sldId id="8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A36E"/>
    <a:srgbClr val="D0343C"/>
    <a:srgbClr val="8DB1C4"/>
    <a:srgbClr val="3D4149"/>
    <a:srgbClr val="615474"/>
    <a:srgbClr val="F9BE75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95417" autoAdjust="0"/>
  </p:normalViewPr>
  <p:slideViewPr>
    <p:cSldViewPr>
      <p:cViewPr>
        <p:scale>
          <a:sx n="97" d="100"/>
          <a:sy n="97" d="100"/>
        </p:scale>
        <p:origin x="113" y="573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98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92BCA-6888-A8C0-4D44-889D632CB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A7433-90A4-DC09-3F16-41BF9A2F5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95FE2-6FC2-E30E-C1D6-8D6609BDC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F40CF-1137-BDE7-A08E-5B02A3044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13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6899-0649-141A-0CF5-A99DED90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E065BC-EC17-93EB-57BA-FE4A3564A6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E5BBA-BF5C-8890-2427-0A48B601B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5E265-2487-8D44-3DFA-F220192621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4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8ED07-A5C8-E720-1761-6D785B9D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1EA95-CE54-EF70-DA1C-680703A93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AC5442-817A-5851-47C5-3CEAE2518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6F051-3D77-3F60-49C0-A04E1E521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2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35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140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1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32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8B2E-55D5-24D2-C1E1-94F7A1EA3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AAB66-156A-F408-A5CD-4469741FA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80280-4948-EAE5-D7D6-065D4BEAD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18EF9-41EB-9CEB-210E-DD162286E9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9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13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71D4-541B-181C-9E7E-DEA6C1126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31D48-4E6D-7013-DBFC-33908CD8D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5B36F-48FA-CF65-431A-A39F8C2E6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E3B50-D131-DE36-ADD6-6C1AC3FA4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934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52817-D17C-5608-A14F-EEAFCE0E0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CB44C-FDFD-6AC2-EC0E-54618467A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82BC5-3F25-3DC5-14FA-93DBD8697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D5EFD-59DC-D330-A1A5-97C81F3530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43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7A89D-A3A3-B7A4-CD23-D4E6E7896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58F0A-A964-80BA-B7E1-DC6F84298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551A1-59A7-A3E1-3982-819CFE72A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D53D9-043A-4848-8877-14DEE09809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EB3AE-8E34-4534-922B-E380FB565A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060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61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78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Photo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50947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6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0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Righ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7968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8382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4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eft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06EB17-4106-4F9E-89A6-348EF00A38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84033" cy="6858000"/>
          </a:xfrm>
        </p:spPr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82B820-AC99-4995-88D1-DDF75CD251CF}"/>
              </a:ext>
            </a:extLst>
          </p:cNvPr>
          <p:cNvGrpSpPr/>
          <p:nvPr userDrawn="1"/>
        </p:nvGrpSpPr>
        <p:grpSpPr>
          <a:xfrm flipH="1">
            <a:off x="8295138" y="307643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6D70F740-9157-4D5A-8560-A1C4C807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AB91CEE8-8A16-42ED-8413-ACEB6E02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E218AB1-23B7-491E-B5A6-4952D5B82A91}"/>
              </a:ext>
            </a:extLst>
          </p:cNvPr>
          <p:cNvSpPr>
            <a:spLocks/>
          </p:cNvSpPr>
          <p:nvPr userDrawn="1"/>
        </p:nvSpPr>
        <p:spPr bwMode="auto">
          <a:xfrm>
            <a:off x="72390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2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ottom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32461AC-B281-40AE-A257-BD2F97623B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852738"/>
            <a:ext cx="12192000" cy="40052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FB8C5B-9195-4ACA-92DF-B203DC176504}"/>
              </a:ext>
            </a:extLst>
          </p:cNvPr>
          <p:cNvGrpSpPr/>
          <p:nvPr userDrawn="1"/>
        </p:nvGrpSpPr>
        <p:grpSpPr>
          <a:xfrm flipH="1">
            <a:off x="1894338" y="307643"/>
            <a:ext cx="2002524" cy="2170740"/>
            <a:chOff x="7662863" y="293688"/>
            <a:chExt cx="835026" cy="906463"/>
          </a:xfrm>
        </p:grpSpPr>
        <p:sp>
          <p:nvSpPr>
            <p:cNvPr id="14" name="Freeform 40">
              <a:extLst>
                <a:ext uri="{FF2B5EF4-FFF2-40B4-BE49-F238E27FC236}">
                  <a16:creationId xmlns:a16="http://schemas.microsoft.com/office/drawing/2014/main" id="{03A4DD57-D36F-4CF9-9134-E1216D3AD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5994FDF0-A074-481D-87A3-0CE5A9450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8E7971E5-7349-4B4C-89E8-BDA021E0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9738"/>
            <a:ext cx="4114799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3A05C9-A2CD-4D32-949B-C49DAC704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89463"/>
            <a:ext cx="4114799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732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81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0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51560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F99CF5-8B46-45FB-9937-DA746F4A5D80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9" name="Freeform 40">
              <a:extLst>
                <a:ext uri="{FF2B5EF4-FFF2-40B4-BE49-F238E27FC236}">
                  <a16:creationId xmlns:a16="http://schemas.microsoft.com/office/drawing/2014/main" id="{E2E1C14D-50E1-4CF7-9196-DAE544406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1">
              <a:extLst>
                <a:ext uri="{FF2B5EF4-FFF2-40B4-BE49-F238E27FC236}">
                  <a16:creationId xmlns:a16="http://schemas.microsoft.com/office/drawing/2014/main" id="{9F8CC579-ADB5-43B1-A967-DD80192B5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8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2A30-61F8-4104-85E9-D001D06E0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CE5A5-270D-41E0-B338-C1DA86E5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39D8-C12C-4075-AFC9-0643483CF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2855"/>
            <a:ext cx="5181600" cy="404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1BECB-64B5-4FF3-9D67-7DD34341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FAD61-1E99-4371-B51A-6A94E8AB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4A34A-FC88-43D3-A292-04FFD54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78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D21-EA3D-429A-8808-5F83EA2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C34F1-A2BC-44AF-B07C-7A5BF7664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C6105-449E-4C42-95FD-206F6614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37EE-41A5-4696-BBA3-1C3141F6F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34F8E8-D22B-4A3E-AED9-3E1D9CD9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80910-07E7-4195-BA8B-27178CD0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158A7-4537-428C-AE96-600F9071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F28B1-B75A-4358-BE90-409081A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8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1AAF2C0-DBC8-4DA1-965D-E2A1975B0D2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5E82C827-CC09-4921-9894-05223A83B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A4E1020-39E8-404F-8543-FAB91D9B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62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2938-EF95-4CB9-8B62-4A048E0B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15BB7-4595-4B5D-9730-BD9C35E7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A8F67-D004-431B-BF17-8EC7C7C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0282-0AD5-4004-B68F-C97D8EF5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854FF3A-2CE6-4761-AE53-96B434DC23EE}"/>
              </a:ext>
            </a:extLst>
          </p:cNvPr>
          <p:cNvSpPr>
            <a:spLocks/>
          </p:cNvSpPr>
          <p:nvPr userDrawn="1"/>
        </p:nvSpPr>
        <p:spPr bwMode="auto"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21F653-0A8C-46FD-9307-B51820C6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1709738"/>
            <a:ext cx="3698654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36F0D-D537-4DFD-9F92-731E3EE4F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099" y="4589463"/>
            <a:ext cx="369865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DDEC5DD-F096-4CD1-A4AD-6BA80C40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5098" y="6356350"/>
            <a:ext cx="1322390" cy="365125"/>
          </a:xfrm>
        </p:spPr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438A106-5A9B-441C-BD31-81D02402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03512" y="6356350"/>
            <a:ext cx="3891786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17940F-16C7-4A7E-8174-16427EE3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E585F82-9A75-4266-8FBC-7C782ADE2B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3544" y="0"/>
            <a:ext cx="7562056" cy="6721476"/>
          </a:xfrm>
          <a:custGeom>
            <a:avLst/>
            <a:gdLst>
              <a:gd name="connsiteX0" fmla="*/ 532677 w 7562056"/>
              <a:gd name="connsiteY0" fmla="*/ 0 h 6721476"/>
              <a:gd name="connsiteX1" fmla="*/ 7026902 w 7562056"/>
              <a:gd name="connsiteY1" fmla="*/ 0 h 6721476"/>
              <a:gd name="connsiteX2" fmla="*/ 7134938 w 7562056"/>
              <a:gd name="connsiteY2" fmla="*/ 62320 h 6721476"/>
              <a:gd name="connsiteX3" fmla="*/ 7562056 w 7562056"/>
              <a:gd name="connsiteY3" fmla="*/ 800154 h 6721476"/>
              <a:gd name="connsiteX4" fmla="*/ 7562056 w 7562056"/>
              <a:gd name="connsiteY4" fmla="*/ 4180828 h 6721476"/>
              <a:gd name="connsiteX5" fmla="*/ 7134938 w 7562056"/>
              <a:gd name="connsiteY5" fmla="*/ 4916095 h 6721476"/>
              <a:gd name="connsiteX6" fmla="*/ 4206860 w 7562056"/>
              <a:gd name="connsiteY6" fmla="*/ 6607717 h 6721476"/>
              <a:gd name="connsiteX7" fmla="*/ 3355196 w 7562056"/>
              <a:gd name="connsiteY7" fmla="*/ 6607717 h 6721476"/>
              <a:gd name="connsiteX8" fmla="*/ 424547 w 7562056"/>
              <a:gd name="connsiteY8" fmla="*/ 4916095 h 6721476"/>
              <a:gd name="connsiteX9" fmla="*/ 0 w 7562056"/>
              <a:gd name="connsiteY9" fmla="*/ 4180828 h 6721476"/>
              <a:gd name="connsiteX10" fmla="*/ 0 w 7562056"/>
              <a:gd name="connsiteY10" fmla="*/ 800154 h 6721476"/>
              <a:gd name="connsiteX11" fmla="*/ 424547 w 7562056"/>
              <a:gd name="connsiteY11" fmla="*/ 62320 h 672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62056" h="6721476">
                <a:moveTo>
                  <a:pt x="532677" y="0"/>
                </a:moveTo>
                <a:lnTo>
                  <a:pt x="7026902" y="0"/>
                </a:lnTo>
                <a:lnTo>
                  <a:pt x="7134938" y="62320"/>
                </a:lnTo>
                <a:cubicBezTo>
                  <a:pt x="7399958" y="216569"/>
                  <a:pt x="7562056" y="496794"/>
                  <a:pt x="7562056" y="800154"/>
                </a:cubicBezTo>
                <a:lnTo>
                  <a:pt x="7562056" y="4180828"/>
                </a:lnTo>
                <a:cubicBezTo>
                  <a:pt x="7562056" y="4484189"/>
                  <a:pt x="7399958" y="4764413"/>
                  <a:pt x="7134938" y="4916095"/>
                </a:cubicBezTo>
                <a:lnTo>
                  <a:pt x="4206860" y="6607717"/>
                </a:lnTo>
                <a:cubicBezTo>
                  <a:pt x="3941840" y="6759396"/>
                  <a:pt x="3617642" y="6759396"/>
                  <a:pt x="3355196" y="6607717"/>
                </a:cubicBezTo>
                <a:lnTo>
                  <a:pt x="424547" y="4916095"/>
                </a:lnTo>
                <a:cubicBezTo>
                  <a:pt x="162101" y="4764413"/>
                  <a:pt x="0" y="4484189"/>
                  <a:pt x="0" y="4180828"/>
                </a:cubicBezTo>
                <a:lnTo>
                  <a:pt x="0" y="800154"/>
                </a:lnTo>
                <a:cubicBezTo>
                  <a:pt x="0" y="496794"/>
                  <a:pt x="162101" y="216569"/>
                  <a:pt x="424547" y="6232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79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AAF14-0F4C-4D0E-9DDA-44215B965E3F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3A0D5DB1-1C51-46A8-97F7-0EB24938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EEF8BCD1-8AAE-4E24-89A8-EB6B8DC4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2DD25C-66E5-4F53-AA69-EDB83093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Autofit/>
          </a:bodyPr>
          <a:lstStyle>
            <a:lvl1pPr>
              <a:defRPr sz="239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B5E7F-DB0C-42F3-9FF1-86C17191E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897A-5DCC-400B-B196-7E81679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970F4-EF07-41F2-BB11-C291CB1A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6568-E4B6-41E2-BEEB-6D9A3658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7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4703D-FD65-489B-93B5-1CACC08F257C}"/>
              </a:ext>
            </a:extLst>
          </p:cNvPr>
          <p:cNvSpPr/>
          <p:nvPr userDrawn="1"/>
        </p:nvSpPr>
        <p:spPr>
          <a:xfrm>
            <a:off x="838200" y="831488"/>
            <a:ext cx="10515600" cy="4856674"/>
          </a:xfrm>
          <a:prstGeom prst="roundRect">
            <a:avLst>
              <a:gd name="adj" fmla="val 10989"/>
            </a:avLst>
          </a:prstGeom>
          <a:solidFill>
            <a:schemeClr val="tx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 sz="4050" b="1">
              <a:solidFill>
                <a:schemeClr val="accent2"/>
              </a:solidFill>
            </a:endParaRP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A03C8AA3-48B3-4F30-AD14-4115D55B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43410" y="843861"/>
            <a:ext cx="9505181" cy="48443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C2E413-A937-43E8-AFB1-3AEBB6BDC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5654" y="5157192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6F293D7-7108-4ADE-88E1-A069BCD34E5E}"/>
              </a:ext>
            </a:extLst>
          </p:cNvPr>
          <p:cNvSpPr/>
          <p:nvPr userDrawn="1"/>
        </p:nvSpPr>
        <p:spPr>
          <a:xfrm>
            <a:off x="9825258" y="4485729"/>
            <a:ext cx="1804843" cy="1563432"/>
          </a:xfrm>
          <a:custGeom>
            <a:avLst/>
            <a:gdLst>
              <a:gd name="connsiteX0" fmla="*/ 707397 w 1314337"/>
              <a:gd name="connsiteY0" fmla="*/ 0 h 1138535"/>
              <a:gd name="connsiteX1" fmla="*/ 1314337 w 1314337"/>
              <a:gd name="connsiteY1" fmla="*/ 0 h 1138535"/>
              <a:gd name="connsiteX2" fmla="*/ 1314337 w 1314337"/>
              <a:gd name="connsiteY2" fmla="*/ 467413 h 1138535"/>
              <a:gd name="connsiteX3" fmla="*/ 1206902 w 1314337"/>
              <a:gd name="connsiteY3" fmla="*/ 875528 h 1138535"/>
              <a:gd name="connsiteX4" fmla="*/ 839947 w 1314337"/>
              <a:gd name="connsiteY4" fmla="*/ 1138535 h 1138535"/>
              <a:gd name="connsiteX5" fmla="*/ 707397 w 1314337"/>
              <a:gd name="connsiteY5" fmla="*/ 890178 h 1138535"/>
              <a:gd name="connsiteX6" fmla="*/ 929942 w 1314337"/>
              <a:gd name="connsiteY6" fmla="*/ 740187 h 1138535"/>
              <a:gd name="connsiteX7" fmla="*/ 997612 w 1314337"/>
              <a:gd name="connsiteY7" fmla="*/ 563687 h 1138535"/>
              <a:gd name="connsiteX8" fmla="*/ 707397 w 1314337"/>
              <a:gd name="connsiteY8" fmla="*/ 563687 h 1138535"/>
              <a:gd name="connsiteX9" fmla="*/ 0 w 1314337"/>
              <a:gd name="connsiteY9" fmla="*/ 0 h 1138535"/>
              <a:gd name="connsiteX10" fmla="*/ 606939 w 1314337"/>
              <a:gd name="connsiteY10" fmla="*/ 0 h 1138535"/>
              <a:gd name="connsiteX11" fmla="*/ 606939 w 1314337"/>
              <a:gd name="connsiteY11" fmla="*/ 467413 h 1138535"/>
              <a:gd name="connsiteX12" fmla="*/ 499504 w 1314337"/>
              <a:gd name="connsiteY12" fmla="*/ 875528 h 1138535"/>
              <a:gd name="connsiteX13" fmla="*/ 132550 w 1314337"/>
              <a:gd name="connsiteY13" fmla="*/ 1138535 h 1138535"/>
              <a:gd name="connsiteX14" fmla="*/ 0 w 1314337"/>
              <a:gd name="connsiteY14" fmla="*/ 890178 h 1138535"/>
              <a:gd name="connsiteX15" fmla="*/ 222544 w 1314337"/>
              <a:gd name="connsiteY15" fmla="*/ 740187 h 1138535"/>
              <a:gd name="connsiteX16" fmla="*/ 290214 w 1314337"/>
              <a:gd name="connsiteY16" fmla="*/ 563687 h 1138535"/>
              <a:gd name="connsiteX17" fmla="*/ 0 w 1314337"/>
              <a:gd name="connsiteY17" fmla="*/ 563687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14337" h="1138535">
                <a:moveTo>
                  <a:pt x="707397" y="0"/>
                </a:moveTo>
                <a:lnTo>
                  <a:pt x="1314337" y="0"/>
                </a:lnTo>
                <a:lnTo>
                  <a:pt x="1314337" y="467413"/>
                </a:lnTo>
                <a:cubicBezTo>
                  <a:pt x="1314337" y="639496"/>
                  <a:pt x="1278525" y="775534"/>
                  <a:pt x="1206902" y="875528"/>
                </a:cubicBezTo>
                <a:cubicBezTo>
                  <a:pt x="1135278" y="975522"/>
                  <a:pt x="1012960" y="1063191"/>
                  <a:pt x="839947" y="1138535"/>
                </a:cubicBezTo>
                <a:lnTo>
                  <a:pt x="707397" y="890178"/>
                </a:lnTo>
                <a:cubicBezTo>
                  <a:pt x="815298" y="839949"/>
                  <a:pt x="889479" y="789952"/>
                  <a:pt x="929942" y="740187"/>
                </a:cubicBezTo>
                <a:cubicBezTo>
                  <a:pt x="970404" y="690423"/>
                  <a:pt x="992961" y="631589"/>
                  <a:pt x="997612" y="563687"/>
                </a:cubicBezTo>
                <a:lnTo>
                  <a:pt x="707397" y="563687"/>
                </a:lnTo>
                <a:close/>
                <a:moveTo>
                  <a:pt x="0" y="0"/>
                </a:moveTo>
                <a:lnTo>
                  <a:pt x="606939" y="0"/>
                </a:lnTo>
                <a:lnTo>
                  <a:pt x="606939" y="467413"/>
                </a:lnTo>
                <a:cubicBezTo>
                  <a:pt x="606939" y="639496"/>
                  <a:pt x="571127" y="775534"/>
                  <a:pt x="499504" y="875528"/>
                </a:cubicBezTo>
                <a:cubicBezTo>
                  <a:pt x="427880" y="975522"/>
                  <a:pt x="305562" y="1063191"/>
                  <a:pt x="132550" y="1138535"/>
                </a:cubicBezTo>
                <a:lnTo>
                  <a:pt x="0" y="890178"/>
                </a:lnTo>
                <a:cubicBezTo>
                  <a:pt x="107900" y="839949"/>
                  <a:pt x="182081" y="789952"/>
                  <a:pt x="222544" y="740187"/>
                </a:cubicBezTo>
                <a:cubicBezTo>
                  <a:pt x="263007" y="690423"/>
                  <a:pt x="285563" y="631589"/>
                  <a:pt x="290214" y="563687"/>
                </a:cubicBezTo>
                <a:lnTo>
                  <a:pt x="0" y="56368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F73D529-A9A0-4C62-B556-D3C81D61FEFC}"/>
              </a:ext>
            </a:extLst>
          </p:cNvPr>
          <p:cNvSpPr/>
          <p:nvPr userDrawn="1"/>
        </p:nvSpPr>
        <p:spPr>
          <a:xfrm>
            <a:off x="559080" y="187610"/>
            <a:ext cx="1804843" cy="1563432"/>
          </a:xfrm>
          <a:custGeom>
            <a:avLst/>
            <a:gdLst>
              <a:gd name="connsiteX0" fmla="*/ 1183182 w 1314337"/>
              <a:gd name="connsiteY0" fmla="*/ 0 h 1138535"/>
              <a:gd name="connsiteX1" fmla="*/ 1314337 w 1314337"/>
              <a:gd name="connsiteY1" fmla="*/ 248357 h 1138535"/>
              <a:gd name="connsiteX2" fmla="*/ 1092490 w 1314337"/>
              <a:gd name="connsiteY2" fmla="*/ 398348 h 1138535"/>
              <a:gd name="connsiteX3" fmla="*/ 1024122 w 1314337"/>
              <a:gd name="connsiteY3" fmla="*/ 574849 h 1138535"/>
              <a:gd name="connsiteX4" fmla="*/ 1314337 w 1314337"/>
              <a:gd name="connsiteY4" fmla="*/ 574849 h 1138535"/>
              <a:gd name="connsiteX5" fmla="*/ 1314337 w 1314337"/>
              <a:gd name="connsiteY5" fmla="*/ 1138535 h 1138535"/>
              <a:gd name="connsiteX6" fmla="*/ 707397 w 1314337"/>
              <a:gd name="connsiteY6" fmla="*/ 1138535 h 1138535"/>
              <a:gd name="connsiteX7" fmla="*/ 707397 w 1314337"/>
              <a:gd name="connsiteY7" fmla="*/ 671122 h 1138535"/>
              <a:gd name="connsiteX8" fmla="*/ 814833 w 1314337"/>
              <a:gd name="connsiteY8" fmla="*/ 263705 h 1138535"/>
              <a:gd name="connsiteX9" fmla="*/ 1183182 w 1314337"/>
              <a:gd name="connsiteY9" fmla="*/ 0 h 1138535"/>
              <a:gd name="connsiteX10" fmla="*/ 475784 w 1314337"/>
              <a:gd name="connsiteY10" fmla="*/ 0 h 1138535"/>
              <a:gd name="connsiteX11" fmla="*/ 606939 w 1314337"/>
              <a:gd name="connsiteY11" fmla="*/ 248357 h 1138535"/>
              <a:gd name="connsiteX12" fmla="*/ 385092 w 1314337"/>
              <a:gd name="connsiteY12" fmla="*/ 398348 h 1138535"/>
              <a:gd name="connsiteX13" fmla="*/ 316724 w 1314337"/>
              <a:gd name="connsiteY13" fmla="*/ 574849 h 1138535"/>
              <a:gd name="connsiteX14" fmla="*/ 606939 w 1314337"/>
              <a:gd name="connsiteY14" fmla="*/ 574849 h 1138535"/>
              <a:gd name="connsiteX15" fmla="*/ 606939 w 1314337"/>
              <a:gd name="connsiteY15" fmla="*/ 1138535 h 1138535"/>
              <a:gd name="connsiteX16" fmla="*/ 0 w 1314337"/>
              <a:gd name="connsiteY16" fmla="*/ 1138535 h 1138535"/>
              <a:gd name="connsiteX17" fmla="*/ 0 w 1314337"/>
              <a:gd name="connsiteY17" fmla="*/ 671122 h 1138535"/>
              <a:gd name="connsiteX18" fmla="*/ 107435 w 1314337"/>
              <a:gd name="connsiteY18" fmla="*/ 263705 h 1138535"/>
              <a:gd name="connsiteX19" fmla="*/ 475784 w 1314337"/>
              <a:gd name="connsiteY19" fmla="*/ 0 h 113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14337" h="1138535">
                <a:moveTo>
                  <a:pt x="1183182" y="0"/>
                </a:moveTo>
                <a:lnTo>
                  <a:pt x="1314337" y="248357"/>
                </a:lnTo>
                <a:cubicBezTo>
                  <a:pt x="1207367" y="298586"/>
                  <a:pt x="1133418" y="348583"/>
                  <a:pt x="1092490" y="398348"/>
                </a:cubicBezTo>
                <a:cubicBezTo>
                  <a:pt x="1051562" y="448112"/>
                  <a:pt x="1028773" y="506946"/>
                  <a:pt x="1024122" y="574849"/>
                </a:cubicBezTo>
                <a:lnTo>
                  <a:pt x="1314337" y="574849"/>
                </a:lnTo>
                <a:lnTo>
                  <a:pt x="1314337" y="1138535"/>
                </a:lnTo>
                <a:lnTo>
                  <a:pt x="707397" y="1138535"/>
                </a:lnTo>
                <a:lnTo>
                  <a:pt x="707397" y="671122"/>
                </a:lnTo>
                <a:cubicBezTo>
                  <a:pt x="707397" y="499039"/>
                  <a:pt x="743209" y="363234"/>
                  <a:pt x="814833" y="263705"/>
                </a:cubicBezTo>
                <a:cubicBezTo>
                  <a:pt x="886456" y="164176"/>
                  <a:pt x="1009239" y="76274"/>
                  <a:pt x="1183182" y="0"/>
                </a:cubicBezTo>
                <a:close/>
                <a:moveTo>
                  <a:pt x="475784" y="0"/>
                </a:moveTo>
                <a:lnTo>
                  <a:pt x="606939" y="248357"/>
                </a:lnTo>
                <a:cubicBezTo>
                  <a:pt x="499969" y="298586"/>
                  <a:pt x="426020" y="348583"/>
                  <a:pt x="385092" y="398348"/>
                </a:cubicBezTo>
                <a:cubicBezTo>
                  <a:pt x="344165" y="448112"/>
                  <a:pt x="321375" y="506946"/>
                  <a:pt x="316724" y="574849"/>
                </a:cubicBezTo>
                <a:lnTo>
                  <a:pt x="606939" y="574849"/>
                </a:lnTo>
                <a:lnTo>
                  <a:pt x="606939" y="1138535"/>
                </a:lnTo>
                <a:lnTo>
                  <a:pt x="0" y="1138535"/>
                </a:lnTo>
                <a:lnTo>
                  <a:pt x="0" y="671122"/>
                </a:lnTo>
                <a:cubicBezTo>
                  <a:pt x="0" y="499039"/>
                  <a:pt x="35811" y="363234"/>
                  <a:pt x="107435" y="263705"/>
                </a:cubicBezTo>
                <a:cubicBezTo>
                  <a:pt x="179058" y="164176"/>
                  <a:pt x="301842" y="76274"/>
                  <a:pt x="4757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90500" dir="2700000" algn="tl" rotWithShape="0">
              <a:prstClr val="black">
                <a:alpha val="75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3038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339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E755C-4715-465F-9203-C6456633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D5D7C4-3EFC-492C-AADE-B9EC1295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B570E-8AE2-4891-896B-D277CE7F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922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F47F-AA91-4217-B185-2B5003B4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500B-CB6E-4F01-AE5A-145D2C52A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5FC32-62DA-4C29-AC47-9346B0102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B9FD3-4DC9-4005-8084-8D6B4100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B07D-A6EF-413A-A0F7-B19F5B2E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B32C7-6203-4E15-BACF-B7EE4BA4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1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8150D-20B0-4165-8FBD-143CC3271017}"/>
              </a:ext>
            </a:extLst>
          </p:cNvPr>
          <p:cNvGrpSpPr/>
          <p:nvPr userDrawn="1"/>
        </p:nvGrpSpPr>
        <p:grpSpPr>
          <a:xfrm flipH="1">
            <a:off x="3215680" y="564127"/>
            <a:ext cx="2002524" cy="2170740"/>
            <a:chOff x="7662863" y="293688"/>
            <a:chExt cx="835026" cy="906463"/>
          </a:xfrm>
        </p:grpSpPr>
        <p:sp>
          <p:nvSpPr>
            <p:cNvPr id="8" name="Freeform 40">
              <a:extLst>
                <a:ext uri="{FF2B5EF4-FFF2-40B4-BE49-F238E27FC236}">
                  <a16:creationId xmlns:a16="http://schemas.microsoft.com/office/drawing/2014/main" id="{7B26FD61-1DB5-4544-BA6E-19ECE7ED7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1">
              <a:extLst>
                <a:ext uri="{FF2B5EF4-FFF2-40B4-BE49-F238E27FC236}">
                  <a16:creationId xmlns:a16="http://schemas.microsoft.com/office/drawing/2014/main" id="{0CCFB5CE-2248-47C8-9962-58EA89A3E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D18E92-A1E0-447F-AE0C-46E218BFA8F5}"/>
              </a:ext>
            </a:extLst>
          </p:cNvPr>
          <p:cNvSpPr>
            <a:spLocks/>
          </p:cNvSpPr>
          <p:nvPr userDrawn="1"/>
        </p:nvSpPr>
        <p:spPr bwMode="auto">
          <a:xfrm>
            <a:off x="4038601" y="1709738"/>
            <a:ext cx="4114799" cy="460447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247987"/>
            <a:ext cx="41148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677724"/>
            <a:ext cx="4114800" cy="83950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773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D72-9D3D-4F56-86D5-B465FC3D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4490-E1AE-41C5-A3D8-A13EFDD4F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C2A24-00C6-4626-AFB1-F3E9CD4B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3B39-8771-4BA2-AE35-B9F03335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2F4E5-45FD-4114-A8C1-5E5A44B1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BBD6A-432E-4568-A31D-F656C7A73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911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29F-FAE1-46B6-913F-66F858EE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C9C02-9CC9-4E3C-B0AC-6B097A97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608C-FD8B-468E-BFFE-E5780665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2595-38A5-4C07-9E86-395419CE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54A46-405E-40A6-90F8-759C508E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15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1D9723-64D6-4009-805A-750DC0F3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8BE3B-CE03-48AC-AF26-41A298CB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3052-B266-4F14-AB3C-41AC989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A54A7-907E-4B80-B9DB-8966D92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C758-7883-44D2-A1A7-A777D596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768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824" y="661293"/>
            <a:ext cx="7740352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96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hoto 0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2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624E2-0D6E-4EE7-A9BC-6DC9F61DE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178C3-AF1B-4640-9A86-A6BB7FE5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E292-5A4A-403F-AF29-E99CE55E0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CAC78-C815-4139-B49C-CE5A48FE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845C2-CBA0-41DD-B16C-5A84A8B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0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1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284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pter (Ligh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A8F8963-6CA1-478E-9C79-A0E1C2AA7C36}"/>
              </a:ext>
            </a:extLst>
          </p:cNvPr>
          <p:cNvGrpSpPr/>
          <p:nvPr userDrawn="1"/>
        </p:nvGrpSpPr>
        <p:grpSpPr>
          <a:xfrm flipH="1">
            <a:off x="10848528" y="5556220"/>
            <a:ext cx="1145278" cy="1241484"/>
            <a:chOff x="7662863" y="293688"/>
            <a:chExt cx="835026" cy="906463"/>
          </a:xfrm>
        </p:grpSpPr>
        <p:sp>
          <p:nvSpPr>
            <p:cNvPr id="10" name="Freeform 40">
              <a:extLst>
                <a:ext uri="{FF2B5EF4-FFF2-40B4-BE49-F238E27FC236}">
                  <a16:creationId xmlns:a16="http://schemas.microsoft.com/office/drawing/2014/main" id="{310D6563-04FA-473B-A393-8F386F221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5726" y="293688"/>
              <a:ext cx="792163" cy="906463"/>
            </a:xfrm>
            <a:custGeom>
              <a:avLst/>
              <a:gdLst>
                <a:gd name="T0" fmla="*/ 49 w 1541"/>
                <a:gd name="T1" fmla="*/ 414 h 1768"/>
                <a:gd name="T2" fmla="*/ 462 w 1541"/>
                <a:gd name="T3" fmla="*/ 999 h 1768"/>
                <a:gd name="T4" fmla="*/ 462 w 1541"/>
                <a:gd name="T5" fmla="*/ 999 h 1768"/>
                <a:gd name="T6" fmla="*/ 564 w 1541"/>
                <a:gd name="T7" fmla="*/ 1018 h 1768"/>
                <a:gd name="T8" fmla="*/ 720 w 1541"/>
                <a:gd name="T9" fmla="*/ 1248 h 1768"/>
                <a:gd name="T10" fmla="*/ 720 w 1541"/>
                <a:gd name="T11" fmla="*/ 1248 h 1768"/>
                <a:gd name="T12" fmla="*/ 1032 w 1541"/>
                <a:gd name="T13" fmla="*/ 1725 h 1768"/>
                <a:gd name="T14" fmla="*/ 1032 w 1541"/>
                <a:gd name="T15" fmla="*/ 1725 h 1768"/>
                <a:gd name="T16" fmla="*/ 1500 w 1541"/>
                <a:gd name="T17" fmla="*/ 1407 h 1768"/>
                <a:gd name="T18" fmla="*/ 1500 w 1541"/>
                <a:gd name="T19" fmla="*/ 1407 h 1768"/>
                <a:gd name="T20" fmla="*/ 1172 w 1541"/>
                <a:gd name="T21" fmla="*/ 941 h 1768"/>
                <a:gd name="T22" fmla="*/ 1172 w 1541"/>
                <a:gd name="T23" fmla="*/ 941 h 1768"/>
                <a:gd name="T24" fmla="*/ 1016 w 1541"/>
                <a:gd name="T25" fmla="*/ 711 h 1768"/>
                <a:gd name="T26" fmla="*/ 1016 w 1541"/>
                <a:gd name="T27" fmla="*/ 711 h 1768"/>
                <a:gd name="T28" fmla="*/ 1036 w 1541"/>
                <a:gd name="T29" fmla="*/ 610 h 1768"/>
                <a:gd name="T30" fmla="*/ 645 w 1541"/>
                <a:gd name="T31" fmla="*/ 10 h 1768"/>
                <a:gd name="T32" fmla="*/ 645 w 1541"/>
                <a:gd name="T33" fmla="*/ 10 h 1768"/>
                <a:gd name="T34" fmla="*/ 544 w 1541"/>
                <a:gd name="T35" fmla="*/ 0 h 1768"/>
                <a:gd name="T36" fmla="*/ 544 w 1541"/>
                <a:gd name="T37" fmla="*/ 0 h 1768"/>
                <a:gd name="T38" fmla="*/ 49 w 1541"/>
                <a:gd name="T39" fmla="*/ 414 h 1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41" h="1768">
                  <a:moveTo>
                    <a:pt x="49" y="414"/>
                  </a:moveTo>
                  <a:cubicBezTo>
                    <a:pt x="0" y="687"/>
                    <a:pt x="190" y="947"/>
                    <a:pt x="462" y="999"/>
                  </a:cubicBezTo>
                  <a:lnTo>
                    <a:pt x="462" y="999"/>
                  </a:lnTo>
                  <a:lnTo>
                    <a:pt x="564" y="1018"/>
                  </a:lnTo>
                  <a:cubicBezTo>
                    <a:pt x="670" y="1039"/>
                    <a:pt x="740" y="1141"/>
                    <a:pt x="720" y="1248"/>
                  </a:cubicBezTo>
                  <a:lnTo>
                    <a:pt x="720" y="1248"/>
                  </a:lnTo>
                  <a:cubicBezTo>
                    <a:pt x="678" y="1465"/>
                    <a:pt x="815" y="1683"/>
                    <a:pt x="1032" y="1725"/>
                  </a:cubicBezTo>
                  <a:lnTo>
                    <a:pt x="1032" y="1725"/>
                  </a:lnTo>
                  <a:cubicBezTo>
                    <a:pt x="1249" y="1768"/>
                    <a:pt x="1460" y="1625"/>
                    <a:pt x="1500" y="1407"/>
                  </a:cubicBezTo>
                  <a:lnTo>
                    <a:pt x="1500" y="1407"/>
                  </a:lnTo>
                  <a:cubicBezTo>
                    <a:pt x="1541" y="1190"/>
                    <a:pt x="1389" y="982"/>
                    <a:pt x="1172" y="941"/>
                  </a:cubicBezTo>
                  <a:lnTo>
                    <a:pt x="1172" y="941"/>
                  </a:lnTo>
                  <a:cubicBezTo>
                    <a:pt x="1066" y="920"/>
                    <a:pt x="996" y="818"/>
                    <a:pt x="1016" y="711"/>
                  </a:cubicBezTo>
                  <a:lnTo>
                    <a:pt x="1016" y="711"/>
                  </a:lnTo>
                  <a:lnTo>
                    <a:pt x="1036" y="610"/>
                  </a:lnTo>
                  <a:cubicBezTo>
                    <a:pt x="1088" y="337"/>
                    <a:pt x="917" y="65"/>
                    <a:pt x="645" y="10"/>
                  </a:cubicBezTo>
                  <a:lnTo>
                    <a:pt x="645" y="10"/>
                  </a:lnTo>
                  <a:cubicBezTo>
                    <a:pt x="611" y="3"/>
                    <a:pt x="577" y="0"/>
                    <a:pt x="544" y="0"/>
                  </a:cubicBezTo>
                  <a:lnTo>
                    <a:pt x="544" y="0"/>
                  </a:lnTo>
                  <a:cubicBezTo>
                    <a:pt x="305" y="0"/>
                    <a:pt x="93" y="170"/>
                    <a:pt x="49" y="4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>
              <a:extLst>
                <a:ext uri="{FF2B5EF4-FFF2-40B4-BE49-F238E27FC236}">
                  <a16:creationId xmlns:a16="http://schemas.microsoft.com/office/drawing/2014/main" id="{3F51C554-6434-4921-87C1-9920C7B7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895351"/>
              <a:ext cx="314325" cy="300038"/>
            </a:xfrm>
            <a:custGeom>
              <a:avLst/>
              <a:gdLst>
                <a:gd name="T0" fmla="*/ 109 w 614"/>
                <a:gd name="T1" fmla="*/ 82 h 586"/>
                <a:gd name="T2" fmla="*/ 109 w 614"/>
                <a:gd name="T3" fmla="*/ 477 h 586"/>
                <a:gd name="T4" fmla="*/ 109 w 614"/>
                <a:gd name="T5" fmla="*/ 477 h 586"/>
                <a:gd name="T6" fmla="*/ 504 w 614"/>
                <a:gd name="T7" fmla="*/ 477 h 586"/>
                <a:gd name="T8" fmla="*/ 504 w 614"/>
                <a:gd name="T9" fmla="*/ 477 h 586"/>
                <a:gd name="T10" fmla="*/ 504 w 614"/>
                <a:gd name="T11" fmla="*/ 82 h 586"/>
                <a:gd name="T12" fmla="*/ 504 w 614"/>
                <a:gd name="T13" fmla="*/ 82 h 586"/>
                <a:gd name="T14" fmla="*/ 307 w 614"/>
                <a:gd name="T15" fmla="*/ 0 h 586"/>
                <a:gd name="T16" fmla="*/ 307 w 614"/>
                <a:gd name="T17" fmla="*/ 0 h 586"/>
                <a:gd name="T18" fmla="*/ 109 w 614"/>
                <a:gd name="T19" fmla="*/ 82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4" h="586">
                  <a:moveTo>
                    <a:pt x="109" y="82"/>
                  </a:moveTo>
                  <a:cubicBezTo>
                    <a:pt x="0" y="191"/>
                    <a:pt x="0" y="368"/>
                    <a:pt x="109" y="477"/>
                  </a:cubicBezTo>
                  <a:lnTo>
                    <a:pt x="109" y="477"/>
                  </a:lnTo>
                  <a:cubicBezTo>
                    <a:pt x="218" y="586"/>
                    <a:pt x="395" y="586"/>
                    <a:pt x="504" y="477"/>
                  </a:cubicBezTo>
                  <a:lnTo>
                    <a:pt x="504" y="477"/>
                  </a:lnTo>
                  <a:cubicBezTo>
                    <a:pt x="614" y="368"/>
                    <a:pt x="614" y="191"/>
                    <a:pt x="504" y="82"/>
                  </a:cubicBezTo>
                  <a:lnTo>
                    <a:pt x="504" y="82"/>
                  </a:lnTo>
                  <a:cubicBezTo>
                    <a:pt x="450" y="27"/>
                    <a:pt x="378" y="0"/>
                    <a:pt x="307" y="0"/>
                  </a:cubicBezTo>
                  <a:lnTo>
                    <a:pt x="307" y="0"/>
                  </a:lnTo>
                  <a:cubicBezTo>
                    <a:pt x="235" y="0"/>
                    <a:pt x="164" y="27"/>
                    <a:pt x="109" y="8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C5E831-A3B9-4C4A-B5E4-FDB5CE9D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802" y="365125"/>
            <a:ext cx="9628998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41DE-7CD9-4174-8D57-A601D0B30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2856"/>
            <a:ext cx="10515600" cy="404410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CAD4A-07D3-455F-9C6A-5D8332D1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0746E-C061-4D99-AA02-B2F40BD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FC427-481A-4056-81DC-D3D394E5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6E8303-48F1-45A4-AD05-2B427D3E7E24}"/>
              </a:ext>
            </a:extLst>
          </p:cNvPr>
          <p:cNvSpPr>
            <a:spLocks/>
          </p:cNvSpPr>
          <p:nvPr userDrawn="1"/>
        </p:nvSpPr>
        <p:spPr bwMode="auto">
          <a:xfrm>
            <a:off x="263352" y="211931"/>
            <a:ext cx="1461451" cy="1635369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50" b="1" dirty="0">
              <a:solidFill>
                <a:schemeClr val="accent2"/>
              </a:solidFill>
            </a:endParaRP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ABD82E82-27C2-405F-BC4E-895206B92A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2554" y="464170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890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B1371-D999-4596-99D3-4DF32607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8ADF3-23B9-4D2D-9652-8FD88A8F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0847"/>
            <a:ext cx="10515600" cy="411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D980-5CB4-42CE-99CF-A8114F49E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06BCC-AE84-4505-A903-D9967DD94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754D9-607B-4A5A-A969-B3B81F333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6C22B4-381E-481C-AFD8-67FB4DE2ED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83F006-1434-4427-9164-A20D11AC35E5}"/>
              </a:ext>
            </a:extLst>
          </p:cNvPr>
          <p:cNvSpPr/>
          <p:nvPr userDrawn="1"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402782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64" r:id="rId2"/>
    <p:sldLayoutId id="2147483970" r:id="rId3"/>
    <p:sldLayoutId id="2147483960" r:id="rId4"/>
    <p:sldLayoutId id="2147483959" r:id="rId5"/>
    <p:sldLayoutId id="2147483962" r:id="rId6"/>
    <p:sldLayoutId id="2147483949" r:id="rId7"/>
    <p:sldLayoutId id="2147483972" r:id="rId8"/>
    <p:sldLayoutId id="2147483973" r:id="rId9"/>
    <p:sldLayoutId id="2147483950" r:id="rId10"/>
    <p:sldLayoutId id="2147483981" r:id="rId11"/>
    <p:sldLayoutId id="2147483966" r:id="rId12"/>
    <p:sldLayoutId id="2147483967" r:id="rId13"/>
    <p:sldLayoutId id="2147483977" r:id="rId14"/>
    <p:sldLayoutId id="2147483969" r:id="rId15"/>
    <p:sldLayoutId id="2147483971" r:id="rId16"/>
    <p:sldLayoutId id="2147483978" r:id="rId17"/>
    <p:sldLayoutId id="2147483963" r:id="rId18"/>
    <p:sldLayoutId id="2147483965" r:id="rId19"/>
    <p:sldLayoutId id="2147483951" r:id="rId20"/>
    <p:sldLayoutId id="2147483980" r:id="rId21"/>
    <p:sldLayoutId id="2147483952" r:id="rId22"/>
    <p:sldLayoutId id="2147483953" r:id="rId23"/>
    <p:sldLayoutId id="2147483979" r:id="rId24"/>
    <p:sldLayoutId id="2147483974" r:id="rId25"/>
    <p:sldLayoutId id="2147483975" r:id="rId26"/>
    <p:sldLayoutId id="2147483954" r:id="rId27"/>
    <p:sldLayoutId id="2147483976" r:id="rId28"/>
    <p:sldLayoutId id="2147483955" r:id="rId29"/>
    <p:sldLayoutId id="2147483956" r:id="rId30"/>
    <p:sldLayoutId id="2147483957" r:id="rId31"/>
    <p:sldLayoutId id="2147483958" r:id="rId32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3fPXt37X6UQ?utm_source=unsplash&amp;utm_medium=referral&amp;utm_content=creditCopyTex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Void01/Cyclistic-Case-Stud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oni.moses01@gmail.com" TargetMode="External"/><Relationship Id="rId4" Type="http://schemas.openxmlformats.org/officeDocument/2006/relationships/hyperlink" Target="https://www.linkedin.com/in/oni-moses-o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83D17-A900-42B4-97DA-FD65B4AE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325656"/>
            <a:ext cx="4114800" cy="2387600"/>
          </a:xfrm>
        </p:spPr>
        <p:txBody>
          <a:bodyPr>
            <a:normAutofit/>
          </a:bodyPr>
          <a:lstStyle/>
          <a:p>
            <a:r>
              <a:rPr lang="en-US" sz="3600" dirty="0"/>
              <a:t>Cyclistic Case Study: Converting Casual Riders to Annual Members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DCAC89-5D68-4BB2-9B66-DFA32988E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Author:</a:t>
            </a:r>
            <a:r>
              <a:rPr lang="en-US" dirty="0"/>
              <a:t> Moses Oni</a:t>
            </a:r>
          </a:p>
          <a:p>
            <a:r>
              <a:rPr lang="en-US" dirty="0"/>
              <a:t>May 2025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3C46AC-D74D-41C6-9322-161C850FCE20}"/>
              </a:ext>
            </a:extLst>
          </p:cNvPr>
          <p:cNvSpPr/>
          <p:nvPr/>
        </p:nvSpPr>
        <p:spPr>
          <a:xfrm>
            <a:off x="4053582" y="7101408"/>
            <a:ext cx="4084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Photo by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3"/>
              </a:rPr>
              <a:t>Charles Forerunner</a:t>
            </a:r>
            <a:r>
              <a:rPr lang="en-US" dirty="0">
                <a:solidFill>
                  <a:srgbClr val="111111"/>
                </a:solidFill>
                <a:latin typeface="Calibri" panose="020F0502020204030204" pitchFamily="34" charset="0"/>
              </a:rPr>
              <a:t> on </a:t>
            </a:r>
            <a:r>
              <a:rPr lang="en-US" dirty="0">
                <a:solidFill>
                  <a:srgbClr val="999999"/>
                </a:solidFill>
                <a:latin typeface="Calibri" panose="020F0502020204030204" pitchFamily="34" charset="0"/>
                <a:hlinkClick r:id="rId4"/>
              </a:rPr>
              <a:t>Unsplash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AC4B7-950A-68FA-7144-873265E1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AE7C831-DCD7-8EF8-450C-859038A8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Weekend Explorer Pass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Encourage trial usage through weekend-only deals.</a:t>
            </a:r>
          </a:p>
          <a:p>
            <a:r>
              <a:rPr lang="en-US" b="1" dirty="0"/>
              <a:t>Electric Bike Bonus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Offer free e-bike minutes to attract convenience-seekers.</a:t>
            </a:r>
          </a:p>
          <a:p>
            <a:r>
              <a:rPr lang="en-US" b="1" dirty="0"/>
              <a:t>Weekday Commuter Campaign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Target casual weekday riders with value-driven commuter perks.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12AD1-99E0-879D-9D63-C9158AA9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C690-7953-A1E0-0384-5A8BC42B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D8E126-F4CF-9752-9DB5-3D7C73166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05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7BDA3A-AD84-6876-BEA6-E211AE9C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Act</a:t>
            </a:r>
            <a:r>
              <a:rPr lang="en-US" dirty="0"/>
              <a:t>: </a:t>
            </a:r>
            <a:r>
              <a:rPr lang="en-US" b="1" dirty="0"/>
              <a:t>Marketing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1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D445D-8A97-26B7-EEBA-B8162C3F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A90CDE-9788-04DE-8A24-1E28B9A8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Framework Applied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E801DD-DF3E-D63D-5D3D-54D8A4A6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Ask → Define the challenge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Prepare → Collect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Process → Clean &amp; prep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Analyze → Extract patterns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Share → Visual + narrative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Act → Recommend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D4F09-01EA-52AC-4E62-BCEDB207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E7FEF-3B77-78F8-BE33-EE93015B3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B6033C-7535-CB96-FBDF-1E91C46E9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06080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940E-E8BE-8A19-255E-81C88417D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292E843-CB7D-487D-4117-766F3D1A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Weekend Explorer Pass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Encourage trial usage through weekend-only deals.</a:t>
            </a:r>
          </a:p>
          <a:p>
            <a:r>
              <a:rPr lang="en-US" b="1" dirty="0"/>
              <a:t>Electric Bike Bonus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Offer free e-bike minutes to attract convenience-seekers.</a:t>
            </a:r>
          </a:p>
          <a:p>
            <a:r>
              <a:rPr lang="en-US" b="1" dirty="0"/>
              <a:t>Weekday Commuter Campaign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Target casual weekday riders with value-driven commuter perks.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8DDF-D107-83AB-F73D-0954CE3D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4E185-DA49-A482-4A42-1A9D6D63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C8073B-EAF9-4130-DE3F-FC2C4488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05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A13E2BC-DF5A-E9B4-DE38-42DBB39A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Act</a:t>
            </a:r>
            <a:r>
              <a:rPr lang="en-US" dirty="0"/>
              <a:t>: </a:t>
            </a:r>
            <a:r>
              <a:rPr lang="en-US" b="1" dirty="0"/>
              <a:t>Marketing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57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793FD4-AB63-44F6-A614-0B1CC3F7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E3C6B06-D896-4961-BD50-7C37309A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13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7704995-E660-48D5-8798-BD60B2867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i="1" dirty="0">
                <a:solidFill>
                  <a:schemeClr val="accent1"/>
                </a:solidFill>
              </a:rPr>
              <a:t>data</a:t>
            </a:r>
            <a:r>
              <a:rPr lang="en-US" dirty="0"/>
              <a:t> , we don't just find answers; we </a:t>
            </a:r>
            <a:r>
              <a:rPr lang="en-US" b="1" u="sng" dirty="0"/>
              <a:t>uncover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stories</a:t>
            </a:r>
            <a:r>
              <a:rPr lang="en-US" dirty="0"/>
              <a:t> waiting to be told.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71ABAC-6E3D-474D-9D3E-88C7BB938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-- Moses Oni &amp; Chat GPT --</a:t>
            </a:r>
          </a:p>
        </p:txBody>
      </p:sp>
    </p:spTree>
    <p:extLst>
      <p:ext uri="{BB962C8B-B14F-4D97-AF65-F5344CB8AC3E}">
        <p14:creationId xmlns:p14="http://schemas.microsoft.com/office/powerpoint/2010/main" val="193156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Demonstrated how data drives strategic decisions.</a:t>
            </a:r>
          </a:p>
          <a:p>
            <a:r>
              <a:rPr lang="en-US" sz="2800" dirty="0"/>
              <a:t>First full analysis project shared publicly.</a:t>
            </a:r>
          </a:p>
          <a:p>
            <a:r>
              <a:rPr lang="en-US" sz="2800" dirty="0"/>
              <a:t>Open to collaboration, feedback, and opportunities.</a:t>
            </a:r>
            <a:endParaRPr lang="en-US" sz="1300" dirty="0">
              <a:latin typeface="+mn-lt"/>
            </a:endParaRPr>
          </a:p>
          <a:p>
            <a:r>
              <a:rPr lang="en-US" sz="2800" b="1" dirty="0">
                <a:latin typeface="+mn-lt"/>
              </a:rPr>
              <a:t>Contact:</a:t>
            </a:r>
          </a:p>
          <a:p>
            <a:pPr lvl="1"/>
            <a:r>
              <a:rPr lang="en-US" sz="2400" dirty="0"/>
              <a:t>GitHub Link: </a:t>
            </a:r>
            <a:r>
              <a:rPr lang="en-US" sz="2400" dirty="0">
                <a:hlinkClick r:id="rId3"/>
              </a:rPr>
              <a:t>Cyclistic-Case-Study</a:t>
            </a:r>
            <a:endParaRPr lang="en-US" sz="2400" dirty="0"/>
          </a:p>
          <a:p>
            <a:pPr lvl="1"/>
            <a:r>
              <a:rPr lang="en-US" sz="2400" dirty="0">
                <a:latin typeface="+mn-lt"/>
              </a:rPr>
              <a:t>LinkedIn Link</a:t>
            </a:r>
            <a:r>
              <a:rPr lang="en-US" sz="2400" dirty="0"/>
              <a:t>: </a:t>
            </a:r>
            <a:r>
              <a:rPr lang="en-US" sz="2400" dirty="0">
                <a:hlinkClick r:id="rId4"/>
              </a:rPr>
              <a:t>Moses Oni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dirty="0"/>
              <a:t>Gmail Address: </a:t>
            </a:r>
            <a:r>
              <a:rPr lang="en-US" sz="2400" dirty="0">
                <a:hlinkClick r:id="rId5"/>
              </a:rPr>
              <a:t>oni.moses01@gmail.com</a:t>
            </a:r>
            <a:endParaRPr lang="en-US" sz="240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DF3CC-7901-4742-B1AF-397A6E9C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5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963BB2C-9CDB-422D-8C4B-EE6467A728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r="5174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C9A28-38AF-458A-AC12-39CC444B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CEA31BE-D98B-45B2-8370-46CE2842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17AF2C0-90A4-4746-8EF7-0712005C0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19E5BC2-E9DB-4DCB-BAEC-80AE171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6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63" name="Footer Placeholder 6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C1CF07D-8B3F-4D32-B059-0039CEA46DB1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6AF471-65E7-4035-936B-EC4CB0E3E862}"/>
              </a:ext>
            </a:extLst>
          </p:cNvPr>
          <p:cNvGrpSpPr/>
          <p:nvPr/>
        </p:nvGrpSpPr>
        <p:grpSpPr>
          <a:xfrm>
            <a:off x="2105448" y="2185188"/>
            <a:ext cx="3321342" cy="1091825"/>
            <a:chOff x="2385722" y="2056303"/>
            <a:chExt cx="3321342" cy="1091825"/>
          </a:xfrm>
        </p:grpSpPr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0578806-54D9-4D37-B865-BA2600D47AAD}"/>
                </a:ext>
              </a:extLst>
            </p:cNvPr>
            <p:cNvSpPr txBox="1"/>
            <p:nvPr/>
          </p:nvSpPr>
          <p:spPr>
            <a:xfrm>
              <a:off x="2385722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Executive Summary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31D490B-EC99-4F1B-BDD6-5D787AD924DC}"/>
                </a:ext>
              </a:extLst>
            </p:cNvPr>
            <p:cNvSpPr txBox="1"/>
            <p:nvPr/>
          </p:nvSpPr>
          <p:spPr>
            <a:xfrm>
              <a:off x="2385722" y="2594130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Quick overview of goals, data, and outcomes.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29AE2-DE86-44E3-8DE4-B647F6A371CD}"/>
              </a:ext>
            </a:extLst>
          </p:cNvPr>
          <p:cNvGrpSpPr/>
          <p:nvPr/>
        </p:nvGrpSpPr>
        <p:grpSpPr>
          <a:xfrm>
            <a:off x="2105448" y="3636116"/>
            <a:ext cx="3321342" cy="814826"/>
            <a:chOff x="2385722" y="3504174"/>
            <a:chExt cx="3321342" cy="814826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C622461-4704-41D9-A52C-03B8AD9FE67F}"/>
                </a:ext>
              </a:extLst>
            </p:cNvPr>
            <p:cNvSpPr txBox="1"/>
            <p:nvPr/>
          </p:nvSpPr>
          <p:spPr>
            <a:xfrm>
              <a:off x="2385722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Business Task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F4DF03A-CD5E-4BAD-A8CE-640DF4266467}"/>
                </a:ext>
              </a:extLst>
            </p:cNvPr>
            <p:cNvSpPr txBox="1"/>
            <p:nvPr/>
          </p:nvSpPr>
          <p:spPr>
            <a:xfrm>
              <a:off x="2385722" y="4042001"/>
              <a:ext cx="3321342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The question driving the analysis.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3075D5-6422-4430-870B-377162EE11B5}"/>
              </a:ext>
            </a:extLst>
          </p:cNvPr>
          <p:cNvGrpSpPr/>
          <p:nvPr/>
        </p:nvGrpSpPr>
        <p:grpSpPr>
          <a:xfrm>
            <a:off x="2105448" y="4717712"/>
            <a:ext cx="3321342" cy="1461157"/>
            <a:chOff x="2385722" y="4582713"/>
            <a:chExt cx="3321342" cy="1461157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4E1CB5-770B-4761-9F0D-AE9E9D7DAAE6}"/>
                </a:ext>
              </a:extLst>
            </p:cNvPr>
            <p:cNvSpPr txBox="1"/>
            <p:nvPr/>
          </p:nvSpPr>
          <p:spPr>
            <a:xfrm>
              <a:off x="2385722" y="4582713"/>
              <a:ext cx="3321342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Data Preparation &amp; Processing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FF583A1C-915E-465F-8FF0-92ACF48B5F57}"/>
                </a:ext>
              </a:extLst>
            </p:cNvPr>
            <p:cNvSpPr txBox="1"/>
            <p:nvPr/>
          </p:nvSpPr>
          <p:spPr>
            <a:xfrm>
              <a:off x="2385722" y="5489872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How the raw data was cleaned and structured.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5A6A-10A5-41CC-B1A2-97A66232FC8F}"/>
              </a:ext>
            </a:extLst>
          </p:cNvPr>
          <p:cNvGrpSpPr/>
          <p:nvPr/>
        </p:nvGrpSpPr>
        <p:grpSpPr>
          <a:xfrm>
            <a:off x="7752184" y="2185188"/>
            <a:ext cx="3321342" cy="1091825"/>
            <a:chOff x="8032458" y="2056303"/>
            <a:chExt cx="3321342" cy="109182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F66E086-42AB-4B5C-8F92-D1313B24C01C}"/>
                </a:ext>
              </a:extLst>
            </p:cNvPr>
            <p:cNvSpPr txBox="1"/>
            <p:nvPr/>
          </p:nvSpPr>
          <p:spPr>
            <a:xfrm>
              <a:off x="8032458" y="2056303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Key Insights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771227A-93EF-4E4E-A1D1-681C6628266E}"/>
                </a:ext>
              </a:extLst>
            </p:cNvPr>
            <p:cNvSpPr txBox="1"/>
            <p:nvPr/>
          </p:nvSpPr>
          <p:spPr>
            <a:xfrm>
              <a:off x="8032458" y="2594130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Core behavioral differences found in the data.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4DB0E3-F002-4E8F-B00D-880844865025}"/>
              </a:ext>
            </a:extLst>
          </p:cNvPr>
          <p:cNvGrpSpPr/>
          <p:nvPr/>
        </p:nvGrpSpPr>
        <p:grpSpPr>
          <a:xfrm>
            <a:off x="7752184" y="3636116"/>
            <a:ext cx="3321342" cy="1091825"/>
            <a:chOff x="8032458" y="3504174"/>
            <a:chExt cx="3321342" cy="1091825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12C40FFA-3EF7-4EFD-B587-051D8788C633}"/>
                </a:ext>
              </a:extLst>
            </p:cNvPr>
            <p:cNvSpPr txBox="1"/>
            <p:nvPr/>
          </p:nvSpPr>
          <p:spPr>
            <a:xfrm>
              <a:off x="8032458" y="3504174"/>
              <a:ext cx="3321342" cy="553998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Recommendations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11FBD85-B0B7-46C2-B3A8-3FE7D63EF4D1}"/>
                </a:ext>
              </a:extLst>
            </p:cNvPr>
            <p:cNvSpPr txBox="1"/>
            <p:nvPr/>
          </p:nvSpPr>
          <p:spPr>
            <a:xfrm>
              <a:off x="8032458" y="4042001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Three data-driven ideas to convert casual riders.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2C9EB48-E96A-48E4-A6C7-90FA70C25668}"/>
              </a:ext>
            </a:extLst>
          </p:cNvPr>
          <p:cNvGrpSpPr/>
          <p:nvPr/>
        </p:nvGrpSpPr>
        <p:grpSpPr>
          <a:xfrm>
            <a:off x="7752184" y="4717712"/>
            <a:ext cx="3321342" cy="1461157"/>
            <a:chOff x="8032458" y="4582713"/>
            <a:chExt cx="3321342" cy="1461157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3EFBD3E-E2CF-446C-97E6-590353E4829B}"/>
                </a:ext>
              </a:extLst>
            </p:cNvPr>
            <p:cNvSpPr txBox="1"/>
            <p:nvPr/>
          </p:nvSpPr>
          <p:spPr>
            <a:xfrm>
              <a:off x="8032458" y="4582713"/>
              <a:ext cx="3321342" cy="923330"/>
            </a:xfrm>
            <a:prstGeom prst="rect">
              <a:avLst/>
            </a:prstGeom>
            <a:noFill/>
          </p:spPr>
          <p:txBody>
            <a:bodyPr wrap="square" tIns="182880" bIns="0" rtlCol="0" anchor="b">
              <a:spAutoFit/>
            </a:bodyPr>
            <a:lstStyle/>
            <a:p>
              <a:r>
                <a:rPr lang="en-US" sz="2400" b="1" cap="all" dirty="0">
                  <a:solidFill>
                    <a:schemeClr val="accent1"/>
                  </a:solidFill>
                </a:rPr>
                <a:t>Conclusion &amp; Next Steps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1B604D6-865A-48F4-99B7-0D0FFF34EFB0}"/>
                </a:ext>
              </a:extLst>
            </p:cNvPr>
            <p:cNvSpPr txBox="1"/>
            <p:nvPr/>
          </p:nvSpPr>
          <p:spPr>
            <a:xfrm>
              <a:off x="8032458" y="5489872"/>
              <a:ext cx="3321342" cy="553998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Wrap-up, impact, and future opportunities.</a:t>
              </a:r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B689667-FFA6-4232-8CC7-7E0783E72559}"/>
              </a:ext>
            </a:extLst>
          </p:cNvPr>
          <p:cNvSpPr>
            <a:spLocks/>
          </p:cNvSpPr>
          <p:nvPr/>
        </p:nvSpPr>
        <p:spPr bwMode="auto">
          <a:xfrm>
            <a:off x="775166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01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2D0100F-D840-47D6-948B-DC036E3B4FB4}"/>
              </a:ext>
            </a:extLst>
          </p:cNvPr>
          <p:cNvSpPr>
            <a:spLocks/>
          </p:cNvSpPr>
          <p:nvPr/>
        </p:nvSpPr>
        <p:spPr bwMode="auto">
          <a:xfrm>
            <a:off x="775166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02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6803D66-E278-4500-9033-B327E9058A40}"/>
              </a:ext>
            </a:extLst>
          </p:cNvPr>
          <p:cNvSpPr>
            <a:spLocks/>
          </p:cNvSpPr>
          <p:nvPr/>
        </p:nvSpPr>
        <p:spPr bwMode="auto">
          <a:xfrm>
            <a:off x="775166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03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C8D6055-878D-4A2F-8704-D06C26C1C524}"/>
              </a:ext>
            </a:extLst>
          </p:cNvPr>
          <p:cNvSpPr>
            <a:spLocks/>
          </p:cNvSpPr>
          <p:nvPr/>
        </p:nvSpPr>
        <p:spPr bwMode="auto">
          <a:xfrm>
            <a:off x="6425138" y="1947304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04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E9A759E-993E-48C6-909B-1929EB44F151}"/>
              </a:ext>
            </a:extLst>
          </p:cNvPr>
          <p:cNvSpPr>
            <a:spLocks/>
          </p:cNvSpPr>
          <p:nvPr/>
        </p:nvSpPr>
        <p:spPr bwMode="auto">
          <a:xfrm>
            <a:off x="6425138" y="3398232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05</a:t>
            </a: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0AFD55C-142D-45ED-95E0-6B00E41695C2}"/>
              </a:ext>
            </a:extLst>
          </p:cNvPr>
          <p:cNvSpPr>
            <a:spLocks/>
          </p:cNvSpPr>
          <p:nvPr/>
        </p:nvSpPr>
        <p:spPr bwMode="auto">
          <a:xfrm>
            <a:off x="6425138" y="4849160"/>
            <a:ext cx="1153343" cy="1290595"/>
          </a:xfrm>
          <a:custGeom>
            <a:avLst/>
            <a:gdLst>
              <a:gd name="connsiteX0" fmla="*/ 998433 w 1997375"/>
              <a:gd name="connsiteY0" fmla="*/ 0 h 2235069"/>
              <a:gd name="connsiteX1" fmla="*/ 1111163 w 1997375"/>
              <a:gd name="connsiteY1" fmla="*/ 30048 h 2235069"/>
              <a:gd name="connsiteX2" fmla="*/ 1884560 w 1997375"/>
              <a:gd name="connsiteY2" fmla="*/ 476179 h 2235069"/>
              <a:gd name="connsiteX3" fmla="*/ 1997375 w 1997375"/>
              <a:gd name="connsiteY3" fmla="*/ 671064 h 2235069"/>
              <a:gd name="connsiteX4" fmla="*/ 1997375 w 1997375"/>
              <a:gd name="connsiteY4" fmla="*/ 1564005 h 2235069"/>
              <a:gd name="connsiteX5" fmla="*/ 1884560 w 1997375"/>
              <a:gd name="connsiteY5" fmla="*/ 1758212 h 2235069"/>
              <a:gd name="connsiteX6" fmla="*/ 1111163 w 1997375"/>
              <a:gd name="connsiteY6" fmla="*/ 2205022 h 2235069"/>
              <a:gd name="connsiteX7" fmla="*/ 886212 w 1997375"/>
              <a:gd name="connsiteY7" fmla="*/ 2205022 h 2235069"/>
              <a:gd name="connsiteX8" fmla="*/ 112136 w 1997375"/>
              <a:gd name="connsiteY8" fmla="*/ 1758212 h 2235069"/>
              <a:gd name="connsiteX9" fmla="*/ 0 w 1997375"/>
              <a:gd name="connsiteY9" fmla="*/ 1564005 h 2235069"/>
              <a:gd name="connsiteX10" fmla="*/ 0 w 1997375"/>
              <a:gd name="connsiteY10" fmla="*/ 671064 h 2235069"/>
              <a:gd name="connsiteX11" fmla="*/ 112136 w 1997375"/>
              <a:gd name="connsiteY11" fmla="*/ 476179 h 2235069"/>
              <a:gd name="connsiteX12" fmla="*/ 886212 w 1997375"/>
              <a:gd name="connsiteY12" fmla="*/ 30048 h 2235069"/>
              <a:gd name="connsiteX13" fmla="*/ 998433 w 1997375"/>
              <a:gd name="connsiteY13" fmla="*/ 0 h 223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97375" h="2235069">
                <a:moveTo>
                  <a:pt x="998433" y="0"/>
                </a:moveTo>
                <a:cubicBezTo>
                  <a:pt x="1037256" y="0"/>
                  <a:pt x="1076163" y="10016"/>
                  <a:pt x="1111163" y="30048"/>
                </a:cubicBezTo>
                <a:lnTo>
                  <a:pt x="1884560" y="476179"/>
                </a:lnTo>
                <a:cubicBezTo>
                  <a:pt x="1954560" y="516921"/>
                  <a:pt x="1997375" y="590937"/>
                  <a:pt x="1997375" y="671064"/>
                </a:cubicBezTo>
                <a:lnTo>
                  <a:pt x="1997375" y="1564005"/>
                </a:lnTo>
                <a:cubicBezTo>
                  <a:pt x="1997375" y="1644132"/>
                  <a:pt x="1954560" y="1718148"/>
                  <a:pt x="1884560" y="1758212"/>
                </a:cubicBezTo>
                <a:lnTo>
                  <a:pt x="1111163" y="2205022"/>
                </a:lnTo>
                <a:cubicBezTo>
                  <a:pt x="1041163" y="2245085"/>
                  <a:pt x="955532" y="2245085"/>
                  <a:pt x="886212" y="2205022"/>
                </a:cubicBezTo>
                <a:lnTo>
                  <a:pt x="112136" y="1758212"/>
                </a:lnTo>
                <a:cubicBezTo>
                  <a:pt x="42816" y="1718148"/>
                  <a:pt x="0" y="1644132"/>
                  <a:pt x="0" y="1564005"/>
                </a:cubicBezTo>
                <a:lnTo>
                  <a:pt x="0" y="671064"/>
                </a:lnTo>
                <a:cubicBezTo>
                  <a:pt x="0" y="590937"/>
                  <a:pt x="42816" y="516921"/>
                  <a:pt x="112136" y="476179"/>
                </a:cubicBezTo>
                <a:lnTo>
                  <a:pt x="886212" y="30048"/>
                </a:lnTo>
                <a:cubicBezTo>
                  <a:pt x="920872" y="10016"/>
                  <a:pt x="959610" y="0"/>
                  <a:pt x="998433" y="0"/>
                </a:cubicBezTo>
                <a:close/>
              </a:path>
            </a:pathLst>
          </a:custGeom>
          <a:gradFill flip="none" rotWithShape="1">
            <a:gsLst>
              <a:gs pos="20000">
                <a:srgbClr val="FFFFFF"/>
              </a:gs>
              <a:gs pos="100000">
                <a:srgbClr val="DAD9D9"/>
              </a:gs>
            </a:gsLst>
            <a:lin ang="2700000" scaled="1"/>
            <a:tileRect/>
          </a:gradFill>
          <a:ln>
            <a:noFill/>
          </a:ln>
          <a:effectLst>
            <a:outerShdw blurRad="381000" dist="177800" dir="2700000" algn="tl" rotWithShape="0">
              <a:prstClr val="black">
                <a:alpha val="5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800" b="1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71616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1175" indent="-511175"/>
            <a:r>
              <a:rPr lang="en-US" b="1" dirty="0">
                <a:solidFill>
                  <a:schemeClr val="accent6"/>
                </a:solidFill>
              </a:rPr>
              <a:t>Cyclistic</a:t>
            </a:r>
            <a:r>
              <a:rPr lang="en-US" dirty="0"/>
              <a:t> wants to increase annual memberships.</a:t>
            </a:r>
          </a:p>
          <a:p>
            <a:pPr marL="511175" indent="-511175"/>
            <a:r>
              <a:rPr lang="en-US" dirty="0"/>
              <a:t>I analyzed 5.7M+ rides from Divvy using Python.</a:t>
            </a:r>
          </a:p>
          <a:p>
            <a:pPr marL="511175" indent="-511175"/>
            <a:r>
              <a:rPr lang="en-US" dirty="0"/>
              <a:t>Applied Google’s 6-step data analysis process.</a:t>
            </a:r>
          </a:p>
          <a:p>
            <a:pPr marL="511175" indent="-511175"/>
            <a:r>
              <a:rPr lang="en-US" dirty="0"/>
              <a:t>Found clear behavioral differences between Members and Casuals.</a:t>
            </a:r>
          </a:p>
          <a:p>
            <a:pPr marL="511175" indent="-511175"/>
            <a:r>
              <a:rPr lang="en-US" dirty="0"/>
              <a:t>Designed 3 actionable strategies for conversion.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D6397F-CC47-4377-90D4-9735D47B82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9913" indent="-569913"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</a:rPr>
              <a:t>Main Question</a:t>
            </a:r>
            <a:r>
              <a:rPr lang="en-US" dirty="0"/>
              <a:t>: How do annual members and casual riders use Cyclistic bikes differently?</a:t>
            </a:r>
          </a:p>
          <a:p>
            <a:pPr marL="569913" indent="-569913"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</a:rPr>
              <a:t>Goal</a:t>
            </a:r>
            <a:r>
              <a:rPr lang="en-US" dirty="0"/>
              <a:t>: Help Cyclistic convert more casual riders into members with data-backed strategies.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2384-994A-4C3C-8656-0CE2B6A3B91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03455D-F04B-4158-831F-D6226A1174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02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CB71975-1F12-4854-A710-05C0F5F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Ask</a:t>
            </a:r>
            <a:r>
              <a:rPr lang="en-US" dirty="0"/>
              <a:t>: Business Question</a:t>
            </a:r>
          </a:p>
        </p:txBody>
      </p:sp>
    </p:spTree>
    <p:extLst>
      <p:ext uri="{BB962C8B-B14F-4D97-AF65-F5344CB8AC3E}">
        <p14:creationId xmlns:p14="http://schemas.microsoft.com/office/powerpoint/2010/main" val="29225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EC7E-79B0-9C8F-145D-3BD1E8DED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CA436D-B8E9-E6E3-0399-5F52C7F2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Prepare &amp; Process</a:t>
            </a:r>
            <a:br>
              <a:rPr lang="en-US" dirty="0"/>
            </a:br>
            <a:r>
              <a:rPr lang="en-US" dirty="0"/>
              <a:t>Data Cleaning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87E86C-AE7B-51D6-97EE-EE97994A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1175" indent="-511175"/>
            <a:r>
              <a:rPr lang="en-US" dirty="0"/>
              <a:t>12 CSVs data files(January 2023 – December 2023) Combined in Python.</a:t>
            </a:r>
          </a:p>
          <a:p>
            <a:pPr marL="511175" indent="-511175"/>
            <a:r>
              <a:rPr lang="en-US" dirty="0"/>
              <a:t>Converted times, calculated ride length</a:t>
            </a:r>
          </a:p>
          <a:p>
            <a:pPr marL="511175" indent="-511175"/>
            <a:r>
              <a:rPr lang="en-US" dirty="0"/>
              <a:t>Extracted day of week &amp; hour</a:t>
            </a:r>
          </a:p>
          <a:p>
            <a:pPr marL="511175" indent="-511175"/>
            <a:r>
              <a:rPr lang="en-US" dirty="0"/>
              <a:t>Removed bad data.</a:t>
            </a:r>
          </a:p>
          <a:p>
            <a:pPr marL="511175" indent="-511175"/>
            <a:r>
              <a:rPr lang="en-US" dirty="0"/>
              <a:t>Focused on “member” and “casual” riders.</a:t>
            </a:r>
          </a:p>
          <a:p>
            <a:pPr marL="511175" indent="-511175"/>
            <a:r>
              <a:rPr lang="en-US" b="1" dirty="0">
                <a:solidFill>
                  <a:schemeClr val="accent6"/>
                </a:solidFill>
              </a:rPr>
              <a:t>Final Dataset</a:t>
            </a:r>
            <a:r>
              <a:rPr lang="en-US" b="1" dirty="0"/>
              <a:t>:</a:t>
            </a:r>
            <a:r>
              <a:rPr lang="en-US" dirty="0"/>
              <a:t> 5.7M+ clean rows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18791-DBBF-7B18-27A9-08DE1C94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Moses Oni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ED973-569C-EBDF-6C6A-1B199686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CF07D-8B3F-4D32-B059-0039CEA46D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720B6D-048A-6B8D-1537-FA9A0F850F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4743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Casuals Ride Longer Than Members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Casual riders</a:t>
            </a:r>
            <a:r>
              <a:rPr lang="en-US" b="1" dirty="0"/>
              <a:t>:</a:t>
            </a:r>
            <a:r>
              <a:rPr lang="en-US" dirty="0"/>
              <a:t> avg. </a:t>
            </a:r>
            <a:r>
              <a:rPr lang="en-US" b="1" dirty="0"/>
              <a:t>28.3 min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Members</a:t>
            </a:r>
            <a:r>
              <a:rPr lang="en-US" b="1" dirty="0"/>
              <a:t>:</a:t>
            </a:r>
            <a:r>
              <a:rPr lang="en-US" dirty="0"/>
              <a:t> avg. </a:t>
            </a:r>
            <a:r>
              <a:rPr lang="en-US" b="1" dirty="0"/>
              <a:t>12.5 min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Casuals</a:t>
            </a:r>
            <a:r>
              <a:rPr lang="en-US" b="1" dirty="0"/>
              <a:t>: </a:t>
            </a:r>
            <a:r>
              <a:rPr lang="en-US" dirty="0"/>
              <a:t>Ride for leisure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Members</a:t>
            </a:r>
            <a:r>
              <a:rPr lang="en-US" b="1" dirty="0"/>
              <a:t>:</a:t>
            </a:r>
            <a:r>
              <a:rPr lang="en-US" dirty="0"/>
              <a:t> Ride for  efficiency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Moses Oni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41E5A1-385F-4FD7-9AE6-54A8AE66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EF3EE48-7805-6B91-84E9-03569B1A78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420888"/>
            <a:ext cx="5181600" cy="2590800"/>
          </a:xfrm>
        </p:spPr>
      </p:pic>
    </p:spTree>
    <p:extLst>
      <p:ext uri="{BB962C8B-B14F-4D97-AF65-F5344CB8AC3E}">
        <p14:creationId xmlns:p14="http://schemas.microsoft.com/office/powerpoint/2010/main" val="262781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DBDCF-1A82-262F-DB0E-50A6E89A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1B9EFA7-AEC8-ADD0-D446-FF9737AF1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Weekend Warriors vs. Weekday Commuters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184403-801F-8827-471F-1320069C3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Casual riders</a:t>
            </a:r>
            <a:r>
              <a:rPr lang="en-US" b="1" dirty="0"/>
              <a:t>:</a:t>
            </a:r>
            <a:r>
              <a:rPr lang="en-US" dirty="0"/>
              <a:t> peak on </a:t>
            </a:r>
            <a:r>
              <a:rPr lang="en-US" b="1" dirty="0"/>
              <a:t>weekends</a:t>
            </a:r>
            <a:r>
              <a:rPr lang="en-US" dirty="0"/>
              <a:t>, esp. Saturdays</a:t>
            </a:r>
            <a:endParaRPr lang="en-US" b="1" dirty="0"/>
          </a:p>
          <a:p>
            <a:r>
              <a:rPr lang="en-US" b="1" dirty="0">
                <a:solidFill>
                  <a:schemeClr val="accent1"/>
                </a:solidFill>
              </a:rPr>
              <a:t>Members</a:t>
            </a:r>
            <a:r>
              <a:rPr lang="en-US" b="1" dirty="0"/>
              <a:t>:</a:t>
            </a:r>
            <a:r>
              <a:rPr lang="en-US" dirty="0"/>
              <a:t> ride most </a:t>
            </a:r>
            <a:r>
              <a:rPr lang="en-US" b="1" dirty="0"/>
              <a:t>weekdays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Casuals</a:t>
            </a:r>
            <a:r>
              <a:rPr lang="en-US" b="1" dirty="0"/>
              <a:t>: </a:t>
            </a:r>
            <a:r>
              <a:rPr lang="en-US" dirty="0"/>
              <a:t>Ride for Recreation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Members</a:t>
            </a:r>
            <a:r>
              <a:rPr lang="en-US" b="1" dirty="0"/>
              <a:t>:</a:t>
            </a:r>
            <a:r>
              <a:rPr lang="en-US" dirty="0"/>
              <a:t> Ride for  commuting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09C64-B90C-EE67-26F8-4512C15F8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Moses Oni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B30458-459F-0A18-519C-039821456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7</a:t>
            </a:fld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FC8CD3-1792-742F-200B-B7C7D4883A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348880"/>
            <a:ext cx="5181600" cy="3108959"/>
          </a:xfrm>
        </p:spPr>
      </p:pic>
    </p:spTree>
    <p:extLst>
      <p:ext uri="{BB962C8B-B14F-4D97-AF65-F5344CB8AC3E}">
        <p14:creationId xmlns:p14="http://schemas.microsoft.com/office/powerpoint/2010/main" val="383668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220DD-2550-9358-EA21-04AFEA4E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8238A49-BCAE-F523-C655-4AECE9971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Time of Day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D052A0-FCCC-6973-5978-E251F6BF78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Casual riders</a:t>
            </a:r>
            <a:r>
              <a:rPr lang="en-US" b="1" dirty="0"/>
              <a:t>:</a:t>
            </a:r>
            <a:r>
              <a:rPr lang="en-US" dirty="0"/>
              <a:t> ride </a:t>
            </a:r>
            <a:r>
              <a:rPr lang="en-US" b="1" dirty="0"/>
              <a:t>midday and evenings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Members</a:t>
            </a:r>
            <a:r>
              <a:rPr lang="en-US" b="1" dirty="0"/>
              <a:t>:</a:t>
            </a:r>
            <a:r>
              <a:rPr lang="en-US" dirty="0"/>
              <a:t> ride during </a:t>
            </a:r>
            <a:r>
              <a:rPr lang="en-US" b="1" dirty="0"/>
              <a:t>rush hours</a:t>
            </a:r>
          </a:p>
          <a:p>
            <a:r>
              <a:rPr lang="en-US" dirty="0"/>
              <a:t>Indicates different ride purposes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110F-DA8F-987E-5733-5A785B32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Moses Oni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0A965E-CD42-E867-E144-633AE046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49A447-C59C-7E66-7B9A-EE36B46699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346940"/>
            <a:ext cx="5181600" cy="2590800"/>
          </a:xfrm>
        </p:spPr>
      </p:pic>
    </p:spTree>
    <p:extLst>
      <p:ext uri="{BB962C8B-B14F-4D97-AF65-F5344CB8AC3E}">
        <p14:creationId xmlns:p14="http://schemas.microsoft.com/office/powerpoint/2010/main" val="136428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6FCA9-15AF-32D3-D70A-6F2864128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B7A8789-CCF0-E3C7-183A-1E6D18E1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Bike Type Preference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9642A9A-51B2-0418-0D8A-A37101F200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Casual riders</a:t>
            </a:r>
            <a:r>
              <a:rPr lang="en-US" b="1" dirty="0"/>
              <a:t>:</a:t>
            </a:r>
            <a:r>
              <a:rPr lang="en-US" dirty="0"/>
              <a:t> prefer </a:t>
            </a:r>
            <a:r>
              <a:rPr lang="en-US" b="1" dirty="0"/>
              <a:t>electric &amp; docked bikes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Members</a:t>
            </a:r>
            <a:r>
              <a:rPr lang="en-US" b="1" dirty="0"/>
              <a:t>:</a:t>
            </a:r>
            <a:r>
              <a:rPr lang="en-US" dirty="0"/>
              <a:t> favor </a:t>
            </a:r>
            <a:r>
              <a:rPr lang="en-US" b="1" dirty="0"/>
              <a:t>classic bikes</a:t>
            </a:r>
          </a:p>
          <a:p>
            <a:r>
              <a:rPr lang="en-US" dirty="0"/>
              <a:t>Convenience and ease matters more to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Casuals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2F77-62EF-FE3A-5136-6DDD5FCD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Moses Oni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4E6BE3-016A-0FE6-C48A-D64955F7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C22B4-381E-481C-AFD8-67FB4DE2EDCA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1ABC50-143F-CC79-8D61-FA9B3B7465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70076"/>
            <a:ext cx="5181600" cy="3886199"/>
          </a:xfrm>
        </p:spPr>
      </p:pic>
    </p:spTree>
    <p:extLst>
      <p:ext uri="{BB962C8B-B14F-4D97-AF65-F5344CB8AC3E}">
        <p14:creationId xmlns:p14="http://schemas.microsoft.com/office/powerpoint/2010/main" val="2077156515"/>
      </p:ext>
    </p:extLst>
  </p:cSld>
  <p:clrMapOvr>
    <a:masterClrMapping/>
  </p:clrMapOvr>
</p:sld>
</file>

<file path=ppt/theme/theme1.xml><?xml version="1.0" encoding="utf-8"?>
<a:theme xmlns:a="http://schemas.openxmlformats.org/drawingml/2006/main" name="SHOWEET-DARK PRO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DARK PRO">
      <a:dk1>
        <a:srgbClr val="25252B"/>
      </a:dk1>
      <a:lt1>
        <a:sysClr val="window" lastClr="FFFFFF"/>
      </a:lt1>
      <a:dk2>
        <a:srgbClr val="404152"/>
      </a:dk2>
      <a:lt2>
        <a:srgbClr val="E7E6E6"/>
      </a:lt2>
      <a:accent1>
        <a:srgbClr val="08CF96"/>
      </a:accent1>
      <a:accent2>
        <a:srgbClr val="FDEF54"/>
      </a:accent2>
      <a:accent3>
        <a:srgbClr val="3598FE"/>
      </a:accent3>
      <a:accent4>
        <a:srgbClr val="EF3C77"/>
      </a:accent4>
      <a:accent5>
        <a:srgbClr val="FF9933"/>
      </a:accent5>
      <a:accent6>
        <a:srgbClr val="08CF96"/>
      </a:accent6>
      <a:hlink>
        <a:srgbClr val="08CF96"/>
      </a:hlink>
      <a:folHlink>
        <a:srgbClr val="08CF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76824</TotalTime>
  <Words>762</Words>
  <Application>Microsoft Office PowerPoint</Application>
  <PresentationFormat>Widescreen</PresentationFormat>
  <Paragraphs>155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Wingdings</vt:lpstr>
      <vt:lpstr>SHOWEET-DARK PRO</vt:lpstr>
      <vt:lpstr>Showeet theme</vt:lpstr>
      <vt:lpstr>showeet</vt:lpstr>
      <vt:lpstr>Cyclistic Case Study: Converting Casual Riders to Annual Members</vt:lpstr>
      <vt:lpstr>Table of Contents</vt:lpstr>
      <vt:lpstr>Executive Summary</vt:lpstr>
      <vt:lpstr>Ask: Business Question</vt:lpstr>
      <vt:lpstr>Prepare &amp; Process Data Cleaning</vt:lpstr>
      <vt:lpstr>Casuals Ride Longer Than Members</vt:lpstr>
      <vt:lpstr>Weekend Warriors vs. Weekday Commuters</vt:lpstr>
      <vt:lpstr>Time of Day</vt:lpstr>
      <vt:lpstr>Bike Type Preference</vt:lpstr>
      <vt:lpstr>Act: Marketing Recommendations</vt:lpstr>
      <vt:lpstr>Framework Applied</vt:lpstr>
      <vt:lpstr>Act: Marketing Recommendations</vt:lpstr>
      <vt:lpstr>PowerPoint Presentation</vt:lpstr>
      <vt:lpstr>Conclusion &amp; Contact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PRO - PowerPoint Template</dc:title>
  <dc:creator>showeet.com</dc:creator>
  <dc:description>© Copyright Showeet.com</dc:description>
  <cp:lastModifiedBy>Moses Oluwadamilare Oni</cp:lastModifiedBy>
  <cp:revision>82</cp:revision>
  <dcterms:created xsi:type="dcterms:W3CDTF">2011-05-09T14:18:21Z</dcterms:created>
  <dcterms:modified xsi:type="dcterms:W3CDTF">2025-05-02T21:43:43Z</dcterms:modified>
  <cp:category>Templates</cp:category>
</cp:coreProperties>
</file>