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9942500" cy="6761150"/>
  <p:embeddedFontLst>
    <p:embeddedFont>
      <p:font typeface="Tahoma"/>
      <p:regular r:id="rId32"/>
      <p:bold r:id="rId33"/>
    </p:embeddedFon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  <p:ext uri="GoogleSlidesCustomDataVersion2">
      <go:slidesCustomData xmlns:go="http://customooxmlschemas.google.com/" r:id="rId38" roundtripDataSignature="AMtx7mhvjAQfzsFLP3+DrzDM6qsp2c5+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F22C2D-DE0A-4066-A17F-D61B114C3619}">
  <a:tblStyle styleId="{45F22C2D-DE0A-4066-A17F-D61B114C3619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521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130" orient="horz"/>
        <p:guide pos="3133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Tahoma-bold.fntdata"/><Relationship Id="rId10" Type="http://schemas.openxmlformats.org/officeDocument/2006/relationships/slide" Target="slides/slide3.xml"/><Relationship Id="rId32" Type="http://schemas.openxmlformats.org/officeDocument/2006/relationships/font" Target="fonts/Tahoma-regular.fntdata"/><Relationship Id="rId13" Type="http://schemas.openxmlformats.org/officeDocument/2006/relationships/slide" Target="slides/slide6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5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8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7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38" Type="http://customschemas.google.com/relationships/presentationmetadata" Target="meta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35625" y="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E36C0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438900"/>
            <a:ext cx="4332288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7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 txBox="1"/>
          <p:nvPr>
            <p:ph idx="12" type="sldNum"/>
          </p:nvPr>
        </p:nvSpPr>
        <p:spPr>
          <a:xfrm>
            <a:off x="5635625" y="6438900"/>
            <a:ext cx="4333875" cy="3333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2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1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1300163" y="3221038"/>
            <a:ext cx="7369175" cy="3051175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230563" y="500063"/>
            <a:ext cx="3400425" cy="25511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755373" y="685800"/>
            <a:ext cx="7901609" cy="1615966"/>
          </a:xfrm>
          <a:prstGeom prst="rect">
            <a:avLst/>
          </a:prstGeom>
          <a:solidFill>
            <a:srgbClr val="D2691E"/>
          </a:solidFill>
          <a:ln cap="flat" cmpd="sng" w="9525">
            <a:solidFill>
              <a:srgbClr val="D26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36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6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3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37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7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9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body"/>
          </p:nvPr>
        </p:nvSpPr>
        <p:spPr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SzPts val="2250"/>
              <a:buChar char="•"/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600"/>
              <a:buChar char="o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Char char="4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cxnSp>
        <p:nvCxnSpPr>
          <p:cNvPr id="22" name="Google Shape;22;p27"/>
          <p:cNvCxnSpPr/>
          <p:nvPr/>
        </p:nvCxnSpPr>
        <p:spPr>
          <a:xfrm>
            <a:off x="579120" y="6658235"/>
            <a:ext cx="793496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rgbClr val="00549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31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30200" lvl="1" marL="9144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04800" lvl="2" marL="13716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09900"/>
              </a:buClr>
              <a:buSzPts val="1200"/>
              <a:buFont typeface="Arimo"/>
              <a:buChar char="4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4800" lvl="4" marL="2286000" marR="0" rtl="0" algn="just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FF0066"/>
              </a:buClr>
              <a:buSzPts val="12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25"/>
          <p:cNvSpPr txBox="1"/>
          <p:nvPr/>
        </p:nvSpPr>
        <p:spPr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0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Sunday, April 27, 2025</a:t>
            </a:r>
            <a:endParaRPr b="1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JUIT Office Photos | Glassdoor" id="13" name="Google Shape;13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49072" y="42901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/>
        </p:nvSpPr>
        <p:spPr>
          <a:xfrm>
            <a:off x="123673" y="6687228"/>
            <a:ext cx="8694256" cy="1953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95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       </a:t>
            </a:r>
            <a:r>
              <a:rPr b="0" i="0" lang="en-IN" sz="900" u="none" cap="none" strike="noStrike">
                <a:solidFill>
                  <a:srgbClr val="002060"/>
                </a:solidFill>
                <a:latin typeface="Palatino"/>
                <a:ea typeface="Palatino"/>
                <a:cs typeface="Palatino"/>
                <a:sym typeface="Palatino"/>
              </a:rPr>
              <a:t>Major Project – II (18B19CI891) End-Term Evaluation | Department of CSE &amp; IT | AY 2024-25. </a:t>
            </a:r>
            <a:endParaRPr/>
          </a:p>
        </p:txBody>
      </p:sp>
      <p:sp>
        <p:nvSpPr>
          <p:cNvPr id="15" name="Google Shape;15;p25"/>
          <p:cNvSpPr txBox="1"/>
          <p:nvPr/>
        </p:nvSpPr>
        <p:spPr>
          <a:xfrm>
            <a:off x="8798560" y="6613912"/>
            <a:ext cx="259243" cy="24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50" u="none" cap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16" name="Google Shape;16;p25"/>
          <p:cNvSpPr txBox="1"/>
          <p:nvPr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‹#›</a:t>
            </a:fld>
            <a:r>
              <a:rPr b="0" i="0" lang="en-IN" sz="900" u="none" cap="none" strike="noStrike">
                <a:solidFill>
                  <a:srgbClr val="005493"/>
                </a:solidFill>
                <a:latin typeface="Palatino"/>
                <a:ea typeface="Palatino"/>
                <a:cs typeface="Palatino"/>
                <a:sym typeface="Palatino"/>
              </a:rPr>
              <a:t>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0" y="3511373"/>
            <a:ext cx="9144000" cy="1069500"/>
          </a:xfrm>
          <a:prstGeom prst="rect">
            <a:avLst/>
          </a:prstGeom>
          <a:solidFill>
            <a:srgbClr val="0037A4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/>
              <a:t>Cortex: Adaptive Multi Channel Communication Assistant</a:t>
            </a:r>
            <a:endParaRPr b="1" sz="1400"/>
          </a:p>
        </p:txBody>
      </p:sp>
      <p:sp>
        <p:nvSpPr>
          <p:cNvPr id="108" name="Google Shape;108;p1"/>
          <p:cNvSpPr/>
          <p:nvPr/>
        </p:nvSpPr>
        <p:spPr>
          <a:xfrm>
            <a:off x="1397314" y="2108091"/>
            <a:ext cx="6349367" cy="1069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Major Project - II (18B19CI891) | AY 2024-25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End-Term Evaluation | May 16-17, 2025.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17798" y="4498606"/>
            <a:ext cx="36207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No.: 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Team Member (s)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ARYAMAN TIWARI</a:t>
            </a: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(211130) 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VIVEK KR. KATARIA</a:t>
            </a: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(211377)</a:t>
            </a:r>
            <a:endParaRPr/>
          </a:p>
          <a:p>
            <a:pPr indent="-285750" lvl="0" marL="28575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YASH SINGH</a:t>
            </a: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(211446)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871438" y="5041029"/>
            <a:ext cx="41184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(s)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Name: </a:t>
            </a:r>
            <a:r>
              <a:rPr lang="en-IN" sz="1500">
                <a:solidFill>
                  <a:schemeClr val="dk1"/>
                </a:solidFill>
              </a:rPr>
              <a:t>Dr. Aman Sharma</a:t>
            </a:r>
            <a:endParaRPr/>
          </a:p>
          <a:p>
            <a:pPr indent="0" lvl="0" marL="357187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Department: </a:t>
            </a:r>
            <a:r>
              <a:rPr lang="en-IN">
                <a:solidFill>
                  <a:schemeClr val="dk1"/>
                </a:solidFill>
                <a:highlight>
                  <a:schemeClr val="lt1"/>
                </a:highlight>
              </a:rPr>
              <a:t>Computer Science &amp; Engineering</a:t>
            </a:r>
            <a:endParaRPr>
              <a:solidFill>
                <a:schemeClr val="dk1"/>
              </a:solidFill>
            </a:endParaRPr>
          </a:p>
          <a:p>
            <a:pPr indent="0" lvl="0" marL="357188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2492" y="-165253"/>
            <a:ext cx="1178805" cy="895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4901" y="160424"/>
            <a:ext cx="1015707" cy="3454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UIT Office Photos | Glassdoor" id="113" name="Google Shape;11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17" y="93342"/>
            <a:ext cx="815248" cy="67900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/>
        </p:nvSpPr>
        <p:spPr>
          <a:xfrm>
            <a:off x="-2" y="601361"/>
            <a:ext cx="9144000" cy="14112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Jaypee University of Information Technology</a:t>
            </a:r>
            <a:endParaRPr/>
          </a:p>
          <a:p>
            <a:pPr indent="0" lvl="0" marL="0" marR="0" rtl="0" algn="ctr">
              <a:lnSpc>
                <a:spcPct val="130769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600"/>
              <a:buFont typeface="Palatino"/>
              <a:buNone/>
            </a:pPr>
            <a:r>
              <a:rPr b="1" i="0" lang="en-IN" sz="2600" u="none" strike="noStrike">
                <a:solidFill>
                  <a:srgbClr val="000099"/>
                </a:solidFill>
                <a:latin typeface="Palatino"/>
                <a:ea typeface="Palatino"/>
                <a:cs typeface="Palatino"/>
                <a:sym typeface="Palatino"/>
              </a:rPr>
              <a:t>Department of Computer Science and Engineering and Information Technology</a:t>
            </a:r>
            <a:endParaRPr b="1" i="0" sz="2600" u="none" strike="noStrike">
              <a:solidFill>
                <a:srgbClr val="002060"/>
              </a:solidFill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1475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Agentic Define:{Sentimental Analysis}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4338" y="1295400"/>
            <a:ext cx="6942264" cy="540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78" name="Google Shape;178;p11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7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50" y="1232623"/>
            <a:ext cx="7286625" cy="275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 txBox="1"/>
          <p:nvPr/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</a:t>
            </a:r>
            <a:r>
              <a:rPr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(cont…)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7" lvl="0" marL="357187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Agentic Define {FAQ}:  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50" y="1232623"/>
            <a:ext cx="7286625" cy="275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27800" y="3987675"/>
            <a:ext cx="6316200" cy="26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250" y="5050075"/>
            <a:ext cx="1864750" cy="2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Implementation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90" name="Google Shape;190;p12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7188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 </a:t>
            </a:r>
            <a:r>
              <a:rPr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(cont…)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7" lvl="0" marL="357187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Char char="•"/>
            </a:pPr>
            <a:r>
              <a:rPr b="0" i="0" lang="en-IN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Agentic Response Generation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25" y="1288206"/>
            <a:ext cx="9144001" cy="4826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</a:t>
            </a:r>
            <a:endParaRPr/>
          </a:p>
        </p:txBody>
      </p:sp>
      <p:sp>
        <p:nvSpPr>
          <p:cNvPr id="199" name="Google Shape;199;p13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012" lvl="0" marL="357187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Bar chart showing Groq-Powered LLM                                                                           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achieving the highest response accuracy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 90%, followed by Bard (Gemini) at 88%,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indicating strong performance across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leading AI models.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bar chart highlights Groq-Powered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LLM's superior inference speed with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lowest latency at 50ms,while LLaMA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registers the highest latency at 180ms.                   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0" name="Google Shape;2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450" y="724550"/>
            <a:ext cx="3898850" cy="29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050" y="3757600"/>
            <a:ext cx="4276950" cy="2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207" name="Google Shape;207;p14"/>
          <p:cNvSpPr txBox="1"/>
          <p:nvPr/>
        </p:nvSpPr>
        <p:spPr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40640" y="30480"/>
            <a:ext cx="8328900" cy="694200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7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 </a:t>
            </a:r>
            <a:r>
              <a:rPr lang="en-IN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(cont…)</a:t>
            </a:r>
            <a:endParaRPr sz="24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77118" y="804232"/>
            <a:ext cx="8956800" cy="57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</a:t>
            </a: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chart shows Groq-Powered LLM leading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with an 85% Context Retention Score,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indicating superior memory, while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LLaMA 2.0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scored the lowest at 75%,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though all models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demonstrated strong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performance.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b="1" sz="16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4. </a:t>
            </a: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bar chart demonstrates Groq-Powered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LLM's superior token processing speed at 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90 tokens/sec, significantly outpacing LLaMA 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2.0, which was the slowest at 30 tokens/sec.</a:t>
            </a:r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endParaRPr b="1"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0" name="Google Shape;21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513" y="804213"/>
            <a:ext cx="3800475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25" y="3884275"/>
            <a:ext cx="3800475" cy="27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Experimental Results and Evaluation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217" name="Google Shape;217;p15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8" name="Google Shape;2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525" y="838512"/>
            <a:ext cx="9143999" cy="2317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70150"/>
            <a:ext cx="9143941" cy="33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Key Learnings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Applied NLP techniques (BERT/SBERT, cosine similarity) for semantic query understanding.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Gained hands-on experience with Redis, consistent hashing, and LRU cache design.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Designed modular, latency-optimized backend workflows with real-time logging and analytics.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Developed and tuned hybrid decision trees combining rule-based and ML logic.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Adopted iterative testing, benchmarking, and A/B validation for performance tuning.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Practiced full-stack development—from backend logic to UI/UX and API design.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Future Work</a:t>
            </a:r>
            <a:endParaRPr b="0"/>
          </a:p>
        </p:txBody>
      </p:sp>
      <p:sp>
        <p:nvSpPr>
          <p:cNvPr id="231" name="Google Shape;231;p17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 Expand multilingual NLP support for regional language query handling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 Integrate domain-specific models to improve contextual accuracy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Develop auto-learning FAQ updater from unmatched queries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 Implement advanced feedback analytics using sentiment and intent signals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 for scalability by migrating to microservices architecture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 Publish research findings and explore real-world deployment opportunities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Work Contribution and Attendance</a:t>
            </a:r>
            <a:endParaRPr b="0"/>
          </a:p>
        </p:txBody>
      </p:sp>
      <p:sp>
        <p:nvSpPr>
          <p:cNvPr id="237" name="Google Shape;237;p18"/>
          <p:cNvSpPr txBox="1"/>
          <p:nvPr/>
        </p:nvSpPr>
        <p:spPr>
          <a:xfrm>
            <a:off x="77118" y="804231"/>
            <a:ext cx="8956714" cy="5172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38" name="Google Shape;238;p18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{45F22C2D-DE0A-4066-A17F-D61B114C3619}</a:tableStyleId>
              </a:tblPr>
              <a:tblGrid>
                <a:gridCol w="801275"/>
                <a:gridCol w="879050"/>
                <a:gridCol w="4265400"/>
                <a:gridCol w="1139000"/>
                <a:gridCol w="786550"/>
                <a:gridCol w="1044000"/>
              </a:tblGrid>
              <a:tr h="507400">
                <a:tc gridSpan="6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GitHub Repository URL: https://github.com/Aryamantiwari17/Just_another_Friday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</a:tr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Team Member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Roll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Done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(provide complete details)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Work Contribution (%)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Lines of Code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(LoC)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Lab Attendance (%)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211130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Explored caching and vector search.</a:t>
                      </a:r>
                      <a:endParaRPr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Compared ChromaDB vs. FAISS for scalability.</a:t>
                      </a:r>
                      <a:endParaRPr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Identified Cortex learning improvements.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350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211377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 a responsive React UI with a clean and intuitive design.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 real-time updates and dynamic components for seamless interaction.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Optimize performance using efficient state management and lazy loading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211446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Integrate ChromaDB for storing and retrieving embeddings efficiently.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Build an FAQ database with vectorized queries for semantic search.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1714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 an API to fetch and rank relevant FAQs using embeddings and LLMs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889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130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80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Supervisor </a:t>
            </a:r>
            <a:r>
              <a:rPr lang="en-IN"/>
              <a:t>Interactions </a:t>
            </a:r>
            <a:r>
              <a:rPr b="0" lang="en-IN"/>
              <a:t>(as mentioned in weekly log)</a:t>
            </a:r>
            <a:endParaRPr b="0"/>
          </a:p>
        </p:txBody>
      </p:sp>
      <p:sp>
        <p:nvSpPr>
          <p:cNvPr id="244" name="Google Shape;244;p19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45" name="Google Shape;245;p19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{45F22C2D-DE0A-4066-A17F-D61B114C3619}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426075"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No. of Meetings with Supervisor: 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D5D59B"/>
                    </a:solidFill>
                  </a:tcPr>
                </a:tc>
                <a:tc hMerge="1"/>
                <a:tc hMerge="1"/>
                <a:tc hMerge="1"/>
              </a:tr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IN" sz="1300"/>
                        <a:t>Identified hash generation as a caching bottleneck.</a:t>
                      </a:r>
                      <a:endParaRPr sz="1300"/>
                    </a:p>
                    <a:p>
                      <a:pPr indent="-16510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IN" sz="1300"/>
                        <a:t>Introduced a priority-based LRU eviction system.</a:t>
                      </a:r>
                      <a:endParaRPr sz="1300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Benchmarks showed a 23% drop in redundant query processing.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31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Explored SBERT-based semantic matching.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Integrated cosine similarity for vector-based retrieval.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Developed a feedback loop for continuous relevance evaluation.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3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Conducted beta testing for the semantic match module.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 conversational history.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Began automatic FAQ suggestions based on unmatched queries.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Modularized the workflow into distinct stages.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Achieved nearly 30% improvement in latency during query handling.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Implemented detailed stage-level logging for debugging &amp; fine-tuning.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Designed a decision tree to classify queries by complexity and route.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Balanced rule-based, LLM-based handling using hybrid scoring model.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Logged decisions and added visualization for transparency and traceability.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Outline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1938" lvl="0" marL="357188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Done (after Mid-Term Evaluation)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Design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Experimental Results and Evaluation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Learnings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Future Work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 Contribution and Attendance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Supervisor Interactions</a:t>
            </a:r>
            <a:endParaRPr/>
          </a:p>
          <a:p>
            <a:pPr indent="-261938" lvl="0" marL="357188" marR="0" rtl="0" algn="just">
              <a:lnSpc>
                <a:spcPct val="14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References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125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Supervisor </a:t>
            </a:r>
            <a:r>
              <a:rPr lang="en-IN"/>
              <a:t>Interactions</a:t>
            </a:r>
            <a:r>
              <a:rPr lang="en-IN" sz="2400"/>
              <a:t>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251" name="Google Shape;251;p20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52" name="Google Shape;252;p20"/>
          <p:cNvGraphicFramePr/>
          <p:nvPr/>
        </p:nvGraphicFramePr>
        <p:xfrm>
          <a:off x="110168" y="8813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{45F22C2D-DE0A-4066-A17F-D61B114C3619}</a:tableStyleId>
              </a:tblPr>
              <a:tblGrid>
                <a:gridCol w="651825"/>
                <a:gridCol w="1364250"/>
                <a:gridCol w="5596575"/>
                <a:gridCol w="1222875"/>
              </a:tblGrid>
              <a:tr h="507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Week No.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Duration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Remarks (</a:t>
                      </a:r>
                      <a:r>
                        <a:rPr b="1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 mentioned in the weekly log</a:t>
                      </a: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Incorporated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(Yes/No)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5D59B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6.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21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/04/2025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Integrated structured feedback capture into the user interface.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Built a weighted learning model to adapt thresholds and routing paths.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Feedback cycles improved repeated query handling &amp; personalization.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7.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28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04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Streamlined response formatting across multiple platforms.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Implemented escalated query alerts &amp; ensured rendering consistency.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Finalized regression testing and prepared stakeholder-facing.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/05/2025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Simulated real-world workloads to test performance under live condit.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Fixed metadata-related inconsistencies in FAQ fallback.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Created a Grafana-based dashboard and finalized all deliverables.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9.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09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</a:t>
                      </a: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05</a:t>
                      </a:r>
                      <a:r>
                        <a:rPr b="0" i="0" lang="en-IN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/2025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Demonstrated full system capabilities in the live final presentation.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Received praise for research depth, robustness, and explainability.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Delivered a complete project report and proposed future scalability directions.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lang="en-IN" sz="13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Yes</a:t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0F0DD"/>
                    </a:solidFill>
                  </a:tcPr>
                </a:tc>
              </a:tr>
              <a:tr h="82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b="0" i="0" sz="13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>
                    <a:solidFill>
                      <a:srgbClr val="F4F9E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 </a:t>
            </a:r>
            <a:r>
              <a:rPr b="0" lang="en-IN" sz="2400"/>
              <a:t>(cont…)</a:t>
            </a:r>
            <a:endParaRPr sz="1800"/>
          </a:p>
        </p:txBody>
      </p:sp>
      <p:sp>
        <p:nvSpPr>
          <p:cNvPr id="258" name="Google Shape;258;p23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8463" lvl="0" marL="406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[1] 	Y. LeCun, Y. Bengio, and G. E. Hinton, "Deep learning,"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Nature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vol. 521, no. 7553, pp. 436–444, May 2015.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[2] 	D. Silver, J. Schrittwieser, K. Simonyan, et al., "Mastering the game of Go with deep neural networks and tree search,"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Nature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vol. 529, no. 7587, pp. 484–489, Jan. 2016.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[3]	A. Vaswani, N. Shazeer, N. Parmar, et al., "Attention Is All You Need," in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Proc. Advances in Neural Information Processing Systems (NeurIPS)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Long Beach, CA, USA, 2017, pp. 5998–6008.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[4] 	S. J. Russell and P. Norvig, "Search in Complex Environments," in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Artificial Intelligence: A Modern Approach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4th ed. Upper Saddle River, NJ, USA: Pearson, 2020, ch. 4, pp. 127–180.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[6]	I. Goodfellow, Y. Bengio, and A. Courville, "Optimization for Training Deep Models," in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Deep Learning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Cambridge, MA, USA: MIT Press, 2016, ch. 8, pp. 271–322.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[7]	OpenAI, "GPT-4 Technical Report," Mar. 2023. [Online]. Available: https://arxiv.org/abs/2303.08774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[8]	DeepMind, "AlphaFold: Revolutionizing Biology with AI," July 2021. [Online]. Available: https://www.deepmind.com/research/highlighted-research/alphafold</a:t>
            </a:r>
            <a:endParaRPr/>
          </a:p>
          <a:p>
            <a:pPr indent="-398463" lvl="0" marL="406400" marR="0" rtl="0" algn="just">
              <a:lnSpc>
                <a:spcPct val="150000"/>
              </a:lnSpc>
              <a:spcBef>
                <a:spcPts val="455"/>
              </a:spcBef>
              <a:spcAft>
                <a:spcPts val="0"/>
              </a:spcAft>
              <a:buClr>
                <a:schemeClr val="dk1"/>
              </a:buClr>
              <a:buSzPts val="1625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[9]	A. Karpathy, "The Unreasonable Effectiveness of Recurrent Neural Networks," </a:t>
            </a:r>
            <a:r>
              <a:rPr i="1"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Andrej Karpathy’s Blog</a:t>
            </a: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May 21, 2015. [Online]. Available: http://karpathy.github.io/2015/05/21/rnn-effectiveness/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 </a:t>
            </a:r>
            <a:r>
              <a:rPr b="0" lang="en-IN" sz="2400"/>
              <a:t>(cont…)</a:t>
            </a:r>
            <a:endParaRPr/>
          </a:p>
        </p:txBody>
      </p:sp>
      <p:sp>
        <p:nvSpPr>
          <p:cNvPr id="264" name="Google Shape;264;p22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[7] A. Vaswani, N. Shazeer, N. Parmar, J. Uszkoreit, L. Jones, A. N. Gomez, Ł. Kaiser, and I. Polosukhin, "Attention is all you need," in Advances in Neural Information Processing Systems, vol. 30, 2017.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[8] J. Devlin, M.-W. Chang, K. Lee, and K. Toutanova, "BERT: Pre-training of deep bidirectional transformers for language understanding," in Proc. 2019 Conf. North Am. Chapter Assoc. Comput. Linguistics: Human Lang. Technol., pp. 4171-4186, 2019.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[9] T. Q. T. Nguyen, T. T. Nguyen, and L. M. Nguyen, "An overview of text classification techniques," IEEE Access, vol. 8, pp. 103708-103726, 2020.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[10] Y. Zhang, B. Wang, F. Yu, and J. Liu, "A survey on sentiment analysis: From traditional machine learning to deep learning," IEEE Access, vol. 8, pp. 174025-174049, 2020.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[11] A. Radford, J. Wu, R. Child, D. Lu, and D. Amodei, "Language models are unsupervised multitask learners," OpenAI, Tech. Rep., 2019.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[12] J. Liu, M. Ott, N. Goyal, J. Du, M. Joshi, P. Chen, O. Levy, M. Lewis, D. Zettlemoyer, and V. Stoyanov, "RoBERTa: A robustly optimized BERT pretraining approach," arXiv preprint arXiv:1907.11692, 2019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72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Char char="•"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[13] H. Wang et al., "Deep learning for text classification: A comprehensive review," IEEE Trans. Neural Netw. Learn. Syst., vol. 32, no. 5, pp. 2044-2060, 2021.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References</a:t>
            </a:r>
            <a:endParaRPr/>
          </a:p>
        </p:txBody>
      </p:sp>
      <p:sp>
        <p:nvSpPr>
          <p:cNvPr id="270" name="Google Shape;270;p21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[14] L. P. van der Maaten and G. E. Hinton, "Visualizing data using t-SNE," J. Mach. Learn. Res., vol. 9, pp. 2579-2605, 2008.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[15] X. Chen et al., "A survey on multi-channel communication and collaboration," IEEE Trans. Human-Mach. Syst., vol. 51, no. 5, pp. 431-442, 2021.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[16] Y. Qiu et al., "Deep reinforcement learning for dialogue generation: A survey," IEEE Trans. Affect. Comput., vol. 12, no. 3, pp. 526-536, 2021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[17] S. V. Praveen, P. Gajjar, R. K. Ray, and A. Dutt, "Crafting clarity: Leveraging large language models to decode consumer reviews," Dept. Data Sci., MICA, Ahmedabad, India, and Dept. Cyber Secur. Eng., College of Eng. Comput., George Mason Univ., 2023.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[18] Gupta, A. K., et al. (2021). “A Comprehensive Survey on Natural Language Processing. IEEE Transactions on Knowledge and Data Engineering”, 33(5), 1753-1768.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/>
        </p:nvSpPr>
        <p:spPr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952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just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5250" marR="0" rtl="0" algn="ctr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Thanks</a:t>
            </a:r>
            <a:r>
              <a:rPr lang="en-I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  <p:pic>
        <p:nvPicPr>
          <p:cNvPr descr="🙏" id="276" name="Google Shape;27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164" y="2663328"/>
            <a:ext cx="765672" cy="76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77118" y="804231"/>
            <a:ext cx="8956800" cy="57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Overview: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project aims to develop an integrated, multi-channel communication platform tailored to startups and small businesses.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Purpose: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is to streamline customer communication across email, chat, and social media, enhancing response quality and speed.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Features: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platform will use adaptive learning and contextual understanding to deliver personalized, relevant responses in real-time.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Escalation Mechanisms: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It will include escalation processes for managing complex or high-priority customer inquiries effectively.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Personalization: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system will focus on improving customer experience by offering tailored responses based on past interactions.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Consistency: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Seamless interaction across multiple channels will ensure consistency and maintain customer satisfaction.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Problem Statement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Communication Challenges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Startups struggle to manage communication across channels due to limited resources.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marR="2755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Delayed Responses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Slow and inconsistent replies lead to customer dissatisfaction and loss of trust.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Competitive Pressure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Existing solutions are too costly or complex for startups to engage customers effectively.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Integration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Current systems don’t integrate well across platforms or meet startups' evolving needs.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for Emotional Intelligence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Startups need tools that deliver emotionally aware, real-time responses.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Cortex Solution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Cortex automates and personalized responses, improving customer satisfaction and loyalty.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Objectives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Develop an integrated platform for managing 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communication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across multiple channels (email, chat, social media).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adaptive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to improve the system's response capabilities over time.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Enable 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contextual 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understanding to deliver more relevant and accurate responses.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the system’s ability to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personalize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communication based on individual customer interactions.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Introduce escalation mechanisms to handle complex or urgent 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 issues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AutoNum type="arabicPeriod"/>
            </a:pP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Ensure seamless interaction across all communication channels to maintain </a:t>
            </a:r>
            <a:r>
              <a:rPr b="1"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consistency</a:t>
            </a:r>
            <a:r>
              <a:rPr lang="en-I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Work Done </a:t>
            </a:r>
            <a:r>
              <a:rPr b="0" lang="en-IN" sz="2400"/>
              <a:t>(after Mid-Term Evaluation)</a:t>
            </a:r>
            <a:endParaRPr b="0"/>
          </a:p>
        </p:txBody>
      </p:sp>
      <p:sp>
        <p:nvSpPr>
          <p:cNvPr id="145" name="Google Shape;145;p6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Query Caching: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Improved caching efficiency using consistent hashing and Redis-backed LRU mechanism.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Matching via NLP: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Integrated SBERT-based semantic search with vector embeddings and cosine similarity to match user queries meaningfully.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Feedback-Driven Tuning: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Captured user feedback in real time and used it to dynamically fine-tune similarity thresholds and routing logic.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Incremental Processing Pipeline: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Redesigned the query handling into staged modules—validation, cache check, semantic match, and knowledge routing.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Hierarchical Decision Tree: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rule+ML hybrid decision logic to route queries based on complexity and intent, improving accuracy and explainability.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 </a:t>
            </a: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Testing &amp; Demo Prep: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Ran full-system load tests, built a live analytics dashboard, polished UI/UX for multichannel support, and delivered a successful final demo.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51" name="Google Shape;151;p8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Fig.: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Feedback-driven query system with agents, LLM services &amp; multi-interface response delivery.</a:t>
            </a: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50" y="783650"/>
            <a:ext cx="6960000" cy="52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 </a:t>
            </a:r>
            <a:r>
              <a:rPr b="0" lang="en-IN" sz="2400"/>
              <a:t>(cont…)</a:t>
            </a:r>
            <a:endParaRPr b="0"/>
          </a:p>
        </p:txBody>
      </p:sp>
      <p:sp>
        <p:nvSpPr>
          <p:cNvPr id="158" name="Google Shape;158;p9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Fig.: 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Diagram illustrating an end-to-end feedback processing pipeline using LangGraph, matched with relevant FAQs, and used to generate a structured response.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00" y="865950"/>
            <a:ext cx="5627800" cy="4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cap="flat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90488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/>
              <a:t>Project Design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Multi-agent Architecture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Specialized components working in concert via StateGraph framework.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Vector-based FAQ Retrieva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l: Semantic search with Chroma + HuggingFace embeddings for meaning-based matching.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Language Model Integration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Groq's Mixtral-8x7b with custom prompting extracts nuanced sentiment aspects.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Robust State Management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TypedDict + LangGraph ensures data integrity throughout processing pipeline.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AutoNum type="arabicPeriod"/>
            </a:pPr>
            <a:r>
              <a:rPr b="1"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Error-resilient Processing</a:t>
            </a:r>
            <a:r>
              <a:rPr lang="en-I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Advanced Query Processor with auto-retry logic and comprehensive logging/history tracking.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2008-07-20T15:16:37Z</dcterms:created>
  <dc:creator>Marilyn Turnamian</dc:creator>
</cp:coreProperties>
</file>