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A30"/>
    <a:srgbClr val="F20057"/>
    <a:srgbClr val="FFCC30"/>
    <a:srgbClr val="353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>
      <p:cViewPr varScale="1">
        <p:scale>
          <a:sx n="76" d="100"/>
          <a:sy n="76" d="100"/>
        </p:scale>
        <p:origin x="105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4295" y="7658100"/>
            <a:ext cx="16397125" cy="35714"/>
            <a:chOff x="944295" y="8222499"/>
            <a:chExt cx="16397125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295" y="8222499"/>
              <a:ext cx="16397125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0069" y="8416700"/>
            <a:ext cx="1444886" cy="14286"/>
            <a:chOff x="3370069" y="8981099"/>
            <a:chExt cx="1444886" cy="14286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3370069" y="8981099"/>
              <a:ext cx="144488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12205" y="8416700"/>
            <a:ext cx="1444886" cy="14286"/>
            <a:chOff x="6812205" y="8981099"/>
            <a:chExt cx="144488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812205" y="8981099"/>
              <a:ext cx="1444886" cy="14286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942915" y="711851"/>
          <a:ext cx="4398504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조은수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허혜정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04" name="그룹 1004"/>
          <p:cNvGrpSpPr/>
          <p:nvPr/>
        </p:nvGrpSpPr>
        <p:grpSpPr>
          <a:xfrm>
            <a:off x="944295" y="702328"/>
            <a:ext cx="16392989" cy="35714"/>
            <a:chOff x="944295" y="702328"/>
            <a:chExt cx="16392989" cy="35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295" y="702328"/>
              <a:ext cx="16392989" cy="357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795745" y="5960358"/>
            <a:ext cx="789490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500" kern="0" spc="-2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하룻동안 아늑한 집을 빌려보자 !</a:t>
            </a:r>
            <a:endParaRPr lang="en-US" sz="3500" dirty="0"/>
          </a:p>
        </p:txBody>
      </p:sp>
      <p:sp>
        <p:nvSpPr>
          <p:cNvPr id="16" name="Object 16"/>
          <p:cNvSpPr txBox="1"/>
          <p:nvPr/>
        </p:nvSpPr>
        <p:spPr>
          <a:xfrm>
            <a:off x="2776354" y="1521903"/>
            <a:ext cx="1429244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b="1" kern="0" dirty="0">
                <a:solidFill>
                  <a:srgbClr val="FFCD4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Gmarket Sans Bold" pitchFamily="34" charset="0"/>
              </a:rPr>
              <a:t>하</a:t>
            </a:r>
            <a:r>
              <a:rPr lang="en-US" sz="8000" kern="0" dirty="0">
                <a:solidFill>
                  <a:srgbClr val="161A3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Gmarket Sans Bold" pitchFamily="34" charset="0"/>
              </a:rPr>
              <a:t>하호호</a:t>
            </a:r>
          </a:p>
          <a:p>
            <a:r>
              <a:rPr lang="en-US" sz="8000" b="1" kern="0" dirty="0">
                <a:solidFill>
                  <a:srgbClr val="FFCD4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Gmarket Sans Bold" pitchFamily="34" charset="0"/>
              </a:rPr>
              <a:t>룻</a:t>
            </a:r>
            <a:r>
              <a:rPr lang="en-US" sz="8000" kern="0" dirty="0">
                <a:solidFill>
                  <a:srgbClr val="161A30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Gmarket Sans Bold" pitchFamily="34" charset="0"/>
              </a:rPr>
              <a:t>음가득한</a:t>
            </a:r>
          </a:p>
          <a:p>
            <a:r>
              <a:rPr lang="en-US" sz="8000" b="1" kern="0" dirty="0">
                <a:solidFill>
                  <a:srgbClr val="FFCD4A"/>
                </a:solidFill>
                <a:latin typeface="티머니 둥근바람 Regular" panose="02050503000000000000" pitchFamily="18" charset="-127"/>
                <a:ea typeface="티머니 둥근바람 Regular" panose="02050503000000000000" pitchFamily="18" charset="-127"/>
                <a:cs typeface="Gmarket Sans Bold" pitchFamily="34" charset="0"/>
              </a:rPr>
              <a:t>밤</a:t>
            </a:r>
            <a:endParaRPr lang="en-US" sz="8000" b="1" dirty="0">
              <a:latin typeface="티머니 둥근바람 Regular" panose="02050503000000000000" pitchFamily="18" charset="-127"/>
              <a:ea typeface="티머니 둥근바람 Regular" panose="02050503000000000000" pitchFamily="18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0193" y="8401418"/>
            <a:ext cx="414890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kern="0" spc="-1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MBC컴퓨터</a:t>
            </a:r>
            <a:r>
              <a:rPr lang="en-US" sz="25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아카데미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5050456" y="8401418"/>
            <a:ext cx="306765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kern="0" spc="-1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김재연</a:t>
            </a:r>
            <a:r>
              <a:rPr lang="en-US" sz="25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조은수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554254" y="8401418"/>
            <a:ext cx="476726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2024년 04월 24일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4295" y="702328"/>
            <a:ext cx="16397125" cy="35714"/>
            <a:chOff x="944295" y="702328"/>
            <a:chExt cx="16397125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295" y="702328"/>
              <a:ext cx="16397125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4295" y="9518337"/>
            <a:ext cx="16397125" cy="35714"/>
            <a:chOff x="944295" y="9518337"/>
            <a:chExt cx="16397125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295" y="9518337"/>
              <a:ext cx="16397125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98931" y="5121429"/>
            <a:ext cx="8852488" cy="14286"/>
            <a:chOff x="-998931" y="5121429"/>
            <a:chExt cx="8852488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998931" y="5121429"/>
              <a:ext cx="8852488" cy="142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12574" y="1610585"/>
            <a:ext cx="226402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0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목차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227316" y="2933701"/>
            <a:ext cx="37642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01. </a:t>
            </a:r>
            <a:r>
              <a:rPr lang="en-US" sz="40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계획 선정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1804648" y="2933700"/>
            <a:ext cx="404495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02. </a:t>
            </a:r>
            <a:r>
              <a:rPr lang="en-US" sz="40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디자인 컨셉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227314" y="6112014"/>
            <a:ext cx="414528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03. </a:t>
            </a:r>
            <a:r>
              <a:rPr lang="ko-KR" altLang="en-US" sz="40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정보 구조 설계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804649" y="6112014"/>
            <a:ext cx="38553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20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04. </a:t>
            </a:r>
            <a:r>
              <a:rPr lang="en-US" sz="4000" kern="0" spc="-2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디자인 구현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654784" y="5121429"/>
            <a:ext cx="8852488" cy="14286"/>
            <a:chOff x="-3654784" y="5121429"/>
            <a:chExt cx="8852488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3654784" y="5121429"/>
              <a:ext cx="8852488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4124" y="9518337"/>
            <a:ext cx="17415544" cy="35714"/>
            <a:chOff x="-74124" y="9518337"/>
            <a:chExt cx="1741554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4124" y="9518337"/>
              <a:ext cx="17415544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3849" y="702328"/>
            <a:ext cx="13051695" cy="35714"/>
            <a:chOff x="4363849" y="702328"/>
            <a:chExt cx="13051695" cy="3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3849" y="702328"/>
              <a:ext cx="13051695" cy="357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32259" y="244556"/>
            <a:ext cx="4064237" cy="1866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0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선정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513408" y="1791444"/>
            <a:ext cx="127525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150" dirty="0">
                <a:solidFill>
                  <a:srgbClr val="000000"/>
                </a:solidFill>
                <a:latin typeface="Gmarket Sans Light" pitchFamily="34" charset="0"/>
                <a:cs typeface="Gmarket Sans Light" pitchFamily="34" charset="0"/>
              </a:rPr>
              <a:t>국내 가정집 쉐어를 활성화 해보자!</a:t>
            </a:r>
            <a:endParaRPr lang="en-US" sz="6000" kern="150" dirty="0"/>
          </a:p>
        </p:txBody>
      </p:sp>
      <p:sp>
        <p:nvSpPr>
          <p:cNvPr id="13" name="Object 13"/>
          <p:cNvSpPr txBox="1"/>
          <p:nvPr/>
        </p:nvSpPr>
        <p:spPr>
          <a:xfrm>
            <a:off x="4343400" y="3649510"/>
            <a:ext cx="11928663" cy="11837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세계적으로 유명한 에어비앤비, but 한국인에겐 복잡하고 불편한 UI/UX를 갖고있다 !</a:t>
            </a:r>
          </a:p>
          <a:p>
            <a:pPr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  </a:t>
            </a:r>
            <a:r>
              <a:rPr lang="en-US" sz="2500" kern="0" spc="-10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심플하고</a:t>
            </a:r>
            <a:r>
              <a:rPr lang="en-US" sz="25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트렌디하게 바꿔보자 ! 한국 MZ 스타일로 !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4363849" y="7311834"/>
            <a:ext cx="12752575" cy="11837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kern="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꼼꼼하고</a:t>
            </a:r>
            <a:r>
              <a:rPr lang="en-US" sz="2500" kern="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정확한 검수 및 현장방문을 통해구매자분들이 불편하지 </a:t>
            </a:r>
            <a:r>
              <a:rPr lang="en-US" sz="2500" kern="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않게</a:t>
            </a:r>
            <a:r>
              <a:rPr lang="en-US" sz="2500" kern="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500" kern="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 </a:t>
            </a:r>
            <a:r>
              <a:rPr lang="en-US" sz="2500" kern="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하룻밤을</a:t>
            </a:r>
            <a:r>
              <a:rPr lang="en-US" sz="2500" kern="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2500" kern="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보내도록</a:t>
            </a:r>
            <a:r>
              <a:rPr lang="en-US" sz="2500" kern="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</a:t>
            </a:r>
            <a:r>
              <a:rPr lang="en-US" sz="2500" kern="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노력하겠습니다</a:t>
            </a:r>
            <a:r>
              <a:rPr lang="en-US" sz="2500" kern="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.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4343400" y="5453769"/>
            <a:ext cx="11928663" cy="11837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구매자는 편안하고 기분좋게 머물고 갈 수 있는 곳을 더 쉽고 간편하게 찾을 수 있고</a:t>
            </a:r>
          </a:p>
          <a:p>
            <a:pPr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  </a:t>
            </a:r>
            <a:r>
              <a:rPr lang="en-US" sz="2500" kern="0" spc="-10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판매자는</a:t>
            </a:r>
            <a:r>
              <a:rPr lang="en-US" sz="25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한글만 알면 누구나 쉽고 깔끔하게 올릴 수 </a:t>
            </a:r>
            <a:r>
              <a:rPr lang="en-US" sz="2500" kern="0" spc="-100" dirty="0" err="1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있습니다</a:t>
            </a:r>
            <a:r>
              <a:rPr lang="en-US" sz="25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3654784" y="5121429"/>
            <a:ext cx="8852488" cy="14286"/>
            <a:chOff x="-3654784" y="5121429"/>
            <a:chExt cx="8852488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3654784" y="5121429"/>
              <a:ext cx="8852488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63849" y="702328"/>
            <a:ext cx="13051695" cy="35714"/>
            <a:chOff x="4363849" y="702328"/>
            <a:chExt cx="13051695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849" y="702328"/>
              <a:ext cx="13051695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74124" y="5624297"/>
            <a:ext cx="17415544" cy="35714"/>
            <a:chOff x="-74124" y="5624297"/>
            <a:chExt cx="17415544" cy="35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4124" y="5624297"/>
              <a:ext cx="17415544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9519102"/>
            <a:ext cx="17415544" cy="35714"/>
            <a:chOff x="0" y="9519102"/>
            <a:chExt cx="17415544" cy="35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519102"/>
              <a:ext cx="17415544" cy="3571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32257" y="244557"/>
            <a:ext cx="4064237" cy="1866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0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컨셉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569200" y="3534196"/>
            <a:ext cx="14014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rgbClr val="FFCC30"/>
                </a:solidFill>
              </a:rPr>
              <a:t>#FFCC30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818191" y="1291886"/>
            <a:ext cx="3897672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폰트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Noto Sans /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Noto Sans KR</a:t>
            </a:r>
          </a:p>
          <a:p>
            <a:endParaRPr lang="en-U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ko-KR" alt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ko-KR" altLang="en-US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18pt / Bold</a:t>
            </a:r>
          </a:p>
          <a:p>
            <a:r>
              <a:rPr lang="en-US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 : 16pt / Bold</a:t>
            </a:r>
          </a:p>
          <a:p>
            <a:r>
              <a:rPr lang="en-US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 : 14pt / normal</a:t>
            </a:r>
          </a:p>
          <a:p>
            <a:r>
              <a:rPr 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 : 15pt / normal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569200" y="6365929"/>
            <a:ext cx="10315302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rgbClr val="161A3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#161A30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 평화롭고 조용한 시골의 밤을</a:t>
            </a:r>
            <a:r>
              <a:rPr lang="en-US" altLang="ko-KR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</a:p>
          <a:p>
            <a:r>
              <a:rPr lang="en-US" altLang="ko-KR" sz="2800" b="1" dirty="0">
                <a:solidFill>
                  <a:srgbClr val="FFCC3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#FFCC30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 밝고 활기찬 도시의 빛을 의미합니다</a:t>
            </a:r>
            <a:r>
              <a:rPr lang="en-US" altLang="ko-KR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2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서로 다른 유형의 숙소를 제공해드림으로써 다양한 장소를 </a:t>
            </a:r>
            <a:endParaRPr lang="en-US" altLang="ko-KR" sz="2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2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제공하겠다는 의미를 합니다</a:t>
            </a:r>
            <a:r>
              <a:rPr lang="en-US" altLang="ko-KR" sz="2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sz="2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2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더 편안하고 더 행복하게 고객에게 만족시킬 수 있도록 하고자 합니다</a:t>
            </a:r>
            <a:r>
              <a:rPr lang="en-US" altLang="ko-KR" sz="2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D9BD6D-C262-411B-9F40-2D8D7E31818C}"/>
              </a:ext>
            </a:extLst>
          </p:cNvPr>
          <p:cNvSpPr/>
          <p:nvPr/>
        </p:nvSpPr>
        <p:spPr>
          <a:xfrm>
            <a:off x="7743662" y="2359260"/>
            <a:ext cx="1052512" cy="1052512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2A64872-8A10-4A10-B94C-E811AE69D419}"/>
              </a:ext>
            </a:extLst>
          </p:cNvPr>
          <p:cNvSpPr/>
          <p:nvPr/>
        </p:nvSpPr>
        <p:spPr>
          <a:xfrm>
            <a:off x="9137387" y="2359260"/>
            <a:ext cx="1052512" cy="1052512"/>
          </a:xfrm>
          <a:prstGeom prst="ellipse">
            <a:avLst/>
          </a:prstGeom>
          <a:solidFill>
            <a:srgbClr val="16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02353075-94A8-4801-A72B-1AFE1F09E2D4}"/>
              </a:ext>
            </a:extLst>
          </p:cNvPr>
          <p:cNvSpPr txBox="1"/>
          <p:nvPr/>
        </p:nvSpPr>
        <p:spPr>
          <a:xfrm>
            <a:off x="8808528" y="3535165"/>
            <a:ext cx="171022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rgbClr val="161A30"/>
                </a:solidFill>
              </a:rPr>
              <a:t>#161A30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B3B164-7871-446A-B803-D51C720E2E35}"/>
              </a:ext>
            </a:extLst>
          </p:cNvPr>
          <p:cNvSpPr/>
          <p:nvPr/>
        </p:nvSpPr>
        <p:spPr>
          <a:xfrm>
            <a:off x="10932491" y="3208925"/>
            <a:ext cx="666231" cy="666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40B9DCE8-58BF-47BC-91C2-F0388FD833BE}"/>
              </a:ext>
            </a:extLst>
          </p:cNvPr>
          <p:cNvSpPr txBox="1"/>
          <p:nvPr/>
        </p:nvSpPr>
        <p:spPr>
          <a:xfrm>
            <a:off x="10780091" y="3954857"/>
            <a:ext cx="9906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#000000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227E6-EA41-482E-8D2A-E62DCA4FBFD3}"/>
              </a:ext>
            </a:extLst>
          </p:cNvPr>
          <p:cNvSpPr/>
          <p:nvPr/>
        </p:nvSpPr>
        <p:spPr>
          <a:xfrm>
            <a:off x="11997428" y="3194702"/>
            <a:ext cx="666231" cy="666231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0418D4E1-021B-4EF9-BD52-0E82EA18F506}"/>
              </a:ext>
            </a:extLst>
          </p:cNvPr>
          <p:cNvSpPr txBox="1"/>
          <p:nvPr/>
        </p:nvSpPr>
        <p:spPr>
          <a:xfrm>
            <a:off x="11846891" y="3954857"/>
            <a:ext cx="9906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90909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#909090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97DF30-DD4C-4A60-A4D6-6B88D57067B3}"/>
              </a:ext>
            </a:extLst>
          </p:cNvPr>
          <p:cNvSpPr/>
          <p:nvPr/>
        </p:nvSpPr>
        <p:spPr>
          <a:xfrm>
            <a:off x="13066091" y="3192799"/>
            <a:ext cx="666231" cy="6662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06A5A134-295E-43CC-AC30-692A273F4939}"/>
              </a:ext>
            </a:extLst>
          </p:cNvPr>
          <p:cNvSpPr txBox="1"/>
          <p:nvPr/>
        </p:nvSpPr>
        <p:spPr>
          <a:xfrm>
            <a:off x="12949590" y="3952372"/>
            <a:ext cx="9906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highlight>
                  <a:srgbClr val="C0C0C0"/>
                </a:highligh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#FFFFFF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D05F4E5-C9F2-47A4-896D-CA0311D82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471" y="2930276"/>
            <a:ext cx="2485329" cy="53880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96846BC-D2E0-4048-9956-16AB3451F01E}"/>
              </a:ext>
            </a:extLst>
          </p:cNvPr>
          <p:cNvSpPr txBox="1"/>
          <p:nvPr/>
        </p:nvSpPr>
        <p:spPr>
          <a:xfrm>
            <a:off x="1248472" y="2685547"/>
            <a:ext cx="172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INTRO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9C3C27-5210-46B8-A12C-DB9F07D3164B}"/>
              </a:ext>
            </a:extLst>
          </p:cNvPr>
          <p:cNvSpPr txBox="1"/>
          <p:nvPr/>
        </p:nvSpPr>
        <p:spPr>
          <a:xfrm>
            <a:off x="4240525" y="2659300"/>
            <a:ext cx="155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B7EFA5F-27CB-460B-AA24-4A38C6C2F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070" y="2902713"/>
            <a:ext cx="2506255" cy="5398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2779" y="1113866"/>
            <a:ext cx="837363" cy="14286"/>
            <a:chOff x="352779" y="1113866"/>
            <a:chExt cx="837363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52779" y="1113866"/>
              <a:ext cx="837363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519102"/>
            <a:ext cx="17415544" cy="35714"/>
            <a:chOff x="0" y="9519102"/>
            <a:chExt cx="17415544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519102"/>
              <a:ext cx="17415544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2000" y="2293257"/>
            <a:ext cx="16651227" cy="7257143"/>
            <a:chOff x="10335608" y="2450790"/>
            <a:chExt cx="7046708" cy="725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5608" y="2450790"/>
              <a:ext cx="7046708" cy="725714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32257" y="244557"/>
            <a:ext cx="9598183" cy="1866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000" kern="0" spc="-300" dirty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정보구조 설계</a:t>
            </a:r>
            <a:endParaRPr lang="en-US" dirty="0"/>
          </a:p>
        </p:txBody>
      </p: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1F7EA392-BCD4-4867-95F1-898DF5C51781}"/>
              </a:ext>
            </a:extLst>
          </p:cNvPr>
          <p:cNvGrpSpPr/>
          <p:nvPr/>
        </p:nvGrpSpPr>
        <p:grpSpPr>
          <a:xfrm>
            <a:off x="1066800" y="3086100"/>
            <a:ext cx="15892554" cy="5323552"/>
            <a:chOff x="1697049" y="3533836"/>
            <a:chExt cx="13772890" cy="4596612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902C5D3-5AC6-488A-8090-1A01827B9E56}"/>
                </a:ext>
              </a:extLst>
            </p:cNvPr>
            <p:cNvCxnSpPr>
              <a:cxnSpLocks/>
              <a:stCxn id="74" idx="0"/>
              <a:endCxn id="71" idx="4"/>
            </p:cNvCxnSpPr>
            <p:nvPr/>
          </p:nvCxnSpPr>
          <p:spPr>
            <a:xfrm flipH="1" flipV="1">
              <a:off x="3047345" y="5728829"/>
              <a:ext cx="697581" cy="2534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CB75754-5D74-4A91-BC32-4B31278044E9}"/>
                </a:ext>
              </a:extLst>
            </p:cNvPr>
            <p:cNvCxnSpPr>
              <a:cxnSpLocks/>
              <a:stCxn id="61" idx="4"/>
              <a:endCxn id="90" idx="0"/>
            </p:cNvCxnSpPr>
            <p:nvPr/>
          </p:nvCxnSpPr>
          <p:spPr>
            <a:xfrm>
              <a:off x="8375754" y="5728829"/>
              <a:ext cx="1133571" cy="2684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2C49888-D5CA-4C09-8EDF-4702FB83D47D}"/>
                </a:ext>
              </a:extLst>
            </p:cNvPr>
            <p:cNvCxnSpPr>
              <a:cxnSpLocks/>
              <a:stCxn id="61" idx="4"/>
              <a:endCxn id="92" idx="0"/>
            </p:cNvCxnSpPr>
            <p:nvPr/>
          </p:nvCxnSpPr>
          <p:spPr>
            <a:xfrm>
              <a:off x="8375754" y="5728829"/>
              <a:ext cx="711200" cy="10157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6667DF5-5514-4A49-9B6A-C33EA62E28A7}"/>
                </a:ext>
              </a:extLst>
            </p:cNvPr>
            <p:cNvSpPr/>
            <p:nvPr/>
          </p:nvSpPr>
          <p:spPr>
            <a:xfrm>
              <a:off x="3097226" y="5982232"/>
              <a:ext cx="1295400" cy="620971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게시판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E255132-59A1-44FD-BEE5-8DAD90FCD182}"/>
                </a:ext>
              </a:extLst>
            </p:cNvPr>
            <p:cNvSpPr/>
            <p:nvPr/>
          </p:nvSpPr>
          <p:spPr>
            <a:xfrm>
              <a:off x="8861625" y="5997245"/>
              <a:ext cx="1295400" cy="620971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방방곡곡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9E89B62-76E8-422C-BBED-9443D112F5E9}"/>
                </a:ext>
              </a:extLst>
            </p:cNvPr>
            <p:cNvSpPr/>
            <p:nvPr/>
          </p:nvSpPr>
          <p:spPr>
            <a:xfrm>
              <a:off x="8439254" y="6744545"/>
              <a:ext cx="1295400" cy="620971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예약하기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FD0A5EC-82AB-4545-B46F-EB99C75E63C0}"/>
                </a:ext>
              </a:extLst>
            </p:cNvPr>
            <p:cNvCxnSpPr>
              <a:cxnSpLocks/>
              <a:stCxn id="62" idx="4"/>
              <a:endCxn id="111" idx="0"/>
            </p:cNvCxnSpPr>
            <p:nvPr/>
          </p:nvCxnSpPr>
          <p:spPr>
            <a:xfrm>
              <a:off x="11279790" y="5725656"/>
              <a:ext cx="733994" cy="7031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FE297F3-FF6E-4A7A-B28D-8446745F2717}"/>
                </a:ext>
              </a:extLst>
            </p:cNvPr>
            <p:cNvCxnSpPr>
              <a:cxnSpLocks/>
              <a:stCxn id="62" idx="4"/>
              <a:endCxn id="112" idx="0"/>
            </p:cNvCxnSpPr>
            <p:nvPr/>
          </p:nvCxnSpPr>
          <p:spPr>
            <a:xfrm flipH="1">
              <a:off x="10549276" y="5725656"/>
              <a:ext cx="730514" cy="7031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F7C98C59-9BDB-4EE5-9C4E-264A1F516271}"/>
                </a:ext>
              </a:extLst>
            </p:cNvPr>
            <p:cNvSpPr/>
            <p:nvPr/>
          </p:nvSpPr>
          <p:spPr>
            <a:xfrm>
              <a:off x="11366084" y="6428806"/>
              <a:ext cx="1295400" cy="620971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예약하기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0E61C9EF-7DC2-4B07-9867-A04AFB8FC0B4}"/>
                </a:ext>
              </a:extLst>
            </p:cNvPr>
            <p:cNvSpPr/>
            <p:nvPr/>
          </p:nvSpPr>
          <p:spPr>
            <a:xfrm>
              <a:off x="9901576" y="6428806"/>
              <a:ext cx="1295400" cy="620971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숙소비교</a:t>
              </a: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FE23F31-F241-48DB-A455-72D62135BC9D}"/>
                </a:ext>
              </a:extLst>
            </p:cNvPr>
            <p:cNvCxnSpPr>
              <a:cxnSpLocks/>
              <a:stCxn id="63" idx="4"/>
              <a:endCxn id="123" idx="0"/>
            </p:cNvCxnSpPr>
            <p:nvPr/>
          </p:nvCxnSpPr>
          <p:spPr>
            <a:xfrm>
              <a:off x="14045065" y="5725657"/>
              <a:ext cx="777173" cy="25067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4D7373D-3F34-4BCD-9B0A-FF68F6B2FE5B}"/>
                </a:ext>
              </a:extLst>
            </p:cNvPr>
            <p:cNvGrpSpPr/>
            <p:nvPr/>
          </p:nvGrpSpPr>
          <p:grpSpPr>
            <a:xfrm>
              <a:off x="1697049" y="3533836"/>
              <a:ext cx="13228970" cy="4596612"/>
              <a:chOff x="-1371098" y="2116222"/>
              <a:chExt cx="15473167" cy="537639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56E01FD2-E8F7-41A4-B777-12795899F7AB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>
                <a:off x="6437858" y="3393743"/>
                <a:ext cx="117632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CE91170-D780-4F56-AB10-08F16DF14C80}"/>
                  </a:ext>
                </a:extLst>
              </p:cNvPr>
              <p:cNvCxnSpPr>
                <a:cxnSpLocks/>
                <a:stCxn id="59" idx="4"/>
                <a:endCxn id="61" idx="0"/>
              </p:cNvCxnSpPr>
              <p:nvPr/>
            </p:nvCxnSpPr>
            <p:spPr>
              <a:xfrm>
                <a:off x="6440599" y="3104101"/>
                <a:ext cx="1" cy="59159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1DDD1C9-1C60-4054-8574-27B998FE87B4}"/>
                  </a:ext>
                </a:extLst>
              </p:cNvPr>
              <p:cNvCxnSpPr>
                <a:cxnSpLocks/>
                <a:stCxn id="71" idx="6"/>
                <a:endCxn id="70" idx="2"/>
              </p:cNvCxnSpPr>
              <p:nvPr/>
            </p:nvCxnSpPr>
            <p:spPr>
              <a:xfrm>
                <a:off x="1238667" y="4189639"/>
                <a:ext cx="890679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16963D1-901E-4AE3-9EC9-6357C377A5F7}"/>
                  </a:ext>
                </a:extLst>
              </p:cNvPr>
              <p:cNvCxnSpPr>
                <a:cxnSpLocks/>
                <a:stCxn id="70" idx="6"/>
                <a:endCxn id="61" idx="2"/>
              </p:cNvCxnSpPr>
              <p:nvPr/>
            </p:nvCxnSpPr>
            <p:spPr>
              <a:xfrm>
                <a:off x="4190147" y="4189639"/>
                <a:ext cx="122005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434B269-05FE-44F7-A0D2-7687C5C5199B}"/>
                  </a:ext>
                </a:extLst>
              </p:cNvPr>
              <p:cNvCxnSpPr>
                <a:cxnSpLocks/>
                <a:stCxn id="71" idx="4"/>
                <a:endCxn id="64" idx="0"/>
              </p:cNvCxnSpPr>
              <p:nvPr/>
            </p:nvCxnSpPr>
            <p:spPr>
              <a:xfrm flipH="1">
                <a:off x="-613520" y="4683580"/>
                <a:ext cx="821788" cy="289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3055538E-08B2-4CB5-8E38-35BE88E1D756}"/>
                  </a:ext>
                </a:extLst>
              </p:cNvPr>
              <p:cNvCxnSpPr>
                <a:cxnSpLocks/>
                <a:stCxn id="61" idx="4"/>
                <a:endCxn id="65" idx="0"/>
              </p:cNvCxnSpPr>
              <p:nvPr/>
            </p:nvCxnSpPr>
            <p:spPr>
              <a:xfrm flipH="1">
                <a:off x="4925445" y="4683579"/>
                <a:ext cx="1515156" cy="3139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74BA974-950E-4661-8B03-33026D335173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 flipV="1">
                <a:off x="7471001" y="4185929"/>
                <a:ext cx="1335882" cy="37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8C073E8-8EC4-40EE-854D-47D5B6439B56}"/>
                  </a:ext>
                </a:extLst>
              </p:cNvPr>
              <p:cNvCxnSpPr>
                <a:cxnSpLocks/>
                <a:stCxn id="62" idx="6"/>
                <a:endCxn id="63" idx="2"/>
              </p:cNvCxnSpPr>
              <p:nvPr/>
            </p:nvCxnSpPr>
            <p:spPr>
              <a:xfrm>
                <a:off x="10867686" y="4185929"/>
                <a:ext cx="1173580" cy="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1006EDE2-3263-439F-961D-20FF28CF0B35}"/>
                  </a:ext>
                </a:extLst>
              </p:cNvPr>
              <p:cNvCxnSpPr>
                <a:cxnSpLocks/>
                <a:stCxn id="63" idx="4"/>
                <a:endCxn id="68" idx="0"/>
              </p:cNvCxnSpPr>
              <p:nvPr/>
            </p:nvCxnSpPr>
            <p:spPr>
              <a:xfrm flipH="1">
                <a:off x="12030643" y="4679869"/>
                <a:ext cx="1041025" cy="31766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43C6FFA-BAEB-4A54-BEE9-919483022C4B}"/>
                  </a:ext>
                </a:extLst>
              </p:cNvPr>
              <p:cNvCxnSpPr>
                <a:cxnSpLocks/>
                <a:stCxn id="63" idx="4"/>
                <a:endCxn id="69" idx="0"/>
              </p:cNvCxnSpPr>
              <p:nvPr/>
            </p:nvCxnSpPr>
            <p:spPr>
              <a:xfrm flipH="1">
                <a:off x="12174944" y="4679869"/>
                <a:ext cx="896723" cy="126385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DE3A87DC-1573-4C2D-ADFE-FFCFD070A03B}"/>
                  </a:ext>
                </a:extLst>
              </p:cNvPr>
              <p:cNvCxnSpPr>
                <a:cxnSpLocks/>
                <a:stCxn id="61" idx="4"/>
                <a:endCxn id="66" idx="0"/>
              </p:cNvCxnSpPr>
              <p:nvPr/>
            </p:nvCxnSpPr>
            <p:spPr>
              <a:xfrm flipH="1">
                <a:off x="5568854" y="4683579"/>
                <a:ext cx="871747" cy="118480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5FA47C82-42D3-4B78-8275-10D31F8365B3}"/>
                  </a:ext>
                </a:extLst>
              </p:cNvPr>
              <p:cNvCxnSpPr>
                <a:cxnSpLocks/>
                <a:stCxn id="61" idx="4"/>
                <a:endCxn id="67" idx="0"/>
              </p:cNvCxnSpPr>
              <p:nvPr/>
            </p:nvCxnSpPr>
            <p:spPr>
              <a:xfrm flipH="1">
                <a:off x="6416752" y="4683579"/>
                <a:ext cx="23849" cy="208272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77B69FB8-9BF7-4869-9D3B-0EA0009637DE}"/>
                  </a:ext>
                </a:extLst>
              </p:cNvPr>
              <p:cNvSpPr/>
              <p:nvPr/>
            </p:nvSpPr>
            <p:spPr>
              <a:xfrm>
                <a:off x="5410197" y="2116222"/>
                <a:ext cx="2060802" cy="987879"/>
              </a:xfrm>
              <a:prstGeom prst="ellipse">
                <a:avLst/>
              </a:prstGeom>
              <a:solidFill>
                <a:srgbClr val="161A30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INTRO</a:t>
                </a:r>
                <a:endParaRPr lang="ko-KR" altLang="en-US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A844CA8-C4DE-4D07-B94D-209533918018}"/>
                  </a:ext>
                </a:extLst>
              </p:cNvPr>
              <p:cNvSpPr/>
              <p:nvPr/>
            </p:nvSpPr>
            <p:spPr>
              <a:xfrm>
                <a:off x="8806883" y="3691988"/>
                <a:ext cx="2060803" cy="987879"/>
              </a:xfrm>
              <a:prstGeom prst="ellipse">
                <a:avLst/>
              </a:prstGeom>
              <a:solidFill>
                <a:srgbClr val="FFCC3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찜</a:t>
                </a: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17E3162-2DF8-46F0-8792-8CEA1B54789A}"/>
                  </a:ext>
                </a:extLst>
              </p:cNvPr>
              <p:cNvSpPr/>
              <p:nvPr/>
            </p:nvSpPr>
            <p:spPr>
              <a:xfrm>
                <a:off x="12041266" y="3691990"/>
                <a:ext cx="2060803" cy="987879"/>
              </a:xfrm>
              <a:prstGeom prst="ellipse">
                <a:avLst/>
              </a:prstGeom>
              <a:solidFill>
                <a:srgbClr val="FFCC3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내 정보</a:t>
                </a: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BE1C0D4B-1A3F-4009-A703-ACF1AC6FA848}"/>
                  </a:ext>
                </a:extLst>
              </p:cNvPr>
              <p:cNvSpPr/>
              <p:nvPr/>
            </p:nvSpPr>
            <p:spPr>
              <a:xfrm>
                <a:off x="-1371098" y="4973072"/>
                <a:ext cx="1515156" cy="726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숙소리뷰</a:t>
                </a: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ABF5B9-72D8-4B10-83CC-199E21B9814F}"/>
                  </a:ext>
                </a:extLst>
              </p:cNvPr>
              <p:cNvSpPr/>
              <p:nvPr/>
            </p:nvSpPr>
            <p:spPr>
              <a:xfrm>
                <a:off x="4167868" y="4997531"/>
                <a:ext cx="1515156" cy="726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인기급상승</a:t>
                </a:r>
                <a:endPara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E1B15E7A-E210-4805-A745-0AF498C56F0E}"/>
                  </a:ext>
                </a:extLst>
              </p:cNvPr>
              <p:cNvSpPr/>
              <p:nvPr/>
            </p:nvSpPr>
            <p:spPr>
              <a:xfrm>
                <a:off x="4811277" y="5868387"/>
                <a:ext cx="1515156" cy="726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최고의전망</a:t>
                </a: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07B66FF-D818-4A7A-9AE6-15A3F8E65103}"/>
                  </a:ext>
                </a:extLst>
              </p:cNvPr>
              <p:cNvSpPr/>
              <p:nvPr/>
            </p:nvSpPr>
            <p:spPr>
              <a:xfrm>
                <a:off x="5659174" y="6766301"/>
                <a:ext cx="1515156" cy="726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핫포토존</a:t>
                </a:r>
                <a:endPara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0CF75B53-3334-477F-BE69-0D7C8D9E82F2}"/>
                  </a:ext>
                </a:extLst>
              </p:cNvPr>
              <p:cNvSpPr/>
              <p:nvPr/>
            </p:nvSpPr>
            <p:spPr>
              <a:xfrm>
                <a:off x="11273065" y="4997530"/>
                <a:ext cx="1515156" cy="726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공지 및 안내사항</a:t>
                </a: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080D699-7A35-4D7E-98A4-DF9CFC6714F4}"/>
                  </a:ext>
                </a:extLst>
              </p:cNvPr>
              <p:cNvSpPr/>
              <p:nvPr/>
            </p:nvSpPr>
            <p:spPr>
              <a:xfrm>
                <a:off x="11417366" y="5943723"/>
                <a:ext cx="1515156" cy="726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내가 </a:t>
                </a:r>
                <a:r>
                  <a:rPr lang="ko-KR" altLang="en-US" sz="15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쓴글</a:t>
                </a:r>
                <a:endPara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700647B-E19F-49D7-8090-0D5AE477EE8C}"/>
                  </a:ext>
                </a:extLst>
              </p:cNvPr>
              <p:cNvSpPr/>
              <p:nvPr/>
            </p:nvSpPr>
            <p:spPr>
              <a:xfrm>
                <a:off x="2129346" y="3695700"/>
                <a:ext cx="2060801" cy="987879"/>
              </a:xfrm>
              <a:prstGeom prst="ellipse">
                <a:avLst/>
              </a:prstGeom>
              <a:solidFill>
                <a:srgbClr val="FFCC3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검색</a:t>
                </a: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AC0374F1-48AC-4C87-8531-1A41B7219675}"/>
                  </a:ext>
                </a:extLst>
              </p:cNvPr>
              <p:cNvSpPr/>
              <p:nvPr/>
            </p:nvSpPr>
            <p:spPr>
              <a:xfrm>
                <a:off x="7614178" y="3002153"/>
                <a:ext cx="1442819" cy="78318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로그인</a:t>
                </a:r>
                <a:endPara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12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회원가입</a:t>
                </a: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69CB818D-0F14-4887-B558-71520754D519}"/>
                  </a:ext>
                </a:extLst>
              </p:cNvPr>
              <p:cNvSpPr/>
              <p:nvPr/>
            </p:nvSpPr>
            <p:spPr>
              <a:xfrm>
                <a:off x="-822134" y="3695700"/>
                <a:ext cx="2060801" cy="987879"/>
              </a:xfrm>
              <a:prstGeom prst="ellipse">
                <a:avLst/>
              </a:prstGeom>
              <a:solidFill>
                <a:srgbClr val="FFCC3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커뮤니티</a:t>
                </a: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F17738F-96D1-48A0-94C5-FC75FA99C9E8}"/>
                  </a:ext>
                </a:extLst>
              </p:cNvPr>
              <p:cNvSpPr/>
              <p:nvPr/>
            </p:nvSpPr>
            <p:spPr>
              <a:xfrm>
                <a:off x="5410199" y="3695700"/>
                <a:ext cx="2060802" cy="987879"/>
              </a:xfrm>
              <a:prstGeom prst="ellipse">
                <a:avLst/>
              </a:prstGeom>
              <a:solidFill>
                <a:srgbClr val="FFCC3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홈</a:t>
                </a:r>
              </a:p>
            </p:txBody>
          </p:sp>
        </p:grp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5D9DB87C-9FFF-4E6D-A7E4-943DDD885257}"/>
                </a:ext>
              </a:extLst>
            </p:cNvPr>
            <p:cNvCxnSpPr>
              <a:cxnSpLocks/>
              <a:stCxn id="63" idx="4"/>
              <a:endCxn id="124" idx="0"/>
            </p:cNvCxnSpPr>
            <p:nvPr/>
          </p:nvCxnSpPr>
          <p:spPr>
            <a:xfrm>
              <a:off x="14045065" y="5725657"/>
              <a:ext cx="693460" cy="10857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A550B566-1793-4FC7-8D00-8B6F812B7277}"/>
                </a:ext>
              </a:extLst>
            </p:cNvPr>
            <p:cNvSpPr/>
            <p:nvPr/>
          </p:nvSpPr>
          <p:spPr>
            <a:xfrm>
              <a:off x="14174538" y="5976333"/>
              <a:ext cx="1295401" cy="620971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정보수정</a:t>
              </a: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5C5E915-FD77-49B1-883D-460416FD2BBB}"/>
                </a:ext>
              </a:extLst>
            </p:cNvPr>
            <p:cNvSpPr/>
            <p:nvPr/>
          </p:nvSpPr>
          <p:spPr>
            <a:xfrm>
              <a:off x="14090825" y="6811439"/>
              <a:ext cx="1295401" cy="620971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결제내역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94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333DC8-594D-4CC3-B864-86297E75C1B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8EEE3E-69DC-4F4A-AB1A-2CE50CE1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12" y="2246033"/>
            <a:ext cx="1992676" cy="432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654784" y="5121429"/>
            <a:ext cx="8852488" cy="14286"/>
            <a:chOff x="-3654784" y="5121429"/>
            <a:chExt cx="8852488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3654784" y="5121429"/>
              <a:ext cx="8852488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3849" y="702328"/>
            <a:ext cx="13051695" cy="35714"/>
            <a:chOff x="4363849" y="702328"/>
            <a:chExt cx="13051695" cy="3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3849" y="702328"/>
              <a:ext cx="1305169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8575" y="9600210"/>
            <a:ext cx="17415544" cy="35714"/>
            <a:chOff x="0" y="9519102"/>
            <a:chExt cx="17415544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519102"/>
              <a:ext cx="17415544" cy="3571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32257" y="513073"/>
            <a:ext cx="310301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0" kern="0" spc="-300" dirty="0">
                <a:solidFill>
                  <a:srgbClr val="000000"/>
                </a:solidFill>
                <a:latin typeface="Gmarket Sans Bold" pitchFamily="34" charset="0"/>
              </a:rPr>
              <a:t>디자인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31750-826A-4DE8-B2C0-D50B9CB42BA4}"/>
              </a:ext>
            </a:extLst>
          </p:cNvPr>
          <p:cNvSpPr txBox="1"/>
          <p:nvPr/>
        </p:nvSpPr>
        <p:spPr>
          <a:xfrm>
            <a:off x="3505200" y="1909345"/>
            <a:ext cx="582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INTRO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9315-E5FF-428B-AA2F-140835175629}"/>
              </a:ext>
            </a:extLst>
          </p:cNvPr>
          <p:cNvSpPr txBox="1"/>
          <p:nvPr/>
        </p:nvSpPr>
        <p:spPr>
          <a:xfrm>
            <a:off x="6210603" y="187856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F6FB4D-1B99-4ED2-ACC6-ACB36ACF2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6006" y="2222500"/>
            <a:ext cx="1992676" cy="68702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C51F7A-04D6-4BA3-B3B1-23DAE7D7FC7E}"/>
              </a:ext>
            </a:extLst>
          </p:cNvPr>
          <p:cNvSpPr txBox="1"/>
          <p:nvPr/>
        </p:nvSpPr>
        <p:spPr>
          <a:xfrm>
            <a:off x="8916006" y="1878568"/>
            <a:ext cx="107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MAIN - CHECK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3E4D2E-8731-4713-B379-1DB12F16B3D1}"/>
              </a:ext>
            </a:extLst>
          </p:cNvPr>
          <p:cNvCxnSpPr>
            <a:cxnSpLocks/>
          </p:cNvCxnSpPr>
          <p:nvPr/>
        </p:nvCxnSpPr>
        <p:spPr>
          <a:xfrm flipV="1">
            <a:off x="8216137" y="4762500"/>
            <a:ext cx="658634" cy="326127"/>
          </a:xfrm>
          <a:prstGeom prst="bentConnector3">
            <a:avLst>
              <a:gd name="adj1" fmla="val 50000"/>
            </a:avLst>
          </a:prstGeom>
          <a:ln w="19050">
            <a:solidFill>
              <a:srgbClr val="161A3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69B511-7486-4F88-B611-D3E5368AB5C6}"/>
              </a:ext>
            </a:extLst>
          </p:cNvPr>
          <p:cNvSpPr/>
          <p:nvPr/>
        </p:nvSpPr>
        <p:spPr>
          <a:xfrm>
            <a:off x="6210603" y="4762500"/>
            <a:ext cx="1992676" cy="1371600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2551F-5326-47E9-A411-DE64ADF52562}"/>
              </a:ext>
            </a:extLst>
          </p:cNvPr>
          <p:cNvSpPr txBox="1"/>
          <p:nvPr/>
        </p:nvSpPr>
        <p:spPr>
          <a:xfrm>
            <a:off x="11621409" y="1878568"/>
            <a:ext cx="1086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CHECK-POPUP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8536672-D881-4761-B729-D52321C6E535}"/>
              </a:ext>
            </a:extLst>
          </p:cNvPr>
          <p:cNvSpPr/>
          <p:nvPr/>
        </p:nvSpPr>
        <p:spPr>
          <a:xfrm>
            <a:off x="10049917" y="8711729"/>
            <a:ext cx="900000" cy="381000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4659938-30C6-4CFD-BBD6-6789A552B01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949917" y="4382500"/>
            <a:ext cx="671492" cy="4519729"/>
          </a:xfrm>
          <a:prstGeom prst="bentConnector3">
            <a:avLst>
              <a:gd name="adj1" fmla="val 50000"/>
            </a:avLst>
          </a:prstGeom>
          <a:ln w="19050">
            <a:solidFill>
              <a:srgbClr val="161A3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B125C030-29E1-4561-ADB6-2C8326204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2035" y="2222500"/>
            <a:ext cx="1992676" cy="4320000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D5BAE8A-03CB-43B1-8734-0C2DF2ADD84E}"/>
              </a:ext>
            </a:extLst>
          </p:cNvPr>
          <p:cNvSpPr/>
          <p:nvPr/>
        </p:nvSpPr>
        <p:spPr>
          <a:xfrm>
            <a:off x="11877675" y="4003676"/>
            <a:ext cx="1676401" cy="1209602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45E0D1-59D7-43F0-985C-5C4525AA8A45}"/>
              </a:ext>
            </a:extLst>
          </p:cNvPr>
          <p:cNvSpPr txBox="1"/>
          <p:nvPr/>
        </p:nvSpPr>
        <p:spPr>
          <a:xfrm>
            <a:off x="11216537" y="7068611"/>
            <a:ext cx="1204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클릭 탭 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(</a:t>
            </a: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팝업창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)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A9D25C-92D7-4EEF-8226-24EA5A77A89E}"/>
              </a:ext>
            </a:extLst>
          </p:cNvPr>
          <p:cNvSpPr txBox="1"/>
          <p:nvPr/>
        </p:nvSpPr>
        <p:spPr>
          <a:xfrm>
            <a:off x="11890684" y="5309800"/>
            <a:ext cx="129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정보입력</a:t>
            </a: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- </a:t>
            </a: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리액트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1BC242-5508-4FC3-A2D4-0C264C7908CE}"/>
              </a:ext>
            </a:extLst>
          </p:cNvPr>
          <p:cNvSpPr txBox="1"/>
          <p:nvPr/>
        </p:nvSpPr>
        <p:spPr>
          <a:xfrm>
            <a:off x="8241985" y="5114879"/>
            <a:ext cx="809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클릭 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28E00-68A5-4147-B605-B066874B53D6}"/>
              </a:ext>
            </a:extLst>
          </p:cNvPr>
          <p:cNvSpPr txBox="1"/>
          <p:nvPr/>
        </p:nvSpPr>
        <p:spPr>
          <a:xfrm>
            <a:off x="6210603" y="6667500"/>
            <a:ext cx="1992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이벤트 영역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및 메인 페이지 구성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    클릭 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  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찜 목록 이동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ADCB4-7403-4EAA-B14A-96DAFF8CF395}"/>
              </a:ext>
            </a:extLst>
          </p:cNvPr>
          <p:cNvSpPr txBox="1"/>
          <p:nvPr/>
        </p:nvSpPr>
        <p:spPr>
          <a:xfrm>
            <a:off x="3518682" y="6721868"/>
            <a:ext cx="1992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로그인 필수 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X </a:t>
            </a:r>
            <a:r>
              <a:rPr lang="en-US" altLang="ko-KR" sz="1000" kern="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Light" pitchFamily="34" charset="0"/>
              </a:rPr>
              <a:t>→</a:t>
            </a:r>
            <a:r>
              <a:rPr lang="en-US" altLang="ko-KR" sz="1000" kern="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바로 메인 이동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E067EB0-BDFE-4C72-B004-864991EC7B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80270" y="1864303"/>
            <a:ext cx="1328873" cy="724469"/>
          </a:xfrm>
          <a:prstGeom prst="bentConnector3">
            <a:avLst>
              <a:gd name="adj1" fmla="val 50000"/>
            </a:avLst>
          </a:prstGeom>
          <a:ln w="19050">
            <a:solidFill>
              <a:srgbClr val="161A3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01488A1-47F7-49DD-9ED7-55478E5E3570}"/>
              </a:ext>
            </a:extLst>
          </p:cNvPr>
          <p:cNvSpPr/>
          <p:nvPr/>
        </p:nvSpPr>
        <p:spPr>
          <a:xfrm>
            <a:off x="6185029" y="2897156"/>
            <a:ext cx="449880" cy="355485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D38A44-DE79-48C2-A251-6426C508A001}"/>
              </a:ext>
            </a:extLst>
          </p:cNvPr>
          <p:cNvSpPr txBox="1"/>
          <p:nvPr/>
        </p:nvSpPr>
        <p:spPr>
          <a:xfrm>
            <a:off x="6172200" y="1161990"/>
            <a:ext cx="199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탭 메뉴 구성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 </a:t>
            </a: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클릭 시 아래 컨텐츠 영역 변경</a:t>
            </a: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B09764C2-4647-414F-B15A-602841AD4EC3}"/>
              </a:ext>
            </a:extLst>
          </p:cNvPr>
          <p:cNvSpPr/>
          <p:nvPr/>
        </p:nvSpPr>
        <p:spPr>
          <a:xfrm>
            <a:off x="6844706" y="6896100"/>
            <a:ext cx="108000" cy="108000"/>
          </a:xfrm>
          <a:prstGeom prst="heart">
            <a:avLst/>
          </a:prstGeom>
          <a:solidFill>
            <a:srgbClr val="F2005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62FAD15C-F2BF-423E-A2D8-1314E31AC71A}"/>
              </a:ext>
            </a:extLst>
          </p:cNvPr>
          <p:cNvSpPr/>
          <p:nvPr/>
        </p:nvSpPr>
        <p:spPr>
          <a:xfrm>
            <a:off x="6301969" y="6896100"/>
            <a:ext cx="108000" cy="108000"/>
          </a:xfrm>
          <a:prstGeom prst="hear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691740-B7B1-4299-9DF1-BDA3012BA70A}"/>
              </a:ext>
            </a:extLst>
          </p:cNvPr>
          <p:cNvSpPr/>
          <p:nvPr/>
        </p:nvSpPr>
        <p:spPr>
          <a:xfrm>
            <a:off x="6185029" y="1190559"/>
            <a:ext cx="2031108" cy="355485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A15E884-0F54-45D9-A0AD-A96299F5312E}"/>
              </a:ext>
            </a:extLst>
          </p:cNvPr>
          <p:cNvSpPr/>
          <p:nvPr/>
        </p:nvSpPr>
        <p:spPr>
          <a:xfrm>
            <a:off x="6193364" y="6678642"/>
            <a:ext cx="2031108" cy="355485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007B0B-A5DF-49E0-9A48-CAF6E63D94F4}"/>
              </a:ext>
            </a:extLst>
          </p:cNvPr>
          <p:cNvSpPr/>
          <p:nvPr/>
        </p:nvSpPr>
        <p:spPr>
          <a:xfrm>
            <a:off x="3505200" y="6678642"/>
            <a:ext cx="1975437" cy="355485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53749E-782F-4D1D-A8A8-E91CF728FC0D}"/>
              </a:ext>
            </a:extLst>
          </p:cNvPr>
          <p:cNvCxnSpPr>
            <a:cxnSpLocks/>
          </p:cNvCxnSpPr>
          <p:nvPr/>
        </p:nvCxnSpPr>
        <p:spPr>
          <a:xfrm flipV="1">
            <a:off x="7543800" y="6448028"/>
            <a:ext cx="0" cy="239743"/>
          </a:xfrm>
          <a:prstGeom prst="straightConnector1">
            <a:avLst/>
          </a:prstGeom>
          <a:ln w="28575">
            <a:solidFill>
              <a:srgbClr val="161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9348AAD-67A9-43DD-A2EF-37C5D62FBDBD}"/>
              </a:ext>
            </a:extLst>
          </p:cNvPr>
          <p:cNvSpPr/>
          <p:nvPr/>
        </p:nvSpPr>
        <p:spPr>
          <a:xfrm>
            <a:off x="14097000" y="4559415"/>
            <a:ext cx="2031108" cy="355485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6051F3-D172-4AC7-ABAC-E4B1F61C6553}"/>
              </a:ext>
            </a:extLst>
          </p:cNvPr>
          <p:cNvSpPr txBox="1"/>
          <p:nvPr/>
        </p:nvSpPr>
        <p:spPr>
          <a:xfrm>
            <a:off x="14049256" y="4537102"/>
            <a:ext cx="216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결제하기 클릭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 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 alert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창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예약 상세 설명 후 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“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완료되었습니다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.”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B494022-A573-4673-A1FC-C8B23E2A97D5}"/>
              </a:ext>
            </a:extLst>
          </p:cNvPr>
          <p:cNvCxnSpPr>
            <a:cxnSpLocks/>
          </p:cNvCxnSpPr>
          <p:nvPr/>
        </p:nvCxnSpPr>
        <p:spPr>
          <a:xfrm flipV="1">
            <a:off x="13305961" y="4740958"/>
            <a:ext cx="658634" cy="326127"/>
          </a:xfrm>
          <a:prstGeom prst="bentConnector3">
            <a:avLst>
              <a:gd name="adj1" fmla="val 50000"/>
            </a:avLst>
          </a:prstGeom>
          <a:ln w="28575">
            <a:solidFill>
              <a:srgbClr val="161A3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E98E520-6C60-4BC3-BBA8-FEE95BA406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8006" y="2246033"/>
            <a:ext cx="199267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8A37D9-602C-4A30-9B91-615453FB973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948B5E6-7989-4B3D-BB25-A661A85C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800" y="2978093"/>
            <a:ext cx="1992676" cy="432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C4BE268-EA5E-4B7E-AF62-F4A1C4F39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2917417"/>
            <a:ext cx="1992676" cy="43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5DD91F-F2B8-45C8-BCAC-BF665786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24" y="2978093"/>
            <a:ext cx="1992676" cy="43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E379FB-11FD-4859-B6D2-E305CCCF8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978093"/>
            <a:ext cx="1992676" cy="43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E6C9A6-C882-48D3-980F-338D06F46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524" y="2978093"/>
            <a:ext cx="1992676" cy="4320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654784" y="5121429"/>
            <a:ext cx="8852488" cy="14286"/>
            <a:chOff x="-3654784" y="5121429"/>
            <a:chExt cx="8852488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-3654784" y="5121429"/>
              <a:ext cx="8852488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63849" y="702328"/>
            <a:ext cx="13051695" cy="35714"/>
            <a:chOff x="4363849" y="702328"/>
            <a:chExt cx="13051695" cy="3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3849" y="702328"/>
              <a:ext cx="13051695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8575" y="9600210"/>
            <a:ext cx="17415544" cy="35714"/>
            <a:chOff x="0" y="9519102"/>
            <a:chExt cx="17415544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9519102"/>
              <a:ext cx="17415544" cy="3571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32257" y="513073"/>
            <a:ext cx="310301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000" kern="0" spc="-300" dirty="0">
                <a:solidFill>
                  <a:srgbClr val="000000"/>
                </a:solidFill>
                <a:latin typeface="Gmarket Sans Bold" pitchFamily="34" charset="0"/>
              </a:rPr>
              <a:t>디자인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31750-826A-4DE8-B2C0-D50B9CB42BA4}"/>
              </a:ext>
            </a:extLst>
          </p:cNvPr>
          <p:cNvSpPr txBox="1"/>
          <p:nvPr/>
        </p:nvSpPr>
        <p:spPr>
          <a:xfrm>
            <a:off x="1475851" y="2640129"/>
            <a:ext cx="630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COMM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49315-E5FF-428B-AA2F-140835175629}"/>
              </a:ext>
            </a:extLst>
          </p:cNvPr>
          <p:cNvSpPr txBox="1"/>
          <p:nvPr/>
        </p:nvSpPr>
        <p:spPr>
          <a:xfrm>
            <a:off x="4181254" y="2609352"/>
            <a:ext cx="74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COMM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C51F7A-04D6-4BA3-B3B1-23DAE7D7FC7E}"/>
              </a:ext>
            </a:extLst>
          </p:cNvPr>
          <p:cNvSpPr txBox="1"/>
          <p:nvPr/>
        </p:nvSpPr>
        <p:spPr>
          <a:xfrm>
            <a:off x="7706299" y="2611425"/>
            <a:ext cx="678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SEARCH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2551F-5326-47E9-A411-DE64ADF52562}"/>
              </a:ext>
            </a:extLst>
          </p:cNvPr>
          <p:cNvSpPr txBox="1"/>
          <p:nvPr/>
        </p:nvSpPr>
        <p:spPr>
          <a:xfrm>
            <a:off x="11599905" y="2545053"/>
            <a:ext cx="721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MYPAGE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7FFEF-74EE-4FDF-B953-BC2055D1C9B1}"/>
              </a:ext>
            </a:extLst>
          </p:cNvPr>
          <p:cNvSpPr txBox="1"/>
          <p:nvPr/>
        </p:nvSpPr>
        <p:spPr>
          <a:xfrm>
            <a:off x="14305308" y="2545053"/>
            <a:ext cx="83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re"/>
                <a:ea typeface="Noto Sans KR" panose="020B0200000000000000" pitchFamily="50" charset="-127"/>
              </a:rPr>
              <a:t>MYPAGE 2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pre"/>
              <a:ea typeface="Noto Sans KR" panose="020B0200000000000000" pitchFamily="50" charset="-127"/>
            </a:endParaRPr>
          </a:p>
        </p:txBody>
      </p:sp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68768959-2F6C-4071-88FF-3A0C2947B6A4}"/>
              </a:ext>
            </a:extLst>
          </p:cNvPr>
          <p:cNvGrpSpPr/>
          <p:nvPr/>
        </p:nvGrpSpPr>
        <p:grpSpPr>
          <a:xfrm rot="5400000" flipV="1">
            <a:off x="3455041" y="6143708"/>
            <a:ext cx="6945464" cy="45719"/>
            <a:chOff x="-74124" y="5624297"/>
            <a:chExt cx="17415544" cy="35714"/>
          </a:xfrm>
        </p:grpSpPr>
        <p:pic>
          <p:nvPicPr>
            <p:cNvPr id="27" name="Object 14">
              <a:extLst>
                <a:ext uri="{FF2B5EF4-FFF2-40B4-BE49-F238E27FC236}">
                  <a16:creationId xmlns:a16="http://schemas.microsoft.com/office/drawing/2014/main" id="{DB8FDF18-C293-4827-AD32-3323A53A2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4124" y="5624297"/>
              <a:ext cx="17415544" cy="35714"/>
            </a:xfrm>
            <a:prstGeom prst="rect">
              <a:avLst/>
            </a:prstGeom>
          </p:spPr>
        </p:pic>
      </p:grpSp>
      <p:grpSp>
        <p:nvGrpSpPr>
          <p:cNvPr id="28" name="그룹 1005">
            <a:extLst>
              <a:ext uri="{FF2B5EF4-FFF2-40B4-BE49-F238E27FC236}">
                <a16:creationId xmlns:a16="http://schemas.microsoft.com/office/drawing/2014/main" id="{F22B3965-195D-4082-B979-1755A038643B}"/>
              </a:ext>
            </a:extLst>
          </p:cNvPr>
          <p:cNvGrpSpPr/>
          <p:nvPr/>
        </p:nvGrpSpPr>
        <p:grpSpPr>
          <a:xfrm rot="5400000" flipV="1">
            <a:off x="7176708" y="6122476"/>
            <a:ext cx="6945464" cy="45719"/>
            <a:chOff x="-74124" y="5624297"/>
            <a:chExt cx="17415544" cy="35714"/>
          </a:xfrm>
        </p:grpSpPr>
        <p:pic>
          <p:nvPicPr>
            <p:cNvPr id="29" name="Object 14">
              <a:extLst>
                <a:ext uri="{FF2B5EF4-FFF2-40B4-BE49-F238E27FC236}">
                  <a16:creationId xmlns:a16="http://schemas.microsoft.com/office/drawing/2014/main" id="{7EDA7872-CD13-4B33-AB8C-53B656EC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4124" y="5624297"/>
              <a:ext cx="17415544" cy="35714"/>
            </a:xfrm>
            <a:prstGeom prst="rect">
              <a:avLst/>
            </a:prstGeom>
          </p:spPr>
        </p:pic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056F091-AC51-410E-94F2-36A80599630D}"/>
              </a:ext>
            </a:extLst>
          </p:cNvPr>
          <p:cNvSpPr/>
          <p:nvPr/>
        </p:nvSpPr>
        <p:spPr>
          <a:xfrm>
            <a:off x="1366468" y="3543300"/>
            <a:ext cx="1224332" cy="331333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04A7DE6-AAAF-45F3-8C73-55AEB3EA4249}"/>
              </a:ext>
            </a:extLst>
          </p:cNvPr>
          <p:cNvSpPr/>
          <p:nvPr/>
        </p:nvSpPr>
        <p:spPr>
          <a:xfrm>
            <a:off x="5252668" y="3516767"/>
            <a:ext cx="1224332" cy="331333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57BF56A-6C65-4884-B711-F81229CF8556}"/>
              </a:ext>
            </a:extLst>
          </p:cNvPr>
          <p:cNvCxnSpPr>
            <a:cxnSpLocks/>
          </p:cNvCxnSpPr>
          <p:nvPr/>
        </p:nvCxnSpPr>
        <p:spPr>
          <a:xfrm flipV="1">
            <a:off x="2881442" y="3579560"/>
            <a:ext cx="1838170" cy="233519"/>
          </a:xfrm>
          <a:prstGeom prst="bentConnector3">
            <a:avLst>
              <a:gd name="adj1" fmla="val 50000"/>
            </a:avLst>
          </a:prstGeom>
          <a:ln w="19050">
            <a:solidFill>
              <a:srgbClr val="161A3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9830F7E-7835-4E40-8175-C56B0C0195F8}"/>
              </a:ext>
            </a:extLst>
          </p:cNvPr>
          <p:cNvSpPr/>
          <p:nvPr/>
        </p:nvSpPr>
        <p:spPr>
          <a:xfrm>
            <a:off x="2844092" y="7542990"/>
            <a:ext cx="2031108" cy="355485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FFEB03-A069-429E-9084-527636B1E590}"/>
              </a:ext>
            </a:extLst>
          </p:cNvPr>
          <p:cNvSpPr txBox="1"/>
          <p:nvPr/>
        </p:nvSpPr>
        <p:spPr>
          <a:xfrm>
            <a:off x="2819400" y="7520677"/>
            <a:ext cx="199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탭 메뉴 구성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 </a:t>
            </a: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클릭 시 사진과 같이 컨텐츠 변경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1D2DB53-AB0B-4A26-B436-D4618B4C7110}"/>
              </a:ext>
            </a:extLst>
          </p:cNvPr>
          <p:cNvSpPr/>
          <p:nvPr/>
        </p:nvSpPr>
        <p:spPr>
          <a:xfrm>
            <a:off x="11345868" y="1562100"/>
            <a:ext cx="2031108" cy="634596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5CDBE3-E9B9-4684-AAD5-04BD6C1F1A71}"/>
              </a:ext>
            </a:extLst>
          </p:cNvPr>
          <p:cNvSpPr txBox="1"/>
          <p:nvPr/>
        </p:nvSpPr>
        <p:spPr>
          <a:xfrm>
            <a:off x="11321176" y="1606253"/>
            <a:ext cx="1992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탭 메뉴 구성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 </a:t>
            </a: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아래 사진과 같이 페이지 구성 변경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클릭 시 아이콘 색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글씨 변화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98EA043-7185-4D0A-AB05-30B96C1950B4}"/>
              </a:ext>
            </a:extLst>
          </p:cNvPr>
          <p:cNvSpPr/>
          <p:nvPr/>
        </p:nvSpPr>
        <p:spPr>
          <a:xfrm>
            <a:off x="11430000" y="3467100"/>
            <a:ext cx="1224332" cy="381000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1B9C635-C552-40F4-AC75-7736B7415D5C}"/>
              </a:ext>
            </a:extLst>
          </p:cNvPr>
          <p:cNvCxnSpPr>
            <a:cxnSpLocks/>
          </p:cNvCxnSpPr>
          <p:nvPr/>
        </p:nvCxnSpPr>
        <p:spPr>
          <a:xfrm flipV="1">
            <a:off x="13032659" y="3609440"/>
            <a:ext cx="1951707" cy="187075"/>
          </a:xfrm>
          <a:prstGeom prst="bentConnector3">
            <a:avLst>
              <a:gd name="adj1" fmla="val 50000"/>
            </a:avLst>
          </a:prstGeom>
          <a:ln w="19050">
            <a:solidFill>
              <a:srgbClr val="161A3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30A216D-24C0-487A-89B6-950EF72C2F57}"/>
              </a:ext>
            </a:extLst>
          </p:cNvPr>
          <p:cNvSpPr/>
          <p:nvPr/>
        </p:nvSpPr>
        <p:spPr>
          <a:xfrm>
            <a:off x="15291285" y="3467100"/>
            <a:ext cx="1224332" cy="381000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DC04CA-3233-4A9D-BEA2-137EF2E42539}"/>
              </a:ext>
            </a:extLst>
          </p:cNvPr>
          <p:cNvSpPr txBox="1"/>
          <p:nvPr/>
        </p:nvSpPr>
        <p:spPr>
          <a:xfrm>
            <a:off x="13012174" y="7520677"/>
            <a:ext cx="1992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탭 메뉴 구성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 </a:t>
            </a: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클릭 시 사진과 같이 컨텐츠 변경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CCE53B8-C4FD-461A-BC8C-302FCD39E48D}"/>
              </a:ext>
            </a:extLst>
          </p:cNvPr>
          <p:cNvSpPr/>
          <p:nvPr/>
        </p:nvSpPr>
        <p:spPr>
          <a:xfrm>
            <a:off x="13031881" y="7542990"/>
            <a:ext cx="2031108" cy="355485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C8402EC-E82C-4859-B4E7-63C80BE1F2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2800" y="1440351"/>
            <a:ext cx="4320000" cy="89209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D642104-2E1F-4276-A7FB-5AFAC9E937AA}"/>
              </a:ext>
            </a:extLst>
          </p:cNvPr>
          <p:cNvSpPr txBox="1"/>
          <p:nvPr/>
        </p:nvSpPr>
        <p:spPr>
          <a:xfrm>
            <a:off x="7814193" y="7505700"/>
            <a:ext cx="205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kern="0" spc="-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검색 창 </a:t>
            </a:r>
            <a:r>
              <a:rPr lang="en-US" altLang="ko-KR" sz="10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→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  </a:t>
            </a:r>
          </a:p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위치 영역에 관련 방 사진 보여주기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6D538E3-50BD-4AE7-BC8E-CF9F294B24EE}"/>
              </a:ext>
            </a:extLst>
          </p:cNvPr>
          <p:cNvSpPr/>
          <p:nvPr/>
        </p:nvSpPr>
        <p:spPr>
          <a:xfrm>
            <a:off x="7833901" y="7505700"/>
            <a:ext cx="2031108" cy="400110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7834BF6-47DD-44A3-AC71-658EFBF488DA}"/>
              </a:ext>
            </a:extLst>
          </p:cNvPr>
          <p:cNvCxnSpPr>
            <a:cxnSpLocks/>
          </p:cNvCxnSpPr>
          <p:nvPr/>
        </p:nvCxnSpPr>
        <p:spPr>
          <a:xfrm rot="5400000">
            <a:off x="6834569" y="5471598"/>
            <a:ext cx="3068464" cy="888001"/>
          </a:xfrm>
          <a:prstGeom prst="bentConnector3">
            <a:avLst>
              <a:gd name="adj1" fmla="val 50000"/>
            </a:avLst>
          </a:prstGeom>
          <a:ln w="19050">
            <a:solidFill>
              <a:srgbClr val="161A3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F41F244-038A-4EA1-83F0-257834EC8CA6}"/>
              </a:ext>
            </a:extLst>
          </p:cNvPr>
          <p:cNvSpPr/>
          <p:nvPr/>
        </p:nvSpPr>
        <p:spPr>
          <a:xfrm>
            <a:off x="7844468" y="4000500"/>
            <a:ext cx="1916428" cy="324997"/>
          </a:xfrm>
          <a:prstGeom prst="roundRect">
            <a:avLst>
              <a:gd name="adj" fmla="val 4861"/>
            </a:avLst>
          </a:prstGeom>
          <a:noFill/>
          <a:ln w="19050">
            <a:solidFill>
              <a:srgbClr val="161A3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cxnSp>
        <p:nvCxnSpPr>
          <p:cNvPr id="960" name="연결선: 구부러짐 959">
            <a:extLst>
              <a:ext uri="{FF2B5EF4-FFF2-40B4-BE49-F238E27FC236}">
                <a16:creationId xmlns:a16="http://schemas.microsoft.com/office/drawing/2014/main" id="{031EABD1-E7A2-480C-822E-E66A9737D40A}"/>
              </a:ext>
            </a:extLst>
          </p:cNvPr>
          <p:cNvCxnSpPr>
            <a:cxnSpLocks/>
            <a:endCxn id="75" idx="1"/>
          </p:cNvCxnSpPr>
          <p:nvPr/>
        </p:nvCxnSpPr>
        <p:spPr>
          <a:xfrm rot="5400000" flipH="1" flipV="1">
            <a:off x="7824885" y="2971608"/>
            <a:ext cx="996000" cy="389726"/>
          </a:xfrm>
          <a:prstGeom prst="curvedConnector2">
            <a:avLst/>
          </a:prstGeom>
          <a:ln w="19050">
            <a:solidFill>
              <a:srgbClr val="161A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F1FB145-55A9-4AE6-B037-81996CFBDFD2}"/>
              </a:ext>
            </a:extLst>
          </p:cNvPr>
          <p:cNvSpPr/>
          <p:nvPr/>
        </p:nvSpPr>
        <p:spPr>
          <a:xfrm>
            <a:off x="8517748" y="2468416"/>
            <a:ext cx="2031108" cy="400110"/>
          </a:xfrm>
          <a:prstGeom prst="roundRect">
            <a:avLst>
              <a:gd name="adj" fmla="val 4861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007F8-3958-4636-A441-4627FD1C7095}"/>
              </a:ext>
            </a:extLst>
          </p:cNvPr>
          <p:cNvSpPr txBox="1"/>
          <p:nvPr/>
        </p:nvSpPr>
        <p:spPr>
          <a:xfrm>
            <a:off x="8518664" y="2468285"/>
            <a:ext cx="205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kern="0" spc="-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실시간 검색 순위  </a:t>
            </a:r>
            <a:r>
              <a:rPr lang="en-US" altLang="ko-KR" sz="1000" kern="0" spc="-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1</a:t>
            </a:r>
            <a:r>
              <a:rPr lang="ko-KR" altLang="en-US" sz="1000" kern="0" spc="-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번</a:t>
            </a:r>
            <a:r>
              <a:rPr lang="en-US" altLang="ko-KR" sz="1000" kern="0" spc="-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~5</a:t>
            </a:r>
            <a:r>
              <a:rPr lang="ko-KR" altLang="en-US" sz="1000" kern="0" spc="-1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" panose="020B0502040504020204" pitchFamily="34" charset="0"/>
              </a:rPr>
              <a:t>번까지 하나씩  자동으로 보여주기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358</Words>
  <Application>Microsoft Office PowerPoint</Application>
  <PresentationFormat>사용자 지정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Gmarket Sans Bold</vt:lpstr>
      <vt:lpstr>Gmarket Sans Light</vt:lpstr>
      <vt:lpstr>Gmarket Sans Medium</vt:lpstr>
      <vt:lpstr>Noto Sans KR</vt:lpstr>
      <vt:lpstr>pre</vt:lpstr>
      <vt:lpstr>Pretendard</vt:lpstr>
      <vt:lpstr>Pretendard Light</vt:lpstr>
      <vt:lpstr>티머니 둥근바람 Regular</vt:lpstr>
      <vt:lpstr>Arial</vt:lpstr>
      <vt:lpstr>Calibri</vt:lpstr>
      <vt:lpstr>Noto Sans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406-03</cp:lastModifiedBy>
  <cp:revision>71</cp:revision>
  <dcterms:created xsi:type="dcterms:W3CDTF">2024-04-24T17:24:14Z</dcterms:created>
  <dcterms:modified xsi:type="dcterms:W3CDTF">2024-05-02T04:04:51Z</dcterms:modified>
</cp:coreProperties>
</file>