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3" r:id="rId3"/>
    <p:sldId id="360" r:id="rId4"/>
    <p:sldId id="361" r:id="rId5"/>
    <p:sldId id="362" r:id="rId6"/>
    <p:sldId id="363" r:id="rId7"/>
    <p:sldId id="364" r:id="rId8"/>
    <p:sldId id="365"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66" r:id="rId26"/>
    <p:sldId id="342" r:id="rId27"/>
    <p:sldId id="343" r:id="rId28"/>
    <p:sldId id="344" r:id="rId29"/>
    <p:sldId id="345" r:id="rId30"/>
    <p:sldId id="346" r:id="rId31"/>
    <p:sldId id="367"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33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43735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339462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413190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107435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172876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41707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236293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142967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115839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298326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7A3166D-6F28-4D62-94EC-C556174D8B98}" type="datetimeFigureOut">
              <a:rPr lang="es-ES" smtClean="0"/>
              <a:pPr/>
              <a:t>02/09/2020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6968166-DC38-4DDD-AEA4-B846A6DBF2AE}" type="slidenum">
              <a:rPr lang="es-ES" smtClean="0"/>
              <a:pPr/>
              <a:t>‹Nº›</a:t>
            </a:fld>
            <a:endParaRPr lang="es-ES"/>
          </a:p>
        </p:txBody>
      </p:sp>
    </p:spTree>
    <p:extLst>
      <p:ext uri="{BB962C8B-B14F-4D97-AF65-F5344CB8AC3E}">
        <p14:creationId xmlns:p14="http://schemas.microsoft.com/office/powerpoint/2010/main" val="228143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166D-6F28-4D62-94EC-C556174D8B98}" type="datetimeFigureOut">
              <a:rPr lang="es-ES" smtClean="0"/>
              <a:pPr/>
              <a:t>02/09/2020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68166-DC38-4DDD-AEA4-B846A6DBF2AE}" type="slidenum">
              <a:rPr lang="es-ES" smtClean="0"/>
              <a:pPr/>
              <a:t>‹Nº›</a:t>
            </a:fld>
            <a:endParaRPr lang="es-ES"/>
          </a:p>
        </p:txBody>
      </p:sp>
    </p:spTree>
    <p:extLst>
      <p:ext uri="{BB962C8B-B14F-4D97-AF65-F5344CB8AC3E}">
        <p14:creationId xmlns:p14="http://schemas.microsoft.com/office/powerpoint/2010/main" val="259275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gif"/><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8.png"/><Relationship Id="rId7" Type="http://schemas.openxmlformats.org/officeDocument/2006/relationships/image" Target="../media/image12.jpe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2.gif"/></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2.jpeg"/><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jpe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1.jp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3.png"/><Relationship Id="rId7" Type="http://schemas.openxmlformats.org/officeDocument/2006/relationships/image" Target="../media/image10.jpe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gif"/><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3.jp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12.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2.gif"/></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2.jpe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2.gif"/></Relationships>
</file>

<file path=ppt/slides/_rels/slide3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https://upload.wikimedia.org/wikipedia/commons/thumb/2/2b/Apollo_program_insignia.png/250px-Apollo_program_insignia.png" TargetMode="External"/><Relationship Id="rId7"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2.gif"/></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3.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5.jpeg"/><Relationship Id="rId2" Type="http://schemas.openxmlformats.org/officeDocument/2006/relationships/image" Target="../media/image42.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4.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3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2546" cy="686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uadroTexto 11"/>
          <p:cNvSpPr txBox="1"/>
          <p:nvPr/>
        </p:nvSpPr>
        <p:spPr>
          <a:xfrm>
            <a:off x="3685128" y="945966"/>
            <a:ext cx="9115384" cy="2554545"/>
          </a:xfrm>
          <a:prstGeom prst="rect">
            <a:avLst/>
          </a:prstGeom>
          <a:noFill/>
        </p:spPr>
        <p:txBody>
          <a:bodyPr wrap="square" rtlCol="0">
            <a:spAutoFit/>
          </a:bodyPr>
          <a:lstStyle/>
          <a:p>
            <a:pPr algn="ctr"/>
            <a:r>
              <a:rPr lang="es-ES" sz="8000" dirty="0" err="1" smtClean="0">
                <a:solidFill>
                  <a:schemeClr val="bg1">
                    <a:lumMod val="65000"/>
                  </a:schemeClr>
                </a:solidFill>
                <a:latin typeface="Adobe Gothic Std B" panose="020B0800000000000000" pitchFamily="34" charset="-128"/>
                <a:ea typeface="Adobe Gothic Std B" panose="020B0800000000000000" pitchFamily="34" charset="-128"/>
              </a:rPr>
              <a:t>Welcome</a:t>
            </a:r>
            <a:endParaRPr lang="es-ES" sz="8000" dirty="0" smtClean="0">
              <a:solidFill>
                <a:schemeClr val="bg1">
                  <a:lumMod val="65000"/>
                </a:schemeClr>
              </a:solidFill>
              <a:latin typeface="Adobe Gothic Std B" panose="020B0800000000000000" pitchFamily="34" charset="-128"/>
              <a:ea typeface="Adobe Gothic Std B" panose="020B0800000000000000" pitchFamily="34" charset="-128"/>
            </a:endParaRPr>
          </a:p>
          <a:p>
            <a:pPr algn="ctr"/>
            <a:r>
              <a:rPr lang="es-ES" sz="8000" dirty="0" err="1" smtClean="0">
                <a:solidFill>
                  <a:schemeClr val="bg1">
                    <a:lumMod val="65000"/>
                  </a:schemeClr>
                </a:solidFill>
                <a:latin typeface="Adobe Gothic Std B" panose="020B0800000000000000" pitchFamily="34" charset="-128"/>
                <a:ea typeface="Adobe Gothic Std B" panose="020B0800000000000000" pitchFamily="34" charset="-128"/>
              </a:rPr>
              <a:t>Viavox</a:t>
            </a:r>
            <a:r>
              <a:rPr lang="es-ES" sz="8000" dirty="0" smtClean="0">
                <a:solidFill>
                  <a:schemeClr val="bg1">
                    <a:lumMod val="65000"/>
                  </a:schemeClr>
                </a:solidFill>
                <a:latin typeface="Adobe Gothic Std B" panose="020B0800000000000000" pitchFamily="34" charset="-128"/>
                <a:ea typeface="Adobe Gothic Std B" panose="020B0800000000000000" pitchFamily="34" charset="-128"/>
              </a:rPr>
              <a:t> </a:t>
            </a:r>
            <a:r>
              <a:rPr lang="es-ES" sz="8000" dirty="0" err="1" smtClean="0">
                <a:solidFill>
                  <a:schemeClr val="bg1">
                    <a:lumMod val="65000"/>
                  </a:schemeClr>
                </a:solidFill>
                <a:latin typeface="Adobe Gothic Std B" panose="020B0800000000000000" pitchFamily="34" charset="-128"/>
                <a:ea typeface="Adobe Gothic Std B" panose="020B0800000000000000" pitchFamily="34" charset="-128"/>
              </a:rPr>
              <a:t>DevOps</a:t>
            </a:r>
            <a:endParaRPr lang="es-ES" sz="8000" dirty="0">
              <a:solidFill>
                <a:schemeClr val="bg1">
                  <a:lumMod val="65000"/>
                </a:schemeClr>
              </a:solidFill>
              <a:latin typeface="Adobe Gothic Std B" panose="020B0800000000000000" pitchFamily="34" charset="-128"/>
              <a:ea typeface="Adobe Gothic Std B" panose="020B0800000000000000" pitchFamily="34" charset="-128"/>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2091" y="4019452"/>
            <a:ext cx="2938302" cy="1808404"/>
          </a:xfrm>
          <a:prstGeom prst="rect">
            <a:avLst/>
          </a:prstGeom>
        </p:spPr>
      </p:pic>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231" y="6067513"/>
            <a:ext cx="1164982" cy="725142"/>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7444" y="6234942"/>
            <a:ext cx="454805" cy="458101"/>
          </a:xfrm>
          <a:prstGeom prst="rect">
            <a:avLst/>
          </a:prstGeom>
        </p:spPr>
      </p:pic>
      <p:pic>
        <p:nvPicPr>
          <p:cNvPr id="13"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29744" y="6067513"/>
            <a:ext cx="1728815" cy="868207"/>
          </a:xfrm>
          <a:prstGeom prst="rect">
            <a:avLst/>
          </a:prstGeom>
        </p:spPr>
      </p:pic>
      <p:pic>
        <p:nvPicPr>
          <p:cNvPr id="14" name="Imagen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197" y="1622854"/>
            <a:ext cx="1024786" cy="244343"/>
          </a:xfrm>
          <a:prstGeom prst="rect">
            <a:avLst/>
          </a:prstGeom>
        </p:spPr>
      </p:pic>
      <p:sp>
        <p:nvSpPr>
          <p:cNvPr id="15" name="CuadroTexto 14"/>
          <p:cNvSpPr txBox="1"/>
          <p:nvPr/>
        </p:nvSpPr>
        <p:spPr>
          <a:xfrm>
            <a:off x="1357078" y="1491813"/>
            <a:ext cx="3050166" cy="461665"/>
          </a:xfrm>
          <a:prstGeom prst="rect">
            <a:avLst/>
          </a:prstGeom>
          <a:noFill/>
        </p:spPr>
        <p:txBody>
          <a:bodyPr wrap="square" rtlCol="0">
            <a:spAutoFit/>
          </a:bodyPr>
          <a:lstStyle/>
          <a:p>
            <a:r>
              <a:rPr lang="es-ES" sz="2400" dirty="0" smtClean="0">
                <a:solidFill>
                  <a:schemeClr val="bg1">
                    <a:lumMod val="75000"/>
                  </a:schemeClr>
                </a:solidFill>
                <a:latin typeface="Roboto Th" pitchFamily="2" charset="0"/>
                <a:ea typeface="Roboto Th" pitchFamily="2" charset="0"/>
              </a:rPr>
              <a:t>Agencia Tecnológica</a:t>
            </a:r>
            <a:endParaRPr lang="es-ES" sz="2400" dirty="0">
              <a:solidFill>
                <a:schemeClr val="bg1">
                  <a:lumMod val="75000"/>
                </a:schemeClr>
              </a:solidFill>
              <a:latin typeface="Roboto Th" pitchFamily="2" charset="0"/>
              <a:ea typeface="Roboto Th" pitchFamily="2" charset="0"/>
            </a:endParaRPr>
          </a:p>
        </p:txBody>
      </p:sp>
      <p:grpSp>
        <p:nvGrpSpPr>
          <p:cNvPr id="16" name="Grupo 15"/>
          <p:cNvGrpSpPr/>
          <p:nvPr/>
        </p:nvGrpSpPr>
        <p:grpSpPr>
          <a:xfrm>
            <a:off x="11491007" y="6241292"/>
            <a:ext cx="606258" cy="538449"/>
            <a:chOff x="10177072" y="5176379"/>
            <a:chExt cx="1739856" cy="1545257"/>
          </a:xfrm>
        </p:grpSpPr>
        <p:pic>
          <p:nvPicPr>
            <p:cNvPr id="17" name="Imagen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8" name="Imagen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9" name="Imagen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Tree>
    <p:extLst>
      <p:ext uri="{BB962C8B-B14F-4D97-AF65-F5344CB8AC3E}">
        <p14:creationId xmlns:p14="http://schemas.microsoft.com/office/powerpoint/2010/main" val="3067983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735650" y="1471498"/>
            <a:ext cx="10515600" cy="584775"/>
          </a:xfrm>
          <a:prstGeom prst="rect">
            <a:avLst/>
          </a:prstGeom>
          <a:noFill/>
        </p:spPr>
        <p:txBody>
          <a:bodyPr wrap="square" rtlCol="0">
            <a:spAutoFit/>
          </a:bodyPr>
          <a:lstStyle/>
          <a:p>
            <a:pPr algn="just"/>
            <a:r>
              <a:rPr lang="es-ES" sz="1600" dirty="0" smtClean="0">
                <a:solidFill>
                  <a:schemeClr val="bg1">
                    <a:lumMod val="50000"/>
                  </a:schemeClr>
                </a:solidFill>
                <a:latin typeface="+mj-lt"/>
              </a:rPr>
              <a:t>Todos los miembros de un equipo de desarrollo deben conocer los valores y principios de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 continuación unos listados de enlaces para iniciarse:</a:t>
            </a:r>
          </a:p>
        </p:txBody>
      </p:sp>
      <p:sp>
        <p:nvSpPr>
          <p:cNvPr id="12" name="1 CuadroTexto"/>
          <p:cNvSpPr txBox="1"/>
          <p:nvPr/>
        </p:nvSpPr>
        <p:spPr>
          <a:xfrm>
            <a:off x="735650" y="2377585"/>
            <a:ext cx="4340629" cy="338554"/>
          </a:xfrm>
          <a:prstGeom prst="rect">
            <a:avLst/>
          </a:prstGeom>
          <a:noFill/>
        </p:spPr>
        <p:txBody>
          <a:bodyPr wrap="square" rtlCol="0">
            <a:spAutoFit/>
          </a:bodyPr>
          <a:lstStyle/>
          <a:p>
            <a:pPr algn="just"/>
            <a:r>
              <a:rPr lang="es-ES" sz="1600" b="1" dirty="0" smtClean="0">
                <a:solidFill>
                  <a:schemeClr val="bg1">
                    <a:lumMod val="50000"/>
                  </a:schemeClr>
                </a:solidFill>
                <a:latin typeface="+mj-lt"/>
              </a:rPr>
              <a:t>Guía oficial</a:t>
            </a:r>
          </a:p>
        </p:txBody>
      </p:sp>
      <p:sp>
        <p:nvSpPr>
          <p:cNvPr id="13" name="1 CuadroTexto"/>
          <p:cNvSpPr txBox="1"/>
          <p:nvPr/>
        </p:nvSpPr>
        <p:spPr>
          <a:xfrm>
            <a:off x="735649" y="2713938"/>
            <a:ext cx="4340629" cy="338554"/>
          </a:xfrm>
          <a:prstGeom prst="rect">
            <a:avLst/>
          </a:prstGeom>
          <a:noFill/>
        </p:spPr>
        <p:txBody>
          <a:bodyPr wrap="square" rtlCol="0">
            <a:spAutoFit/>
          </a:bodyPr>
          <a:lstStyle/>
          <a:p>
            <a:pPr algn="just"/>
            <a:r>
              <a:rPr lang="es-ES" sz="1600" dirty="0">
                <a:solidFill>
                  <a:schemeClr val="bg1">
                    <a:lumMod val="50000"/>
                  </a:schemeClr>
                </a:solidFill>
                <a:latin typeface="+mj-lt"/>
              </a:rPr>
              <a:t>https://www.scrumguides.org</a:t>
            </a:r>
            <a:endParaRPr lang="es-ES" sz="1600" dirty="0" smtClean="0">
              <a:solidFill>
                <a:schemeClr val="bg1">
                  <a:lumMod val="50000"/>
                </a:schemeClr>
              </a:solidFill>
              <a:latin typeface="+mj-lt"/>
            </a:endParaRPr>
          </a:p>
        </p:txBody>
      </p:sp>
      <p:sp>
        <p:nvSpPr>
          <p:cNvPr id="14" name="1 CuadroTexto"/>
          <p:cNvSpPr txBox="1"/>
          <p:nvPr/>
        </p:nvSpPr>
        <p:spPr>
          <a:xfrm>
            <a:off x="735650" y="3400487"/>
            <a:ext cx="4340629" cy="338554"/>
          </a:xfrm>
          <a:prstGeom prst="rect">
            <a:avLst/>
          </a:prstGeom>
          <a:noFill/>
        </p:spPr>
        <p:txBody>
          <a:bodyPr wrap="square" rtlCol="0">
            <a:spAutoFit/>
          </a:bodyPr>
          <a:lstStyle/>
          <a:p>
            <a:pPr algn="just"/>
            <a:r>
              <a:rPr lang="es-ES" sz="1600" b="1" dirty="0" smtClean="0">
                <a:solidFill>
                  <a:schemeClr val="bg1">
                    <a:lumMod val="50000"/>
                  </a:schemeClr>
                </a:solidFill>
                <a:latin typeface="+mj-lt"/>
              </a:rPr>
              <a:t>Página del cofundador de </a:t>
            </a:r>
            <a:r>
              <a:rPr lang="es-ES" sz="1600" b="1" dirty="0" err="1" smtClean="0">
                <a:solidFill>
                  <a:schemeClr val="bg1">
                    <a:lumMod val="50000"/>
                  </a:schemeClr>
                </a:solidFill>
                <a:latin typeface="+mj-lt"/>
              </a:rPr>
              <a:t>Scrum</a:t>
            </a:r>
            <a:endParaRPr lang="es-ES" sz="1600" b="1" dirty="0" smtClean="0">
              <a:solidFill>
                <a:schemeClr val="bg1">
                  <a:lumMod val="50000"/>
                </a:schemeClr>
              </a:solidFill>
              <a:latin typeface="+mj-lt"/>
            </a:endParaRPr>
          </a:p>
        </p:txBody>
      </p:sp>
      <p:sp>
        <p:nvSpPr>
          <p:cNvPr id="15" name="1 CuadroTexto"/>
          <p:cNvSpPr txBox="1"/>
          <p:nvPr/>
        </p:nvSpPr>
        <p:spPr>
          <a:xfrm>
            <a:off x="735649" y="3736840"/>
            <a:ext cx="4340629" cy="338554"/>
          </a:xfrm>
          <a:prstGeom prst="rect">
            <a:avLst/>
          </a:prstGeom>
          <a:noFill/>
        </p:spPr>
        <p:txBody>
          <a:bodyPr wrap="square" rtlCol="0">
            <a:spAutoFit/>
          </a:bodyPr>
          <a:lstStyle/>
          <a:p>
            <a:pPr algn="just"/>
            <a:r>
              <a:rPr lang="es-ES" sz="1600" dirty="0">
                <a:solidFill>
                  <a:schemeClr val="bg1">
                    <a:lumMod val="50000"/>
                  </a:schemeClr>
                </a:solidFill>
                <a:latin typeface="+mj-lt"/>
              </a:rPr>
              <a:t>https://</a:t>
            </a:r>
            <a:r>
              <a:rPr lang="es-ES" sz="1600" dirty="0" smtClean="0">
                <a:solidFill>
                  <a:schemeClr val="bg1">
                    <a:lumMod val="50000"/>
                  </a:schemeClr>
                </a:solidFill>
                <a:latin typeface="+mj-lt"/>
              </a:rPr>
              <a:t>www.scrum.org</a:t>
            </a:r>
          </a:p>
        </p:txBody>
      </p:sp>
      <p:sp>
        <p:nvSpPr>
          <p:cNvPr id="16" name="1 CuadroTexto"/>
          <p:cNvSpPr txBox="1"/>
          <p:nvPr/>
        </p:nvSpPr>
        <p:spPr>
          <a:xfrm>
            <a:off x="735650" y="4335981"/>
            <a:ext cx="4340629" cy="338554"/>
          </a:xfrm>
          <a:prstGeom prst="rect">
            <a:avLst/>
          </a:prstGeom>
          <a:noFill/>
        </p:spPr>
        <p:txBody>
          <a:bodyPr wrap="square" rtlCol="0">
            <a:spAutoFit/>
          </a:bodyPr>
          <a:lstStyle/>
          <a:p>
            <a:pPr algn="just"/>
            <a:r>
              <a:rPr lang="es-ES" sz="1600" b="1" dirty="0" smtClean="0">
                <a:solidFill>
                  <a:schemeClr val="bg1">
                    <a:lumMod val="50000"/>
                  </a:schemeClr>
                </a:solidFill>
                <a:latin typeface="+mj-lt"/>
              </a:rPr>
              <a:t>Glosario de términos</a:t>
            </a:r>
          </a:p>
        </p:txBody>
      </p:sp>
      <p:sp>
        <p:nvSpPr>
          <p:cNvPr id="17" name="1 CuadroTexto"/>
          <p:cNvSpPr txBox="1"/>
          <p:nvPr/>
        </p:nvSpPr>
        <p:spPr>
          <a:xfrm>
            <a:off x="735649" y="4672334"/>
            <a:ext cx="5080463" cy="338554"/>
          </a:xfrm>
          <a:prstGeom prst="rect">
            <a:avLst/>
          </a:prstGeom>
          <a:noFill/>
        </p:spPr>
        <p:txBody>
          <a:bodyPr wrap="square" rtlCol="0">
            <a:spAutoFit/>
          </a:bodyPr>
          <a:lstStyle>
            <a:defPPr>
              <a:defRPr lang="es-ES"/>
            </a:defPPr>
            <a:lvl1pPr algn="just">
              <a:defRPr>
                <a:solidFill>
                  <a:schemeClr val="bg1">
                    <a:lumMod val="50000"/>
                  </a:schemeClr>
                </a:solidFill>
                <a:latin typeface="+mj-lt"/>
              </a:defRPr>
            </a:lvl1pPr>
          </a:lstStyle>
          <a:p>
            <a:r>
              <a:rPr lang="es-ES" sz="1600" dirty="0"/>
              <a:t>https://www.scrum.org/resources/scrum-glossary</a:t>
            </a:r>
          </a:p>
        </p:txBody>
      </p:sp>
      <p:sp>
        <p:nvSpPr>
          <p:cNvPr id="18" name="1 CuadroTexto"/>
          <p:cNvSpPr txBox="1"/>
          <p:nvPr/>
        </p:nvSpPr>
        <p:spPr>
          <a:xfrm>
            <a:off x="735650" y="5250820"/>
            <a:ext cx="4340629" cy="338554"/>
          </a:xfrm>
          <a:prstGeom prst="rect">
            <a:avLst/>
          </a:prstGeom>
          <a:noFill/>
        </p:spPr>
        <p:txBody>
          <a:bodyPr wrap="square" rtlCol="0">
            <a:spAutoFit/>
          </a:bodyPr>
          <a:lstStyle/>
          <a:p>
            <a:pPr algn="just"/>
            <a:r>
              <a:rPr lang="es-ES" sz="1600" b="1" dirty="0" smtClean="0">
                <a:solidFill>
                  <a:schemeClr val="bg1">
                    <a:lumMod val="50000"/>
                  </a:schemeClr>
                </a:solidFill>
                <a:latin typeface="+mj-lt"/>
              </a:rPr>
              <a:t>Prueba oficial de conocimientos</a:t>
            </a:r>
          </a:p>
        </p:txBody>
      </p:sp>
      <p:sp>
        <p:nvSpPr>
          <p:cNvPr id="19" name="1 CuadroTexto"/>
          <p:cNvSpPr txBox="1"/>
          <p:nvPr/>
        </p:nvSpPr>
        <p:spPr>
          <a:xfrm>
            <a:off x="735649" y="5587173"/>
            <a:ext cx="5080463" cy="338554"/>
          </a:xfrm>
          <a:prstGeom prst="rect">
            <a:avLst/>
          </a:prstGeom>
          <a:noFill/>
        </p:spPr>
        <p:txBody>
          <a:bodyPr wrap="square" rtlCol="0">
            <a:spAutoFit/>
          </a:bodyPr>
          <a:lstStyle>
            <a:defPPr>
              <a:defRPr lang="es-ES"/>
            </a:defPPr>
            <a:lvl1pPr algn="just">
              <a:defRPr>
                <a:solidFill>
                  <a:schemeClr val="bg1">
                    <a:lumMod val="50000"/>
                  </a:schemeClr>
                </a:solidFill>
                <a:latin typeface="+mj-lt"/>
              </a:defRPr>
            </a:lvl1pPr>
          </a:lstStyle>
          <a:p>
            <a:r>
              <a:rPr lang="es-ES" sz="1600" dirty="0"/>
              <a:t>https://</a:t>
            </a:r>
            <a:r>
              <a:rPr lang="es-ES" sz="1600" dirty="0" smtClean="0"/>
              <a:t>www.scrum.org/open-assessments</a:t>
            </a:r>
            <a:endParaRPr lang="es-ES" sz="1600" dirty="0"/>
          </a:p>
        </p:txBody>
      </p:sp>
      <p:sp>
        <p:nvSpPr>
          <p:cNvPr id="20" name="1 CuadroTexto"/>
          <p:cNvSpPr txBox="1"/>
          <p:nvPr/>
        </p:nvSpPr>
        <p:spPr>
          <a:xfrm>
            <a:off x="6672323" y="2375748"/>
            <a:ext cx="4578927" cy="338554"/>
          </a:xfrm>
          <a:prstGeom prst="rect">
            <a:avLst/>
          </a:prstGeom>
          <a:noFill/>
        </p:spPr>
        <p:txBody>
          <a:bodyPr wrap="square" rtlCol="0">
            <a:spAutoFit/>
          </a:bodyPr>
          <a:lstStyle/>
          <a:p>
            <a:pPr algn="just"/>
            <a:r>
              <a:rPr lang="es-ES" sz="1600" b="1" dirty="0" smtClean="0">
                <a:solidFill>
                  <a:schemeClr val="bg1">
                    <a:lumMod val="50000"/>
                  </a:schemeClr>
                </a:solidFill>
                <a:latin typeface="+mj-lt"/>
              </a:rPr>
              <a:t>Círculo de conocimientos</a:t>
            </a:r>
          </a:p>
        </p:txBody>
      </p:sp>
      <p:sp>
        <p:nvSpPr>
          <p:cNvPr id="21" name="1 CuadroTexto"/>
          <p:cNvSpPr txBox="1"/>
          <p:nvPr/>
        </p:nvSpPr>
        <p:spPr>
          <a:xfrm>
            <a:off x="6672323" y="2770292"/>
            <a:ext cx="4578927" cy="892552"/>
          </a:xfrm>
          <a:prstGeom prst="rect">
            <a:avLst/>
          </a:prstGeom>
          <a:noFill/>
        </p:spPr>
        <p:txBody>
          <a:bodyPr wrap="square" rtlCol="0">
            <a:spAutoFit/>
          </a:bodyPr>
          <a:lstStyle>
            <a:defPPr>
              <a:defRPr lang="es-ES"/>
            </a:defPPr>
            <a:lvl1pPr algn="just">
              <a:defRPr>
                <a:solidFill>
                  <a:schemeClr val="bg1">
                    <a:lumMod val="50000"/>
                  </a:schemeClr>
                </a:solidFill>
                <a:latin typeface="+mj-lt"/>
              </a:defRPr>
            </a:lvl1pPr>
          </a:lstStyle>
          <a:p>
            <a:r>
              <a:rPr lang="es-ES" sz="1600" dirty="0" smtClean="0"/>
              <a:t>Alex </a:t>
            </a:r>
            <a:r>
              <a:rPr lang="es-ES" sz="1600" dirty="0" err="1"/>
              <a:t>Ballarín</a:t>
            </a:r>
            <a:r>
              <a:rPr lang="es-ES" sz="1600" dirty="0"/>
              <a:t> (Professional </a:t>
            </a:r>
            <a:r>
              <a:rPr lang="es-ES" sz="1600" dirty="0" err="1"/>
              <a:t>Scrum</a:t>
            </a:r>
            <a:r>
              <a:rPr lang="es-ES" sz="1600" dirty="0"/>
              <a:t> </a:t>
            </a:r>
            <a:r>
              <a:rPr lang="es-ES" sz="1600" dirty="0" err="1" smtClean="0"/>
              <a:t>Trainer</a:t>
            </a:r>
            <a:r>
              <a:rPr lang="es-ES" sz="1600" dirty="0" smtClean="0"/>
              <a:t>)</a:t>
            </a:r>
          </a:p>
          <a:p>
            <a:r>
              <a:rPr lang="es-ES" sz="1200" dirty="0" smtClean="0"/>
              <a:t>Web</a:t>
            </a:r>
            <a:r>
              <a:rPr lang="es-ES" sz="1200" dirty="0"/>
              <a:t>: https://</a:t>
            </a:r>
            <a:r>
              <a:rPr lang="es-ES" sz="1200" dirty="0" smtClean="0"/>
              <a:t>www.scrum.org/user/65</a:t>
            </a:r>
          </a:p>
          <a:p>
            <a:r>
              <a:rPr lang="es-ES" sz="1200" dirty="0" err="1" smtClean="0"/>
              <a:t>Linkedin</a:t>
            </a:r>
            <a:r>
              <a:rPr lang="es-ES" sz="1200" dirty="0"/>
              <a:t>: https://</a:t>
            </a:r>
            <a:r>
              <a:rPr lang="es-ES" sz="1200" dirty="0" smtClean="0"/>
              <a:t>es.linkedin.com/in/alexballarin</a:t>
            </a:r>
          </a:p>
          <a:p>
            <a:r>
              <a:rPr lang="es-ES" sz="1200" dirty="0" smtClean="0"/>
              <a:t>Twitter</a:t>
            </a:r>
            <a:r>
              <a:rPr lang="es-ES" sz="1200" dirty="0"/>
              <a:t>: https://twitter.com/alexballarin76?lang=es</a:t>
            </a:r>
          </a:p>
        </p:txBody>
      </p:sp>
      <p:sp>
        <p:nvSpPr>
          <p:cNvPr id="22" name="1 CuadroTexto"/>
          <p:cNvSpPr txBox="1"/>
          <p:nvPr/>
        </p:nvSpPr>
        <p:spPr>
          <a:xfrm>
            <a:off x="6672323" y="3904435"/>
            <a:ext cx="4578926" cy="1077218"/>
          </a:xfrm>
          <a:prstGeom prst="rect">
            <a:avLst/>
          </a:prstGeom>
          <a:noFill/>
        </p:spPr>
        <p:txBody>
          <a:bodyPr wrap="square" rtlCol="0">
            <a:spAutoFit/>
          </a:bodyPr>
          <a:lstStyle>
            <a:defPPr>
              <a:defRPr lang="es-ES"/>
            </a:defPPr>
            <a:lvl1pPr algn="just">
              <a:defRPr>
                <a:solidFill>
                  <a:schemeClr val="bg1">
                    <a:lumMod val="50000"/>
                  </a:schemeClr>
                </a:solidFill>
                <a:latin typeface="+mj-lt"/>
              </a:defRPr>
            </a:lvl1pPr>
          </a:lstStyle>
          <a:p>
            <a:r>
              <a:rPr lang="pt-BR" sz="1600" dirty="0" smtClean="0"/>
              <a:t>Jerónimo </a:t>
            </a:r>
            <a:r>
              <a:rPr lang="pt-BR" sz="1600" dirty="0" err="1"/>
              <a:t>Palacios</a:t>
            </a:r>
            <a:r>
              <a:rPr lang="pt-BR" sz="1600" dirty="0"/>
              <a:t> (Professional </a:t>
            </a:r>
            <a:r>
              <a:rPr lang="pt-BR" sz="1600" dirty="0" err="1"/>
              <a:t>Scrum</a:t>
            </a:r>
            <a:r>
              <a:rPr lang="pt-BR" sz="1600" dirty="0"/>
              <a:t> </a:t>
            </a:r>
            <a:r>
              <a:rPr lang="pt-BR" sz="1600" dirty="0" err="1"/>
              <a:t>Trainer</a:t>
            </a:r>
            <a:r>
              <a:rPr lang="pt-BR" sz="1600" dirty="0"/>
              <a:t>)</a:t>
            </a:r>
          </a:p>
          <a:p>
            <a:r>
              <a:rPr lang="pt-BR" sz="1200" dirty="0" smtClean="0"/>
              <a:t>Web</a:t>
            </a:r>
            <a:r>
              <a:rPr lang="pt-BR" sz="1200" dirty="0"/>
              <a:t>: https://jeronimopalacios.com/</a:t>
            </a:r>
          </a:p>
          <a:p>
            <a:r>
              <a:rPr lang="pt-BR" sz="1200" dirty="0" err="1" smtClean="0"/>
              <a:t>Linkedin</a:t>
            </a:r>
            <a:r>
              <a:rPr lang="pt-BR" sz="1200" dirty="0"/>
              <a:t>: https://es.linkedin.com/in/jeronimopalacios/es</a:t>
            </a:r>
          </a:p>
          <a:p>
            <a:r>
              <a:rPr lang="pt-BR" sz="1200" dirty="0" err="1" smtClean="0"/>
              <a:t>Twitter</a:t>
            </a:r>
            <a:r>
              <a:rPr lang="pt-BR" sz="1200" dirty="0"/>
              <a:t>: https://twitter.com/giropa832</a:t>
            </a:r>
          </a:p>
          <a:p>
            <a:r>
              <a:rPr lang="pt-BR" sz="1200" dirty="0" err="1" smtClean="0"/>
              <a:t>Bog</a:t>
            </a:r>
            <a:r>
              <a:rPr lang="pt-BR" sz="1200" dirty="0" smtClean="0"/>
              <a:t> </a:t>
            </a:r>
            <a:r>
              <a:rPr lang="pt-BR" sz="1200" dirty="0"/>
              <a:t>Scrum.org: https://www.scrum.org/user/148</a:t>
            </a:r>
          </a:p>
        </p:txBody>
      </p:sp>
      <p:sp>
        <p:nvSpPr>
          <p:cNvPr id="23" name="1 CuadroTexto"/>
          <p:cNvSpPr txBox="1"/>
          <p:nvPr/>
        </p:nvSpPr>
        <p:spPr>
          <a:xfrm>
            <a:off x="6672323" y="5233618"/>
            <a:ext cx="4578926" cy="707886"/>
          </a:xfrm>
          <a:prstGeom prst="rect">
            <a:avLst/>
          </a:prstGeom>
          <a:noFill/>
        </p:spPr>
        <p:txBody>
          <a:bodyPr wrap="square" rtlCol="0">
            <a:spAutoFit/>
          </a:bodyPr>
          <a:lstStyle>
            <a:defPPr>
              <a:defRPr lang="es-ES"/>
            </a:defPPr>
            <a:lvl1pPr algn="just">
              <a:defRPr>
                <a:solidFill>
                  <a:schemeClr val="bg1">
                    <a:lumMod val="50000"/>
                  </a:schemeClr>
                </a:solidFill>
                <a:latin typeface="+mj-lt"/>
              </a:defRPr>
            </a:lvl1pPr>
          </a:lstStyle>
          <a:p>
            <a:r>
              <a:rPr lang="es-ES" sz="1600" dirty="0" smtClean="0"/>
              <a:t>Ken </a:t>
            </a:r>
            <a:r>
              <a:rPr lang="es-ES" sz="1600" dirty="0" err="1"/>
              <a:t>Schwaber</a:t>
            </a:r>
            <a:r>
              <a:rPr lang="es-ES" sz="1600" dirty="0"/>
              <a:t> (Cofundador de </a:t>
            </a:r>
            <a:r>
              <a:rPr lang="es-ES" sz="1600" dirty="0" err="1"/>
              <a:t>Scrum</a:t>
            </a:r>
            <a:r>
              <a:rPr lang="es-ES" sz="1600" dirty="0"/>
              <a:t>)</a:t>
            </a:r>
          </a:p>
          <a:p>
            <a:r>
              <a:rPr lang="es-ES" sz="1200" dirty="0" smtClean="0"/>
              <a:t>Blog</a:t>
            </a:r>
            <a:r>
              <a:rPr lang="es-ES" sz="1200" dirty="0"/>
              <a:t>: https://kenschwaber.wordpress.com/</a:t>
            </a:r>
          </a:p>
          <a:p>
            <a:r>
              <a:rPr lang="es-ES" sz="1200" dirty="0" smtClean="0"/>
              <a:t>Twitter</a:t>
            </a:r>
            <a:r>
              <a:rPr lang="es-ES" sz="1200" dirty="0"/>
              <a:t>: https://twitter.com/kschwaber?lang=es</a:t>
            </a:r>
          </a:p>
        </p:txBody>
      </p:sp>
      <p:pic>
        <p:nvPicPr>
          <p:cNvPr id="24" name="Imagen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25" name="Grupo 24"/>
          <p:cNvGrpSpPr/>
          <p:nvPr/>
        </p:nvGrpSpPr>
        <p:grpSpPr>
          <a:xfrm>
            <a:off x="11519731" y="6296210"/>
            <a:ext cx="565764" cy="502485"/>
            <a:chOff x="10177072" y="5176379"/>
            <a:chExt cx="1739856" cy="1545257"/>
          </a:xfrm>
        </p:grpSpPr>
        <p:pic>
          <p:nvPicPr>
            <p:cNvPr id="26" name="Imagen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27"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28"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29" name="CuadroTexto 28"/>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a:t>
            </a:r>
            <a:r>
              <a:rPr lang="es-ES" sz="4000" dirty="0" err="1" smtClean="0">
                <a:solidFill>
                  <a:schemeClr val="bg1">
                    <a:lumMod val="75000"/>
                  </a:schemeClr>
                </a:solidFill>
                <a:latin typeface="Roboto Th" pitchFamily="2" charset="0"/>
                <a:ea typeface="Roboto Th" pitchFamily="2" charset="0"/>
              </a:rPr>
              <a:t>Scrum</a:t>
            </a:r>
            <a:r>
              <a:rPr lang="es-ES" sz="4000" dirty="0" smtClean="0">
                <a:solidFill>
                  <a:schemeClr val="bg1">
                    <a:lumMod val="75000"/>
                  </a:schemeClr>
                </a:solidFill>
                <a:latin typeface="Roboto Th" pitchFamily="2" charset="0"/>
                <a:ea typeface="Roboto Th" pitchFamily="2" charset="0"/>
              </a:rPr>
              <a:t> guides</a:t>
            </a:r>
            <a:endParaRPr lang="es-ES" sz="4000" dirty="0">
              <a:solidFill>
                <a:schemeClr val="bg1">
                  <a:lumMod val="75000"/>
                </a:schemeClr>
              </a:solidFill>
              <a:latin typeface="Roboto Th" pitchFamily="2" charset="0"/>
              <a:ea typeface="Roboto Th" pitchFamily="2" charset="0"/>
            </a:endParaRPr>
          </a:p>
        </p:txBody>
      </p:sp>
      <p:sp>
        <p:nvSpPr>
          <p:cNvPr id="30" name="CuadroTexto 29"/>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31" name="CuadroTexto 30"/>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409302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16010" y="1005527"/>
            <a:ext cx="9220321" cy="338554"/>
          </a:xfrm>
          <a:prstGeom prst="rect">
            <a:avLst/>
          </a:prstGeom>
          <a:noFill/>
        </p:spPr>
        <p:txBody>
          <a:bodyPr wrap="square" rtlCol="0">
            <a:spAutoFit/>
          </a:bodyPr>
          <a:lstStyle/>
          <a:p>
            <a:pPr algn="just"/>
            <a:r>
              <a:rPr lang="es-ES" sz="1600" dirty="0" smtClean="0">
                <a:solidFill>
                  <a:schemeClr val="bg1">
                    <a:lumMod val="50000"/>
                  </a:schemeClr>
                </a:solidFill>
                <a:latin typeface="+mj-lt"/>
              </a:rPr>
              <a:t>En todos los proyectos de Viavox existen los siguientes roles:</a:t>
            </a:r>
          </a:p>
        </p:txBody>
      </p:sp>
      <p:sp>
        <p:nvSpPr>
          <p:cNvPr id="24" name="1 CuadroTexto"/>
          <p:cNvSpPr txBox="1"/>
          <p:nvPr/>
        </p:nvSpPr>
        <p:spPr>
          <a:xfrm>
            <a:off x="616010" y="1182412"/>
            <a:ext cx="10515600" cy="5170646"/>
          </a:xfrm>
          <a:prstGeom prst="rect">
            <a:avLst/>
          </a:prstGeom>
          <a:noFill/>
        </p:spPr>
        <p:txBody>
          <a:bodyPr wrap="square" rtlCol="0">
            <a:spAutoFit/>
          </a:bodyPr>
          <a:lstStyle/>
          <a:p>
            <a:pPr lvl="1"/>
            <a:endParaRPr lang="es-ES" sz="1400" dirty="0">
              <a:solidFill>
                <a:schemeClr val="bg1">
                  <a:lumMod val="50000"/>
                </a:schemeClr>
              </a:solidFill>
              <a:latin typeface="+mj-lt"/>
            </a:endParaRPr>
          </a:p>
          <a:p>
            <a:pPr algn="just"/>
            <a:r>
              <a:rPr lang="es-ES" sz="2400" b="1" dirty="0">
                <a:solidFill>
                  <a:schemeClr val="bg1">
                    <a:lumMod val="50000"/>
                  </a:schemeClr>
                </a:solidFill>
              </a:rPr>
              <a:t>Gerente (G): </a:t>
            </a:r>
            <a:r>
              <a:rPr lang="es-ES" sz="1400" dirty="0" smtClean="0">
                <a:solidFill>
                  <a:schemeClr val="bg1">
                    <a:lumMod val="50000"/>
                  </a:schemeClr>
                </a:solidFill>
                <a:latin typeface="+mj-lt"/>
              </a:rPr>
              <a:t>Este rol no es propio del </a:t>
            </a:r>
            <a:r>
              <a:rPr lang="es-ES" sz="1400" dirty="0" err="1" smtClean="0">
                <a:solidFill>
                  <a:schemeClr val="bg1">
                    <a:lumMod val="50000"/>
                  </a:schemeClr>
                </a:solidFill>
                <a:latin typeface="+mj-lt"/>
              </a:rPr>
              <a:t>framework</a:t>
            </a:r>
            <a:r>
              <a:rPr lang="es-ES" sz="1400" dirty="0" smtClean="0">
                <a:solidFill>
                  <a:schemeClr val="bg1">
                    <a:lumMod val="50000"/>
                  </a:schemeClr>
                </a:solidFill>
                <a:latin typeface="+mj-lt"/>
              </a:rPr>
              <a:t> </a:t>
            </a:r>
            <a:r>
              <a:rPr lang="es-ES" sz="1400" dirty="0" err="1" smtClean="0">
                <a:solidFill>
                  <a:schemeClr val="bg1">
                    <a:lumMod val="50000"/>
                  </a:schemeClr>
                </a:solidFill>
                <a:latin typeface="+mj-lt"/>
              </a:rPr>
              <a:t>Scrum</a:t>
            </a:r>
            <a:r>
              <a:rPr lang="es-ES" sz="1400" dirty="0" smtClean="0">
                <a:solidFill>
                  <a:schemeClr val="bg1">
                    <a:lumMod val="50000"/>
                  </a:schemeClr>
                </a:solidFill>
                <a:latin typeface="+mj-lt"/>
              </a:rPr>
              <a:t>, pero sí existe en Viavox. Es el CEO de la empresa y tiene un poder de voto dirimente en la realización de los proyectos.</a:t>
            </a:r>
            <a:endParaRPr lang="es-ES" sz="1400" dirty="0">
              <a:solidFill>
                <a:schemeClr val="bg1">
                  <a:lumMod val="50000"/>
                </a:schemeClr>
              </a:solidFill>
              <a:latin typeface="+mj-lt"/>
            </a:endParaRPr>
          </a:p>
          <a:p>
            <a:pPr algn="just"/>
            <a:r>
              <a:rPr lang="es-ES" sz="2400" b="1" dirty="0">
                <a:solidFill>
                  <a:schemeClr val="bg1">
                    <a:lumMod val="50000"/>
                  </a:schemeClr>
                </a:solidFill>
              </a:rPr>
              <a:t>Responsable del cliente (RC): </a:t>
            </a:r>
            <a:r>
              <a:rPr lang="es-ES" sz="1400" dirty="0">
                <a:solidFill>
                  <a:schemeClr val="bg1">
                    <a:lumMod val="50000"/>
                  </a:schemeClr>
                </a:solidFill>
                <a:latin typeface="+mj-lt"/>
              </a:rPr>
              <a:t>Este rol no es propio del </a:t>
            </a:r>
            <a:r>
              <a:rPr lang="es-ES" sz="1400" dirty="0" err="1">
                <a:solidFill>
                  <a:schemeClr val="bg1">
                    <a:lumMod val="50000"/>
                  </a:schemeClr>
                </a:solidFill>
                <a:latin typeface="+mj-lt"/>
              </a:rPr>
              <a:t>framework</a:t>
            </a:r>
            <a:r>
              <a:rPr lang="es-ES" sz="1400" dirty="0">
                <a:solidFill>
                  <a:schemeClr val="bg1">
                    <a:lumMod val="50000"/>
                  </a:schemeClr>
                </a:solidFill>
                <a:latin typeface="+mj-lt"/>
              </a:rPr>
              <a:t> </a:t>
            </a:r>
            <a:r>
              <a:rPr lang="es-ES" sz="1400" dirty="0" err="1">
                <a:solidFill>
                  <a:schemeClr val="bg1">
                    <a:lumMod val="50000"/>
                  </a:schemeClr>
                </a:solidFill>
                <a:latin typeface="+mj-lt"/>
              </a:rPr>
              <a:t>Scrum</a:t>
            </a:r>
            <a:r>
              <a:rPr lang="es-ES" sz="1400" dirty="0">
                <a:solidFill>
                  <a:schemeClr val="bg1">
                    <a:lumMod val="50000"/>
                  </a:schemeClr>
                </a:solidFill>
                <a:latin typeface="+mj-lt"/>
              </a:rPr>
              <a:t>, pero sí existe en Viavox. Es la persona encargada de mantener el contacto con el cliente. Se encarga de elaborar y/o solicitar la elaboración de propuestas/presupuestos y su entrega al cliente. Si en la ejecución de un proyecto el cliente solicita algo no previsto, es el encargado de comunicar al cliente que no está contemplado y el incremento de coste que tendría implementarlo previa estimación y justificación por parte del PO</a:t>
            </a:r>
            <a:r>
              <a:rPr lang="es-ES" sz="1400" dirty="0" smtClean="0">
                <a:solidFill>
                  <a:schemeClr val="bg1">
                    <a:lumMod val="50000"/>
                  </a:schemeClr>
                </a:solidFill>
                <a:latin typeface="+mj-lt"/>
              </a:rPr>
              <a:t>.</a:t>
            </a:r>
            <a:endParaRPr lang="es-ES" sz="2400" b="1" dirty="0">
              <a:solidFill>
                <a:schemeClr val="bg1">
                  <a:lumMod val="50000"/>
                </a:schemeClr>
              </a:solidFill>
              <a:latin typeface="+mj-lt"/>
            </a:endParaRPr>
          </a:p>
          <a:p>
            <a:pPr algn="just"/>
            <a:r>
              <a:rPr lang="es-ES" sz="2400" b="1" dirty="0" err="1">
                <a:solidFill>
                  <a:schemeClr val="bg1">
                    <a:lumMod val="50000"/>
                  </a:schemeClr>
                </a:solidFill>
              </a:rPr>
              <a:t>Product</a:t>
            </a:r>
            <a:r>
              <a:rPr lang="es-ES" sz="2400" b="1" dirty="0">
                <a:solidFill>
                  <a:schemeClr val="bg1">
                    <a:lumMod val="50000"/>
                  </a:schemeClr>
                </a:solidFill>
              </a:rPr>
              <a:t> </a:t>
            </a:r>
            <a:r>
              <a:rPr lang="es-ES" sz="2400" b="1" dirty="0" err="1">
                <a:solidFill>
                  <a:schemeClr val="bg1">
                    <a:lumMod val="50000"/>
                  </a:schemeClr>
                </a:solidFill>
              </a:rPr>
              <a:t>Owner</a:t>
            </a:r>
            <a:r>
              <a:rPr lang="es-ES" sz="2400" b="1" dirty="0">
                <a:solidFill>
                  <a:schemeClr val="bg1">
                    <a:lumMod val="50000"/>
                  </a:schemeClr>
                </a:solidFill>
              </a:rPr>
              <a:t> (PO): </a:t>
            </a:r>
            <a:r>
              <a:rPr lang="es-ES" sz="1400" dirty="0" smtClean="0">
                <a:solidFill>
                  <a:schemeClr val="bg1">
                    <a:lumMod val="50000"/>
                  </a:schemeClr>
                </a:solidFill>
                <a:latin typeface="+mj-lt"/>
              </a:rPr>
              <a:t>Es el máximo conocedor del producto que se está desarrollando. Su labor consiste en maximizar el valor del producto: transmitiendo al resto del equipo claramente las necesidades y trabajando con el cliente para un correcto entendimiento. Es el último responsable del </a:t>
            </a:r>
            <a:r>
              <a:rPr lang="es-ES" sz="1400" dirty="0" err="1" smtClean="0">
                <a:solidFill>
                  <a:schemeClr val="bg1">
                    <a:lumMod val="50000"/>
                  </a:schemeClr>
                </a:solidFill>
                <a:latin typeface="+mj-lt"/>
              </a:rPr>
              <a:t>Product</a:t>
            </a:r>
            <a:r>
              <a:rPr lang="es-ES" sz="1400" dirty="0" smtClean="0">
                <a:solidFill>
                  <a:schemeClr val="bg1">
                    <a:lumMod val="50000"/>
                  </a:schemeClr>
                </a:solidFill>
                <a:latin typeface="+mj-lt"/>
              </a:rPr>
              <a:t> </a:t>
            </a:r>
            <a:r>
              <a:rPr lang="es-ES" sz="1400" dirty="0" err="1" smtClean="0">
                <a:solidFill>
                  <a:schemeClr val="bg1">
                    <a:lumMod val="50000"/>
                  </a:schemeClr>
                </a:solidFill>
                <a:latin typeface="+mj-lt"/>
              </a:rPr>
              <a:t>Backlog</a:t>
            </a:r>
            <a:r>
              <a:rPr lang="es-ES" sz="1400" dirty="0" smtClean="0">
                <a:solidFill>
                  <a:schemeClr val="bg1">
                    <a:lumMod val="50000"/>
                  </a:schemeClr>
                </a:solidFill>
                <a:latin typeface="+mj-lt"/>
              </a:rPr>
              <a:t>.</a:t>
            </a:r>
          </a:p>
          <a:p>
            <a:pPr algn="just"/>
            <a:endParaRPr lang="es-ES" sz="1400" dirty="0">
              <a:solidFill>
                <a:schemeClr val="bg1">
                  <a:lumMod val="50000"/>
                </a:schemeClr>
              </a:solidFill>
              <a:latin typeface="+mj-lt"/>
            </a:endParaRPr>
          </a:p>
          <a:p>
            <a:pPr algn="just"/>
            <a:r>
              <a:rPr lang="es-ES" sz="2400" b="1" dirty="0" err="1">
                <a:solidFill>
                  <a:schemeClr val="bg1">
                    <a:lumMod val="50000"/>
                  </a:schemeClr>
                </a:solidFill>
              </a:rPr>
              <a:t>Development</a:t>
            </a:r>
            <a:r>
              <a:rPr lang="es-ES" sz="2400" b="1" dirty="0">
                <a:solidFill>
                  <a:schemeClr val="bg1">
                    <a:lumMod val="50000"/>
                  </a:schemeClr>
                </a:solidFill>
              </a:rPr>
              <a:t> </a:t>
            </a:r>
            <a:r>
              <a:rPr lang="es-ES" sz="2400" b="1" dirty="0" err="1">
                <a:solidFill>
                  <a:schemeClr val="bg1">
                    <a:lumMod val="50000"/>
                  </a:schemeClr>
                </a:solidFill>
              </a:rPr>
              <a:t>Team</a:t>
            </a:r>
            <a:r>
              <a:rPr lang="es-ES" sz="2400" b="1" dirty="0">
                <a:solidFill>
                  <a:schemeClr val="bg1">
                    <a:lumMod val="50000"/>
                  </a:schemeClr>
                </a:solidFill>
              </a:rPr>
              <a:t> (DT): </a:t>
            </a:r>
            <a:r>
              <a:rPr lang="es-ES" sz="1400" dirty="0" smtClean="0">
                <a:solidFill>
                  <a:schemeClr val="bg1">
                    <a:lumMod val="50000"/>
                  </a:schemeClr>
                </a:solidFill>
                <a:latin typeface="+mj-lt"/>
              </a:rPr>
              <a:t>Grupo de profesionales encargados de realizar y entregar un incremento del producto al final de cada Sprint. Son personas auto-organizadas y multifuncionales. No se reconocen títulos ni sub-equipos.</a:t>
            </a:r>
          </a:p>
          <a:p>
            <a:pPr marL="285750" indent="-285750" algn="just">
              <a:buFont typeface="Arial" panose="020B0604020202020204" pitchFamily="34" charset="0"/>
              <a:buChar char="•"/>
            </a:pPr>
            <a:r>
              <a:rPr lang="es-ES" sz="1400" dirty="0" smtClean="0">
                <a:solidFill>
                  <a:srgbClr val="FF0000"/>
                </a:solidFill>
                <a:latin typeface="+mj-lt"/>
              </a:rPr>
              <a:t>Multifuncional:</a:t>
            </a:r>
            <a:r>
              <a:rPr lang="es-ES" sz="1400" dirty="0" smtClean="0">
                <a:solidFill>
                  <a:schemeClr val="bg1">
                    <a:lumMod val="50000"/>
                  </a:schemeClr>
                </a:solidFill>
                <a:latin typeface="+mj-lt"/>
              </a:rPr>
              <a:t> no se deben concentrar las tareas de una determinada área en una sola persona. Aunque existan personas especializadas, siempre tiene que existir alternativas para evitar una dependencia del 100% sobre las mismas.</a:t>
            </a:r>
          </a:p>
          <a:p>
            <a:pPr marL="285750" indent="-285750" algn="just">
              <a:buFont typeface="Arial" panose="020B0604020202020204" pitchFamily="34" charset="0"/>
              <a:buChar char="•"/>
            </a:pPr>
            <a:r>
              <a:rPr lang="es-ES" sz="1400" dirty="0" smtClean="0">
                <a:solidFill>
                  <a:srgbClr val="FF0000"/>
                </a:solidFill>
                <a:latin typeface="+mj-lt"/>
              </a:rPr>
              <a:t>Auto-organizadas (que no hippies): </a:t>
            </a:r>
            <a:r>
              <a:rPr lang="es-ES" sz="1400" dirty="0" smtClean="0">
                <a:solidFill>
                  <a:schemeClr val="bg1">
                    <a:lumMod val="50000"/>
                  </a:schemeClr>
                </a:solidFill>
                <a:latin typeface="+mj-lt"/>
              </a:rPr>
              <a:t>A los miembros del DT se les otorga la confianza para auto organizarse </a:t>
            </a:r>
            <a:r>
              <a:rPr lang="es-ES" sz="1400" dirty="0" smtClean="0">
                <a:solidFill>
                  <a:schemeClr val="bg1">
                    <a:lumMod val="50000"/>
                  </a:schemeClr>
                </a:solidFill>
                <a:latin typeface="+mj-lt"/>
                <a:sym typeface="Wingdings" panose="05000000000000000000" pitchFamily="2" charset="2"/>
              </a:rPr>
              <a:t> </a:t>
            </a:r>
            <a:r>
              <a:rPr lang="es-ES" sz="1400" dirty="0" smtClean="0">
                <a:solidFill>
                  <a:srgbClr val="FF0000"/>
                </a:solidFill>
                <a:latin typeface="+mj-lt"/>
                <a:sym typeface="Wingdings" panose="05000000000000000000" pitchFamily="2" charset="2"/>
              </a:rPr>
              <a:t>A los miembros del equipo se les traslada la responsabilidad de auto organizarse</a:t>
            </a:r>
            <a:r>
              <a:rPr lang="es-ES" sz="1400" dirty="0" smtClean="0">
                <a:solidFill>
                  <a:schemeClr val="bg1">
                    <a:lumMod val="50000"/>
                  </a:schemeClr>
                </a:solidFill>
                <a:latin typeface="+mj-lt"/>
                <a:sym typeface="Wingdings" panose="05000000000000000000" pitchFamily="2" charset="2"/>
              </a:rPr>
              <a:t>. Esto requiere un cambio de mentalidad por parte del DT, no se requiere que solo sean “pica código”.</a:t>
            </a:r>
            <a:endParaRPr lang="es-ES" sz="1400" dirty="0">
              <a:solidFill>
                <a:schemeClr val="bg1">
                  <a:lumMod val="50000"/>
                </a:schemeClr>
              </a:solidFill>
              <a:latin typeface="+mj-lt"/>
            </a:endParaRPr>
          </a:p>
          <a:p>
            <a:pPr algn="just"/>
            <a:r>
              <a:rPr lang="es-ES" sz="2400" b="1" dirty="0" err="1">
                <a:solidFill>
                  <a:schemeClr val="bg1">
                    <a:lumMod val="50000"/>
                  </a:schemeClr>
                </a:solidFill>
              </a:rPr>
              <a:t>Scrum</a:t>
            </a:r>
            <a:r>
              <a:rPr lang="es-ES" sz="2400" b="1" dirty="0">
                <a:solidFill>
                  <a:schemeClr val="bg1">
                    <a:lumMod val="50000"/>
                  </a:schemeClr>
                </a:solidFill>
              </a:rPr>
              <a:t> Master (SM): </a:t>
            </a:r>
            <a:r>
              <a:rPr lang="es-ES" sz="1400" dirty="0" smtClean="0">
                <a:solidFill>
                  <a:schemeClr val="bg1">
                    <a:lumMod val="50000"/>
                  </a:schemeClr>
                </a:solidFill>
                <a:latin typeface="+mj-lt"/>
              </a:rPr>
              <a:t>El encargado de hacer que se cumplan “las reglas del juego”, responsable de revisar y fomentar la adaptación de los procesos de desarrollo. Encargado de marcar un línea común para todos los equipos de trabajo de </a:t>
            </a:r>
            <a:r>
              <a:rPr lang="es-ES" sz="1400" dirty="0" err="1" smtClean="0">
                <a:solidFill>
                  <a:schemeClr val="bg1">
                    <a:lumMod val="50000"/>
                  </a:schemeClr>
                </a:solidFill>
                <a:latin typeface="+mj-lt"/>
              </a:rPr>
              <a:t>Viavox</a:t>
            </a:r>
            <a:r>
              <a:rPr lang="es-ES" sz="1400" dirty="0" smtClean="0">
                <a:solidFill>
                  <a:schemeClr val="bg1">
                    <a:lumMod val="50000"/>
                  </a:schemeClr>
                </a:solidFill>
                <a:latin typeface="+mj-lt"/>
              </a:rPr>
              <a:t>.</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Roles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504346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744197" y="1371013"/>
            <a:ext cx="10515600" cy="584775"/>
          </a:xfrm>
          <a:prstGeom prst="rect">
            <a:avLst/>
          </a:prstGeom>
          <a:noFill/>
        </p:spPr>
        <p:txBody>
          <a:bodyPr wrap="square" rtlCol="0">
            <a:spAutoFit/>
          </a:bodyPr>
          <a:lstStyle/>
          <a:p>
            <a:pPr algn="just"/>
            <a:r>
              <a:rPr lang="es-ES" sz="1600" b="1" dirty="0" smtClean="0">
                <a:solidFill>
                  <a:schemeClr val="bg1">
                    <a:lumMod val="50000"/>
                  </a:schemeClr>
                </a:solidFill>
                <a:latin typeface="+mj-lt"/>
              </a:rPr>
              <a:t>Todos los proyectos de </a:t>
            </a:r>
            <a:r>
              <a:rPr lang="es-ES" sz="1600" b="1" dirty="0" err="1" smtClean="0">
                <a:solidFill>
                  <a:schemeClr val="bg1">
                    <a:lumMod val="50000"/>
                  </a:schemeClr>
                </a:solidFill>
                <a:latin typeface="+mj-lt"/>
              </a:rPr>
              <a:t>Viavox</a:t>
            </a:r>
            <a:r>
              <a:rPr lang="es-ES" sz="1600" b="1" dirty="0" smtClean="0">
                <a:solidFill>
                  <a:schemeClr val="bg1">
                    <a:lumMod val="50000"/>
                  </a:schemeClr>
                </a:solidFill>
                <a:latin typeface="+mj-lt"/>
              </a:rPr>
              <a:t> deben disponer de estos artefactos</a:t>
            </a:r>
            <a:r>
              <a:rPr lang="es-ES" sz="1600" dirty="0" smtClean="0">
                <a:solidFill>
                  <a:schemeClr val="bg1">
                    <a:lumMod val="50000"/>
                  </a:schemeClr>
                </a:solidFill>
                <a:latin typeface="+mj-lt"/>
              </a:rPr>
              <a:t>, el formato puede variar en cada uno, pero igualmente estarán presentes. Su finalidad es </a:t>
            </a:r>
            <a:r>
              <a:rPr lang="es-ES" sz="1600" b="1" dirty="0" smtClean="0">
                <a:solidFill>
                  <a:schemeClr val="bg1">
                    <a:lumMod val="50000"/>
                  </a:schemeClr>
                </a:solidFill>
                <a:latin typeface="+mj-lt"/>
              </a:rPr>
              <a:t>maximizar la transparencia </a:t>
            </a:r>
            <a:r>
              <a:rPr lang="es-ES" sz="1600" dirty="0" smtClean="0">
                <a:solidFill>
                  <a:schemeClr val="bg1">
                    <a:lumMod val="50000"/>
                  </a:schemeClr>
                </a:solidFill>
                <a:latin typeface="+mj-lt"/>
              </a:rPr>
              <a:t>de la información clave:</a:t>
            </a:r>
          </a:p>
        </p:txBody>
      </p:sp>
      <p:sp>
        <p:nvSpPr>
          <p:cNvPr id="24" name="1 CuadroTexto"/>
          <p:cNvSpPr txBox="1"/>
          <p:nvPr/>
        </p:nvSpPr>
        <p:spPr>
          <a:xfrm>
            <a:off x="744197" y="2277100"/>
            <a:ext cx="8596745" cy="1938992"/>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Product</a:t>
            </a:r>
            <a:r>
              <a:rPr lang="es-ES" sz="2400" b="1" dirty="0" smtClean="0">
                <a:solidFill>
                  <a:schemeClr val="bg1">
                    <a:lumMod val="50000"/>
                  </a:schemeClr>
                </a:solidFill>
                <a:latin typeface="+mj-lt"/>
              </a:rPr>
              <a:t> </a:t>
            </a:r>
            <a:r>
              <a:rPr lang="es-ES" sz="2400" b="1" dirty="0" err="1" smtClean="0">
                <a:solidFill>
                  <a:schemeClr val="bg1">
                    <a:lumMod val="50000"/>
                  </a:schemeClr>
                </a:solidFill>
                <a:latin typeface="+mj-lt"/>
              </a:rPr>
              <a:t>Backlog</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es una lista ordenada de todo lo que se conoce que podría ser necesario en el producto. Su granularidad de detalle varía entre las tareas que están apunto de afrontarse (mucho más detalladas) de las que no. Este detalle de cada tarea se consigue mediante el “Refinamiento del </a:t>
            </a:r>
            <a:r>
              <a:rPr lang="es-ES" sz="1600" dirty="0" err="1" smtClean="0">
                <a:solidFill>
                  <a:schemeClr val="bg1">
                    <a:lumMod val="50000"/>
                  </a:schemeClr>
                </a:solidFill>
                <a:latin typeface="+mj-lt"/>
              </a:rPr>
              <a:t>Backlog</a:t>
            </a:r>
            <a:r>
              <a:rPr lang="es-ES" sz="1600" dirty="0" smtClean="0">
                <a:solidFill>
                  <a:schemeClr val="bg1">
                    <a:lumMod val="50000"/>
                  </a:schemeClr>
                </a:solidFill>
                <a:latin typeface="+mj-lt"/>
              </a:rPr>
              <a:t>”, responsabilidad del </a:t>
            </a:r>
            <a:r>
              <a:rPr lang="es-ES" sz="1600" dirty="0" err="1" smtClean="0">
                <a:solidFill>
                  <a:schemeClr val="bg1">
                    <a:lumMod val="50000"/>
                  </a:schemeClr>
                </a:solidFill>
                <a:latin typeface="+mj-lt"/>
              </a:rPr>
              <a:t>Product</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Owner</a:t>
            </a:r>
            <a:r>
              <a:rPr lang="es-ES" sz="1600" dirty="0" smtClean="0">
                <a:solidFill>
                  <a:schemeClr val="bg1">
                    <a:lumMod val="50000"/>
                  </a:schemeClr>
                </a:solidFill>
                <a:latin typeface="+mj-lt"/>
              </a:rPr>
              <a:t> aunque siempre podrá apoyarse en el </a:t>
            </a:r>
            <a:r>
              <a:rPr lang="es-ES" sz="1600" dirty="0" err="1" smtClean="0">
                <a:solidFill>
                  <a:schemeClr val="bg1">
                    <a:lumMod val="50000"/>
                  </a:schemeClr>
                </a:solidFill>
                <a:latin typeface="+mj-lt"/>
              </a:rPr>
              <a:t>Development</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 para este proceso.</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La herramienta para gestionar el </a:t>
            </a:r>
            <a:r>
              <a:rPr lang="es-ES" sz="1600" dirty="0" err="1" smtClean="0">
                <a:solidFill>
                  <a:schemeClr val="bg1">
                    <a:lumMod val="50000"/>
                  </a:schemeClr>
                </a:solidFill>
                <a:latin typeface="+mj-lt"/>
              </a:rPr>
              <a:t>Product</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Backlog</a:t>
            </a:r>
            <a:r>
              <a:rPr lang="es-ES" sz="1600" dirty="0" smtClean="0">
                <a:solidFill>
                  <a:schemeClr val="bg1">
                    <a:lumMod val="50000"/>
                  </a:schemeClr>
                </a:solidFill>
                <a:latin typeface="+mj-lt"/>
              </a:rPr>
              <a:t> en todos los proyectos de Viavox es </a:t>
            </a:r>
            <a:r>
              <a:rPr lang="es-ES" sz="1600" dirty="0" err="1" smtClean="0">
                <a:solidFill>
                  <a:schemeClr val="bg1">
                    <a:lumMod val="50000"/>
                  </a:schemeClr>
                </a:solidFill>
                <a:latin typeface="+mj-lt"/>
              </a:rPr>
              <a:t>GitLab</a:t>
            </a:r>
            <a:r>
              <a:rPr lang="es-ES" sz="1600" dirty="0" smtClean="0">
                <a:solidFill>
                  <a:schemeClr val="bg1">
                    <a:lumMod val="50000"/>
                  </a:schemeClr>
                </a:solidFill>
                <a:latin typeface="+mj-lt"/>
              </a:rPr>
              <a:t>.</a:t>
            </a:r>
          </a:p>
        </p:txBody>
      </p:sp>
      <p:pic>
        <p:nvPicPr>
          <p:cNvPr id="2" name="Imagen 1"/>
          <p:cNvPicPr>
            <a:picLocks noChangeAspect="1"/>
          </p:cNvPicPr>
          <p:nvPr/>
        </p:nvPicPr>
        <p:blipFill>
          <a:blip r:embed="rId2"/>
          <a:stretch>
            <a:fillRect/>
          </a:stretch>
        </p:blipFill>
        <p:spPr>
          <a:xfrm>
            <a:off x="9767131" y="2117315"/>
            <a:ext cx="1752600" cy="3600450"/>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Artefactos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pic>
        <p:nvPicPr>
          <p:cNvPr id="20" name="Imagen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3314" y="4561881"/>
            <a:ext cx="2618509" cy="1155884"/>
          </a:xfrm>
          <a:prstGeom prst="rect">
            <a:avLst/>
          </a:prstGeom>
        </p:spPr>
      </p:pic>
    </p:spTree>
    <p:extLst>
      <p:ext uri="{BB962C8B-B14F-4D97-AF65-F5344CB8AC3E}">
        <p14:creationId xmlns:p14="http://schemas.microsoft.com/office/powerpoint/2010/main" val="446737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838200" y="1361933"/>
            <a:ext cx="10515600" cy="1200329"/>
          </a:xfrm>
          <a:prstGeom prst="rect">
            <a:avLst/>
          </a:prstGeom>
          <a:noFill/>
        </p:spPr>
        <p:txBody>
          <a:bodyPr wrap="square" rtlCol="0">
            <a:spAutoFit/>
          </a:bodyPr>
          <a:lstStyle/>
          <a:p>
            <a:pPr algn="just"/>
            <a:r>
              <a:rPr lang="es-ES" sz="2400" b="1" dirty="0" smtClean="0">
                <a:solidFill>
                  <a:schemeClr val="bg1">
                    <a:lumMod val="50000"/>
                  </a:schemeClr>
                </a:solidFill>
                <a:latin typeface="+mj-lt"/>
              </a:rPr>
              <a:t>Sprint </a:t>
            </a:r>
            <a:r>
              <a:rPr lang="es-ES" sz="2400" b="1" dirty="0" err="1" smtClean="0">
                <a:solidFill>
                  <a:schemeClr val="bg1">
                    <a:lumMod val="50000"/>
                  </a:schemeClr>
                </a:solidFill>
                <a:latin typeface="+mj-lt"/>
              </a:rPr>
              <a:t>Backlog</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Es la lista de elementos seleccionada del </a:t>
            </a:r>
            <a:r>
              <a:rPr lang="es-ES" sz="1600" dirty="0" err="1" smtClean="0">
                <a:solidFill>
                  <a:schemeClr val="bg1">
                    <a:lumMod val="50000"/>
                  </a:schemeClr>
                </a:solidFill>
                <a:latin typeface="+mj-lt"/>
              </a:rPr>
              <a:t>Product</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Backlog</a:t>
            </a:r>
            <a:r>
              <a:rPr lang="es-ES" sz="1600" dirty="0" smtClean="0">
                <a:solidFill>
                  <a:schemeClr val="bg1">
                    <a:lumMod val="50000"/>
                  </a:schemeClr>
                </a:solidFill>
                <a:latin typeface="+mj-lt"/>
              </a:rPr>
              <a:t> para realizar y entregar como incremento del producto al final del Sprint. (Conocido también como “planificación semanal”)</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Las tareas del Sprint </a:t>
            </a:r>
            <a:r>
              <a:rPr lang="es-ES" sz="1600" dirty="0" err="1" smtClean="0">
                <a:solidFill>
                  <a:schemeClr val="bg1">
                    <a:lumMod val="50000"/>
                  </a:schemeClr>
                </a:solidFill>
                <a:latin typeface="+mj-lt"/>
              </a:rPr>
              <a:t>Backlog</a:t>
            </a:r>
            <a:r>
              <a:rPr lang="es-ES" sz="1600" dirty="0" smtClean="0">
                <a:solidFill>
                  <a:schemeClr val="bg1">
                    <a:lumMod val="50000"/>
                  </a:schemeClr>
                </a:solidFill>
                <a:latin typeface="+mj-lt"/>
              </a:rPr>
              <a:t> se gestionan y dan visibilidad de tres formas:</a:t>
            </a:r>
          </a:p>
        </p:txBody>
      </p:sp>
      <p:pic>
        <p:nvPicPr>
          <p:cNvPr id="4" name="Imagen 3"/>
          <p:cNvPicPr>
            <a:picLocks noChangeAspect="1"/>
          </p:cNvPicPr>
          <p:nvPr/>
        </p:nvPicPr>
        <p:blipFill>
          <a:blip r:embed="rId2"/>
          <a:stretch>
            <a:fillRect/>
          </a:stretch>
        </p:blipFill>
        <p:spPr>
          <a:xfrm>
            <a:off x="6803156" y="2850377"/>
            <a:ext cx="1836947" cy="2190439"/>
          </a:xfrm>
          <a:prstGeom prst="rect">
            <a:avLst/>
          </a:prstGeom>
        </p:spPr>
      </p:pic>
      <p:sp>
        <p:nvSpPr>
          <p:cNvPr id="14" name="1 CuadroTexto"/>
          <p:cNvSpPr txBox="1"/>
          <p:nvPr/>
        </p:nvSpPr>
        <p:spPr>
          <a:xfrm>
            <a:off x="2556209" y="5164226"/>
            <a:ext cx="3334789" cy="338554"/>
          </a:xfrm>
          <a:prstGeom prst="rect">
            <a:avLst/>
          </a:prstGeom>
          <a:noFill/>
        </p:spPr>
        <p:txBody>
          <a:bodyPr wrap="square" rtlCol="0">
            <a:spAutoFit/>
          </a:bodyPr>
          <a:lstStyle/>
          <a:p>
            <a:pPr algn="just"/>
            <a:r>
              <a:rPr lang="es-ES" sz="1600" dirty="0" smtClean="0">
                <a:solidFill>
                  <a:schemeClr val="bg1">
                    <a:lumMod val="50000"/>
                  </a:schemeClr>
                </a:solidFill>
                <a:latin typeface="+mj-lt"/>
              </a:rPr>
              <a:t>Tareas con tiempo asignado al DT</a:t>
            </a:r>
          </a:p>
        </p:txBody>
      </p:sp>
      <p:sp>
        <p:nvSpPr>
          <p:cNvPr id="15" name="1 CuadroTexto"/>
          <p:cNvSpPr txBox="1"/>
          <p:nvPr/>
        </p:nvSpPr>
        <p:spPr>
          <a:xfrm>
            <a:off x="6146614" y="5141975"/>
            <a:ext cx="3334789" cy="584775"/>
          </a:xfrm>
          <a:prstGeom prst="rect">
            <a:avLst/>
          </a:prstGeom>
          <a:noFill/>
        </p:spPr>
        <p:txBody>
          <a:bodyPr wrap="square" rtlCol="0">
            <a:spAutoFit/>
          </a:bodyPr>
          <a:lstStyle/>
          <a:p>
            <a:pPr algn="just"/>
            <a:r>
              <a:rPr lang="es-ES" sz="1600" dirty="0" smtClean="0">
                <a:solidFill>
                  <a:schemeClr val="bg1">
                    <a:lumMod val="50000"/>
                  </a:schemeClr>
                </a:solidFill>
                <a:latin typeface="+mj-lt"/>
              </a:rPr>
              <a:t>Listado de tareas impreso de todos los miembros de </a:t>
            </a:r>
            <a:r>
              <a:rPr lang="es-ES" sz="1600" dirty="0" err="1" smtClean="0">
                <a:solidFill>
                  <a:schemeClr val="bg1">
                    <a:lumMod val="50000"/>
                  </a:schemeClr>
                </a:solidFill>
                <a:latin typeface="+mj-lt"/>
              </a:rPr>
              <a:t>Viavox</a:t>
            </a:r>
            <a:endParaRPr lang="es-ES" sz="1600" dirty="0" smtClean="0">
              <a:solidFill>
                <a:schemeClr val="bg1">
                  <a:lumMod val="50000"/>
                </a:schemeClr>
              </a:solidFill>
              <a:latin typeface="+mj-lt"/>
            </a:endParaRPr>
          </a:p>
        </p:txBody>
      </p:sp>
      <p:pic>
        <p:nvPicPr>
          <p:cNvPr id="17" name="Imagen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8" name="Grupo 17"/>
          <p:cNvGrpSpPr/>
          <p:nvPr/>
        </p:nvGrpSpPr>
        <p:grpSpPr>
          <a:xfrm>
            <a:off x="11519731" y="6296210"/>
            <a:ext cx="565764" cy="502485"/>
            <a:chOff x="10177072" y="5176379"/>
            <a:chExt cx="1739856" cy="1545257"/>
          </a:xfrm>
        </p:grpSpPr>
        <p:pic>
          <p:nvPicPr>
            <p:cNvPr id="19" name="Imagen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20"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21"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22" name="CuadroTexto 21"/>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Roles</a:t>
            </a:r>
            <a:endParaRPr lang="es-ES" sz="4000" dirty="0">
              <a:solidFill>
                <a:schemeClr val="bg1">
                  <a:lumMod val="75000"/>
                </a:schemeClr>
              </a:solidFill>
              <a:latin typeface="Roboto Th" pitchFamily="2" charset="0"/>
              <a:ea typeface="Roboto Th" pitchFamily="2" charset="0"/>
            </a:endParaRPr>
          </a:p>
        </p:txBody>
      </p:sp>
      <p:sp>
        <p:nvSpPr>
          <p:cNvPr id="23" name="CuadroTexto 22"/>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4" name="CuadroTexto 23"/>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pic>
        <p:nvPicPr>
          <p:cNvPr id="25" name="Imagen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54047" y="3565468"/>
            <a:ext cx="2618509" cy="1155884"/>
          </a:xfrm>
          <a:prstGeom prst="rect">
            <a:avLst/>
          </a:prstGeom>
        </p:spPr>
      </p:pic>
    </p:spTree>
    <p:extLst>
      <p:ext uri="{BB962C8B-B14F-4D97-AF65-F5344CB8AC3E}">
        <p14:creationId xmlns:p14="http://schemas.microsoft.com/office/powerpoint/2010/main" val="1956628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13460" y="1268438"/>
            <a:ext cx="10515600" cy="1446550"/>
          </a:xfrm>
          <a:prstGeom prst="rect">
            <a:avLst/>
          </a:prstGeom>
          <a:noFill/>
        </p:spPr>
        <p:txBody>
          <a:bodyPr wrap="square" rtlCol="0">
            <a:spAutoFit/>
          </a:bodyPr>
          <a:lstStyle/>
          <a:p>
            <a:pPr algn="just"/>
            <a:r>
              <a:rPr lang="es-ES" sz="2400" b="1" dirty="0" smtClean="0">
                <a:solidFill>
                  <a:schemeClr val="bg1">
                    <a:lumMod val="50000"/>
                  </a:schemeClr>
                </a:solidFill>
                <a:latin typeface="+mj-lt"/>
              </a:rPr>
              <a:t>Incremento: </a:t>
            </a:r>
            <a:r>
              <a:rPr lang="es-ES" sz="1600" dirty="0" smtClean="0">
                <a:solidFill>
                  <a:schemeClr val="bg1">
                    <a:lumMod val="50000"/>
                  </a:schemeClr>
                </a:solidFill>
                <a:latin typeface="+mj-lt"/>
              </a:rPr>
              <a:t>Al final de cada Sprint se obtiene un incremento de producto que es el resultado de todas las tareas completadas durante el Sprint. Este incremento debe ajustarse a la definición de hecho (</a:t>
            </a:r>
            <a:r>
              <a:rPr lang="es-ES" sz="1600" dirty="0" err="1" smtClean="0">
                <a:solidFill>
                  <a:schemeClr val="bg1">
                    <a:lumMod val="50000"/>
                  </a:schemeClr>
                </a:solidFill>
                <a:latin typeface="+mj-lt"/>
              </a:rPr>
              <a:t>DoD</a:t>
            </a:r>
            <a:r>
              <a:rPr lang="es-ES" sz="1600" dirty="0" smtClean="0">
                <a:solidFill>
                  <a:schemeClr val="bg1">
                    <a:lumMod val="50000"/>
                  </a:schemeClr>
                </a:solidFill>
                <a:latin typeface="+mj-lt"/>
              </a:rPr>
              <a:t>) del proyecto.</a:t>
            </a:r>
          </a:p>
          <a:p>
            <a:pPr algn="just"/>
            <a:endParaRPr lang="es-ES" sz="1600" dirty="0">
              <a:solidFill>
                <a:schemeClr val="bg1">
                  <a:lumMod val="50000"/>
                </a:schemeClr>
              </a:solidFill>
              <a:latin typeface="+mj-lt"/>
            </a:endParaRPr>
          </a:p>
          <a:p>
            <a:pPr algn="just"/>
            <a:r>
              <a:rPr lang="es-ES" sz="1600" dirty="0" smtClean="0">
                <a:solidFill>
                  <a:srgbClr val="FF0000"/>
                </a:solidFill>
                <a:latin typeface="+mj-lt"/>
              </a:rPr>
              <a:t>Siempre debe producirse un incremento potencialmente entregable después de cada Sprint</a:t>
            </a:r>
            <a:r>
              <a:rPr lang="es-ES" sz="1600" dirty="0" smtClean="0">
                <a:solidFill>
                  <a:schemeClr val="bg1">
                    <a:lumMod val="50000"/>
                  </a:schemeClr>
                </a:solidFill>
                <a:latin typeface="+mj-lt"/>
              </a:rPr>
              <a:t>, así se potencia la transparencia con el cliente y se reduce el riesgo de no estar desarrollando lo que el cliente espera.</a:t>
            </a:r>
          </a:p>
        </p:txBody>
      </p:sp>
      <p:pic>
        <p:nvPicPr>
          <p:cNvPr id="2" name="Imagen 1"/>
          <p:cNvPicPr>
            <a:picLocks noChangeAspect="1"/>
          </p:cNvPicPr>
          <p:nvPr/>
        </p:nvPicPr>
        <p:blipFill>
          <a:blip r:embed="rId2"/>
          <a:stretch>
            <a:fillRect/>
          </a:stretch>
        </p:blipFill>
        <p:spPr>
          <a:xfrm>
            <a:off x="3033558" y="3023666"/>
            <a:ext cx="5475403" cy="3264046"/>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Artefactos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345078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84376" y="1475121"/>
            <a:ext cx="10515600" cy="4924425"/>
          </a:xfrm>
          <a:prstGeom prst="rect">
            <a:avLst/>
          </a:prstGeom>
          <a:noFill/>
        </p:spPr>
        <p:txBody>
          <a:bodyPr wrap="square" rtlCol="0">
            <a:spAutoFit/>
          </a:bodyPr>
          <a:lstStyle/>
          <a:p>
            <a:pPr algn="just"/>
            <a:r>
              <a:rPr lang="es-ES" sz="1600" dirty="0" smtClean="0">
                <a:solidFill>
                  <a:schemeClr val="bg1">
                    <a:lumMod val="50000"/>
                  </a:schemeClr>
                </a:solidFill>
                <a:latin typeface="+mj-lt"/>
              </a:rPr>
              <a:t>Un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debe realizar los siguientes eventos:</a:t>
            </a:r>
          </a:p>
          <a:p>
            <a:pPr algn="just"/>
            <a:endParaRPr lang="es-ES" sz="1600" dirty="0">
              <a:solidFill>
                <a:schemeClr val="bg1">
                  <a:lumMod val="50000"/>
                </a:schemeClr>
              </a:solidFill>
              <a:latin typeface="+mj-lt"/>
            </a:endParaRPr>
          </a:p>
          <a:p>
            <a:pPr algn="just"/>
            <a:r>
              <a:rPr lang="es-ES" sz="2400" b="1" dirty="0" smtClean="0">
                <a:solidFill>
                  <a:schemeClr val="bg1">
                    <a:lumMod val="50000"/>
                  </a:schemeClr>
                </a:solidFill>
                <a:latin typeface="+mj-lt"/>
              </a:rPr>
              <a:t>Sprint </a:t>
            </a:r>
            <a:r>
              <a:rPr lang="es-ES" sz="2400" b="1" dirty="0" err="1" smtClean="0">
                <a:solidFill>
                  <a:schemeClr val="bg1">
                    <a:lumMod val="50000"/>
                  </a:schemeClr>
                </a:solidFill>
                <a:latin typeface="+mj-lt"/>
              </a:rPr>
              <a:t>Planning</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Reunión mantenida los viernes por los PO, SM y </a:t>
            </a:r>
            <a:r>
              <a:rPr lang="es-ES" sz="1600" dirty="0" err="1" smtClean="0">
                <a:solidFill>
                  <a:schemeClr val="bg1">
                    <a:lumMod val="50000"/>
                  </a:schemeClr>
                </a:solidFill>
                <a:latin typeface="+mj-lt"/>
              </a:rPr>
              <a:t>Stakeholders</a:t>
            </a:r>
            <a:r>
              <a:rPr lang="es-ES" sz="1600" dirty="0" smtClean="0">
                <a:solidFill>
                  <a:schemeClr val="bg1">
                    <a:lumMod val="50000"/>
                  </a:schemeClr>
                </a:solidFill>
                <a:latin typeface="+mj-lt"/>
              </a:rPr>
              <a:t>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para la confección del Sprint </a:t>
            </a:r>
            <a:r>
              <a:rPr lang="es-ES" sz="1600" dirty="0" err="1" smtClean="0">
                <a:solidFill>
                  <a:schemeClr val="bg1">
                    <a:lumMod val="50000"/>
                  </a:schemeClr>
                </a:solidFill>
                <a:latin typeface="+mj-lt"/>
              </a:rPr>
              <a:t>Backlog</a:t>
            </a:r>
            <a:r>
              <a:rPr lang="es-ES" sz="1600" dirty="0" smtClean="0">
                <a:solidFill>
                  <a:schemeClr val="bg1">
                    <a:lumMod val="50000"/>
                  </a:schemeClr>
                </a:solidFill>
                <a:latin typeface="+mj-lt"/>
              </a:rPr>
              <a:t> para la próxima semana.</a:t>
            </a:r>
          </a:p>
          <a:p>
            <a:pPr algn="just"/>
            <a:endParaRPr lang="es-ES" sz="1600" dirty="0">
              <a:solidFill>
                <a:schemeClr val="bg1">
                  <a:lumMod val="50000"/>
                </a:schemeClr>
              </a:solidFill>
              <a:latin typeface="+mj-lt"/>
            </a:endParaRPr>
          </a:p>
          <a:p>
            <a:pPr algn="just"/>
            <a:r>
              <a:rPr lang="es-ES" sz="2400" b="1" dirty="0" smtClean="0">
                <a:solidFill>
                  <a:schemeClr val="bg1">
                    <a:lumMod val="50000"/>
                  </a:schemeClr>
                </a:solidFill>
                <a:latin typeface="+mj-lt"/>
              </a:rPr>
              <a:t>Sprint: </a:t>
            </a:r>
            <a:r>
              <a:rPr lang="es-ES" sz="1600" dirty="0" smtClean="0">
                <a:solidFill>
                  <a:schemeClr val="bg1">
                    <a:lumMod val="50000"/>
                  </a:schemeClr>
                </a:solidFill>
                <a:latin typeface="+mj-lt"/>
              </a:rPr>
              <a:t>De duración fijada 1 semana, es el periodo de tiempo (time-box) durante el cual se afrontan las distintas tareas con el objetivo final de producir un incremento potencialmente entregable.</a:t>
            </a:r>
          </a:p>
          <a:p>
            <a:pPr marL="285750" indent="-285750" algn="just">
              <a:buFont typeface="Arial" panose="020B0604020202020204" pitchFamily="34" charset="0"/>
              <a:buChar char="•"/>
            </a:pPr>
            <a:r>
              <a:rPr lang="es-ES" sz="1600" dirty="0" smtClean="0">
                <a:solidFill>
                  <a:srgbClr val="FF0000"/>
                </a:solidFill>
                <a:latin typeface="+mj-lt"/>
              </a:rPr>
              <a:t>El Sprint </a:t>
            </a:r>
            <a:r>
              <a:rPr lang="es-ES" sz="1600" dirty="0" err="1" smtClean="0">
                <a:solidFill>
                  <a:srgbClr val="FF0000"/>
                </a:solidFill>
                <a:latin typeface="+mj-lt"/>
              </a:rPr>
              <a:t>Goal</a:t>
            </a:r>
            <a:r>
              <a:rPr lang="es-ES" sz="1600" dirty="0" smtClean="0">
                <a:solidFill>
                  <a:srgbClr val="FF0000"/>
                </a:solidFill>
                <a:latin typeface="+mj-lt"/>
              </a:rPr>
              <a:t> (objetivo del Sprint)</a:t>
            </a:r>
            <a:r>
              <a:rPr lang="es-ES" sz="1600" dirty="0" smtClean="0">
                <a:solidFill>
                  <a:schemeClr val="bg1">
                    <a:lumMod val="50000"/>
                  </a:schemeClr>
                </a:solidFill>
                <a:latin typeface="+mj-lt"/>
              </a:rPr>
              <a:t> no varía durante todo el Sprint y debe tenerse en cuenta en todo momento por todos los miembros del equipo.</a:t>
            </a:r>
          </a:p>
          <a:p>
            <a:pPr marL="285750" indent="-285750" algn="just">
              <a:buFont typeface="Arial" panose="020B0604020202020204" pitchFamily="34" charset="0"/>
              <a:buChar char="•"/>
            </a:pPr>
            <a:r>
              <a:rPr lang="es-ES" sz="1600" dirty="0" smtClean="0">
                <a:solidFill>
                  <a:schemeClr val="bg1">
                    <a:lumMod val="50000"/>
                  </a:schemeClr>
                </a:solidFill>
                <a:latin typeface="+mj-lt"/>
              </a:rPr>
              <a:t>Las tareas pueden variar o modificarse durante la ejecución del Sprint con el objetivo final de cumplir el Sprint </a:t>
            </a:r>
            <a:r>
              <a:rPr lang="es-ES" sz="1600" dirty="0" err="1" smtClean="0">
                <a:solidFill>
                  <a:schemeClr val="bg1">
                    <a:lumMod val="50000"/>
                  </a:schemeClr>
                </a:solidFill>
                <a:latin typeface="+mj-lt"/>
              </a:rPr>
              <a:t>Goal</a:t>
            </a:r>
            <a:r>
              <a:rPr lang="es-ES" sz="1600" dirty="0" smtClean="0">
                <a:solidFill>
                  <a:schemeClr val="bg1">
                    <a:lumMod val="50000"/>
                  </a:schemeClr>
                </a:solidFill>
                <a:latin typeface="+mj-lt"/>
              </a:rPr>
              <a:t>.</a:t>
            </a:r>
          </a:p>
          <a:p>
            <a:pPr marL="285750" indent="-285750" algn="just">
              <a:buFont typeface="Arial" panose="020B0604020202020204" pitchFamily="34" charset="0"/>
              <a:buChar char="•"/>
            </a:pPr>
            <a:r>
              <a:rPr lang="es-ES" sz="1600" dirty="0" smtClean="0">
                <a:solidFill>
                  <a:srgbClr val="FF0000"/>
                </a:solidFill>
                <a:latin typeface="+mj-lt"/>
              </a:rPr>
              <a:t>Salvo negociación con el </a:t>
            </a:r>
            <a:r>
              <a:rPr lang="es-ES" sz="1600" dirty="0" err="1" smtClean="0">
                <a:solidFill>
                  <a:srgbClr val="FF0000"/>
                </a:solidFill>
                <a:latin typeface="+mj-lt"/>
              </a:rPr>
              <a:t>Product</a:t>
            </a:r>
            <a:r>
              <a:rPr lang="es-ES" sz="1600" dirty="0" smtClean="0">
                <a:solidFill>
                  <a:srgbClr val="FF0000"/>
                </a:solidFill>
                <a:latin typeface="+mj-lt"/>
              </a:rPr>
              <a:t> </a:t>
            </a:r>
            <a:r>
              <a:rPr lang="es-ES" sz="1600" dirty="0" err="1" smtClean="0">
                <a:solidFill>
                  <a:srgbClr val="FF0000"/>
                </a:solidFill>
                <a:latin typeface="+mj-lt"/>
              </a:rPr>
              <a:t>Owner</a:t>
            </a:r>
            <a:r>
              <a:rPr lang="es-ES" sz="1600" dirty="0" smtClean="0">
                <a:solidFill>
                  <a:srgbClr val="FF0000"/>
                </a:solidFill>
                <a:latin typeface="+mj-lt"/>
              </a:rPr>
              <a:t>, todas las tareas del Sprint </a:t>
            </a:r>
            <a:r>
              <a:rPr lang="es-ES" sz="1600" dirty="0" err="1" smtClean="0">
                <a:solidFill>
                  <a:srgbClr val="FF0000"/>
                </a:solidFill>
                <a:latin typeface="+mj-lt"/>
              </a:rPr>
              <a:t>Backlog</a:t>
            </a:r>
            <a:r>
              <a:rPr lang="es-ES" sz="1600" dirty="0" smtClean="0">
                <a:solidFill>
                  <a:srgbClr val="FF0000"/>
                </a:solidFill>
                <a:latin typeface="+mj-lt"/>
              </a:rPr>
              <a:t> deben cumplirse y entregarse.</a:t>
            </a:r>
          </a:p>
          <a:p>
            <a:pPr algn="just"/>
            <a:endParaRPr lang="es-ES" sz="1600" dirty="0" smtClean="0">
              <a:solidFill>
                <a:schemeClr val="bg1">
                  <a:lumMod val="50000"/>
                </a:schemeClr>
              </a:solidFill>
              <a:latin typeface="+mj-lt"/>
            </a:endParaRPr>
          </a:p>
          <a:p>
            <a:pPr algn="just"/>
            <a:r>
              <a:rPr lang="es-ES" sz="2400" b="1" dirty="0" err="1" smtClean="0">
                <a:solidFill>
                  <a:schemeClr val="bg1">
                    <a:lumMod val="50000"/>
                  </a:schemeClr>
                </a:solidFill>
                <a:latin typeface="+mj-lt"/>
              </a:rPr>
              <a:t>Daily</a:t>
            </a:r>
            <a:r>
              <a:rPr lang="es-ES" sz="2400" b="1" dirty="0" smtClean="0">
                <a:solidFill>
                  <a:schemeClr val="bg1">
                    <a:lumMod val="50000"/>
                  </a:schemeClr>
                </a:solidFill>
                <a:latin typeface="+mj-lt"/>
              </a:rPr>
              <a:t> </a:t>
            </a:r>
            <a:r>
              <a:rPr lang="es-ES" sz="2400" b="1" dirty="0" err="1" smtClean="0">
                <a:solidFill>
                  <a:schemeClr val="bg1">
                    <a:lumMod val="50000"/>
                  </a:schemeClr>
                </a:solidFill>
                <a:latin typeface="+mj-lt"/>
              </a:rPr>
              <a:t>Scrum</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Reunión de 15 minutos del DT donde se planea el trabajo para las siguientes 24 horas. Los miembros del equipo exponen:</a:t>
            </a:r>
          </a:p>
          <a:p>
            <a:pPr marL="285750" indent="-285750" algn="just">
              <a:buFont typeface="Arial" panose="020B0604020202020204" pitchFamily="34" charset="0"/>
              <a:buChar char="•"/>
            </a:pPr>
            <a:r>
              <a:rPr lang="es-ES" sz="1600" dirty="0" smtClean="0">
                <a:solidFill>
                  <a:schemeClr val="bg1">
                    <a:lumMod val="50000"/>
                  </a:schemeClr>
                </a:solidFill>
                <a:latin typeface="+mj-lt"/>
              </a:rPr>
              <a:t>¿Qué hice para ayudar a cumplir el Sprint </a:t>
            </a:r>
            <a:r>
              <a:rPr lang="es-ES" sz="1600" dirty="0" err="1" smtClean="0">
                <a:solidFill>
                  <a:schemeClr val="bg1">
                    <a:lumMod val="50000"/>
                  </a:schemeClr>
                </a:solidFill>
                <a:latin typeface="+mj-lt"/>
              </a:rPr>
              <a:t>Goal</a:t>
            </a:r>
            <a:r>
              <a:rPr lang="es-ES" sz="1600" dirty="0" smtClean="0">
                <a:solidFill>
                  <a:schemeClr val="bg1">
                    <a:lumMod val="50000"/>
                  </a:schemeClr>
                </a:solidFill>
                <a:latin typeface="+mj-lt"/>
              </a:rPr>
              <a:t>?</a:t>
            </a:r>
          </a:p>
          <a:p>
            <a:pPr marL="285750" indent="-285750" algn="just">
              <a:buFont typeface="Arial" panose="020B0604020202020204" pitchFamily="34" charset="0"/>
              <a:buChar char="•"/>
            </a:pPr>
            <a:r>
              <a:rPr lang="es-ES" sz="1600" dirty="0" smtClean="0">
                <a:solidFill>
                  <a:schemeClr val="bg1">
                    <a:lumMod val="50000"/>
                  </a:schemeClr>
                </a:solidFill>
                <a:latin typeface="+mj-lt"/>
              </a:rPr>
              <a:t>¿Qué haré hoy para ayudar a cumplir el Sprint </a:t>
            </a:r>
            <a:r>
              <a:rPr lang="es-ES" sz="1600" dirty="0" err="1" smtClean="0">
                <a:solidFill>
                  <a:schemeClr val="bg1">
                    <a:lumMod val="50000"/>
                  </a:schemeClr>
                </a:solidFill>
                <a:latin typeface="+mj-lt"/>
              </a:rPr>
              <a:t>Goal</a:t>
            </a:r>
            <a:r>
              <a:rPr lang="es-ES" sz="1600" dirty="0" smtClean="0">
                <a:solidFill>
                  <a:schemeClr val="bg1">
                    <a:lumMod val="50000"/>
                  </a:schemeClr>
                </a:solidFill>
                <a:latin typeface="+mj-lt"/>
              </a:rPr>
              <a:t>?</a:t>
            </a:r>
          </a:p>
          <a:p>
            <a:pPr marL="285750" indent="-285750" algn="just">
              <a:buFont typeface="Arial" panose="020B0604020202020204" pitchFamily="34" charset="0"/>
              <a:buChar char="•"/>
            </a:pPr>
            <a:r>
              <a:rPr lang="es-ES" sz="1600" dirty="0" smtClean="0">
                <a:solidFill>
                  <a:schemeClr val="bg1">
                    <a:lumMod val="50000"/>
                  </a:schemeClr>
                </a:solidFill>
                <a:latin typeface="+mj-lt"/>
              </a:rPr>
              <a:t>¿Detecto algún impedimento que evite que el DT logremos el Sprint </a:t>
            </a:r>
            <a:r>
              <a:rPr lang="es-ES" sz="1600" dirty="0" err="1" smtClean="0">
                <a:solidFill>
                  <a:schemeClr val="bg1">
                    <a:lumMod val="50000"/>
                  </a:schemeClr>
                </a:solidFill>
                <a:latin typeface="+mj-lt"/>
              </a:rPr>
              <a:t>Goal</a:t>
            </a:r>
            <a:r>
              <a:rPr lang="es-ES" sz="1600" dirty="0" smtClean="0">
                <a:solidFill>
                  <a:schemeClr val="bg1">
                    <a:lumMod val="50000"/>
                  </a:schemeClr>
                </a:solidFill>
                <a:latin typeface="+mj-lt"/>
              </a:rPr>
              <a:t>?</a:t>
            </a:r>
          </a:p>
          <a:p>
            <a:pPr algn="just"/>
            <a:endParaRPr lang="es-ES" dirty="0" smtClean="0">
              <a:solidFill>
                <a:schemeClr val="bg1">
                  <a:lumMod val="50000"/>
                </a:schemeClr>
              </a:solidFill>
              <a:latin typeface="+mj-lt"/>
            </a:endParaRP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Eventos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851979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838200" y="1592670"/>
            <a:ext cx="10515600" cy="3662541"/>
          </a:xfrm>
          <a:prstGeom prst="rect">
            <a:avLst/>
          </a:prstGeom>
          <a:noFill/>
        </p:spPr>
        <p:txBody>
          <a:bodyPr wrap="square" rtlCol="0">
            <a:spAutoFit/>
          </a:bodyPr>
          <a:lstStyle/>
          <a:p>
            <a:pPr algn="just"/>
            <a:r>
              <a:rPr lang="es-ES" sz="2400" b="1" dirty="0" smtClean="0">
                <a:solidFill>
                  <a:schemeClr val="bg1">
                    <a:lumMod val="50000"/>
                  </a:schemeClr>
                </a:solidFill>
                <a:latin typeface="+mj-lt"/>
              </a:rPr>
              <a:t>Sprint </a:t>
            </a:r>
            <a:r>
              <a:rPr lang="es-ES" sz="2400" b="1" dirty="0" err="1" smtClean="0">
                <a:solidFill>
                  <a:schemeClr val="bg1">
                    <a:lumMod val="50000"/>
                  </a:schemeClr>
                </a:solidFill>
                <a:latin typeface="+mj-lt"/>
              </a:rPr>
              <a:t>Review</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Al final de cada Sprint (SIEMPRE), el PO y los miembros del DT (si se requieren) deberán exponer a los </a:t>
            </a:r>
            <a:r>
              <a:rPr lang="es-ES" sz="1600" dirty="0" err="1" smtClean="0">
                <a:solidFill>
                  <a:schemeClr val="bg1">
                    <a:lumMod val="50000"/>
                  </a:schemeClr>
                </a:solidFill>
                <a:latin typeface="+mj-lt"/>
              </a:rPr>
              <a:t>Stakeholders</a:t>
            </a:r>
            <a:r>
              <a:rPr lang="es-ES" sz="1600" dirty="0" smtClean="0">
                <a:solidFill>
                  <a:schemeClr val="bg1">
                    <a:lumMod val="50000"/>
                  </a:schemeClr>
                </a:solidFill>
                <a:latin typeface="+mj-lt"/>
              </a:rPr>
              <a:t> del producto el incremento conseguido al finalizar el Sprint.</a:t>
            </a:r>
          </a:p>
          <a:p>
            <a:pPr algn="just"/>
            <a:endParaRPr lang="es-ES" sz="1600" dirty="0">
              <a:solidFill>
                <a:schemeClr val="bg1">
                  <a:lumMod val="50000"/>
                </a:schemeClr>
              </a:solidFill>
              <a:latin typeface="+mj-lt"/>
            </a:endParaRPr>
          </a:p>
          <a:p>
            <a:pPr algn="just"/>
            <a:r>
              <a:rPr lang="es-ES" sz="2400" b="1" dirty="0" smtClean="0">
                <a:solidFill>
                  <a:schemeClr val="bg1">
                    <a:lumMod val="50000"/>
                  </a:schemeClr>
                </a:solidFill>
                <a:latin typeface="+mj-lt"/>
              </a:rPr>
              <a:t>Sprint </a:t>
            </a:r>
            <a:r>
              <a:rPr lang="es-ES" sz="2400" b="1" dirty="0" err="1" smtClean="0">
                <a:solidFill>
                  <a:schemeClr val="bg1">
                    <a:lumMod val="50000"/>
                  </a:schemeClr>
                </a:solidFill>
                <a:latin typeface="+mj-lt"/>
              </a:rPr>
              <a:t>Retrospective</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De duración máxima de 3 horas, el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 al completo mantiene esta reunión como una oportunidad para inspeccionarse a si mismo y crear un plan de mejoras que serán abordadas hasta la próxima </a:t>
            </a:r>
            <a:r>
              <a:rPr lang="es-ES" sz="1600" dirty="0" err="1" smtClean="0">
                <a:solidFill>
                  <a:schemeClr val="bg1">
                    <a:lumMod val="50000"/>
                  </a:schemeClr>
                </a:solidFill>
                <a:latin typeface="+mj-lt"/>
              </a:rPr>
              <a:t>Retrospective</a:t>
            </a:r>
            <a:r>
              <a:rPr lang="es-ES" sz="1600" dirty="0" smtClean="0">
                <a:solidFill>
                  <a:schemeClr val="bg1">
                    <a:lumMod val="50000"/>
                  </a:schemeClr>
                </a:solidFill>
                <a:latin typeface="+mj-lt"/>
              </a:rPr>
              <a:t>.</a:t>
            </a:r>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Se requiere la participación activa de todos los miembros del equipo, manteniendo una reunión positiva y transparente.</a:t>
            </a:r>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El equipo decide que herramientas utilizar para dar seguimiento al plan de mejoras (recomendable utilizar </a:t>
            </a:r>
            <a:r>
              <a:rPr lang="es-ES" sz="1600" dirty="0" err="1" smtClean="0">
                <a:solidFill>
                  <a:schemeClr val="bg1">
                    <a:lumMod val="50000"/>
                  </a:schemeClr>
                </a:solidFill>
                <a:latin typeface="+mj-lt"/>
              </a:rPr>
              <a:t>Trello</a:t>
            </a:r>
            <a:r>
              <a:rPr lang="es-ES" sz="1600" dirty="0" smtClean="0">
                <a:solidFill>
                  <a:schemeClr val="bg1">
                    <a:lumMod val="50000"/>
                  </a:schemeClr>
                </a:solidFill>
                <a:latin typeface="+mj-lt"/>
              </a:rPr>
              <a:t>).</a:t>
            </a:r>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Esta reunión debe mantenerse al menos una vez al mes.</a:t>
            </a:r>
          </a:p>
          <a:p>
            <a:pPr algn="just"/>
            <a:r>
              <a:rPr lang="es-ES" sz="1600" dirty="0" smtClean="0">
                <a:solidFill>
                  <a:schemeClr val="bg1">
                    <a:lumMod val="50000"/>
                  </a:schemeClr>
                </a:solidFill>
                <a:latin typeface="+mj-lt"/>
              </a:rPr>
              <a:t>Una vez al trimestre se mantendrá una </a:t>
            </a:r>
            <a:r>
              <a:rPr lang="es-ES" sz="1600" dirty="0" err="1" smtClean="0">
                <a:solidFill>
                  <a:schemeClr val="bg1">
                    <a:lumMod val="50000"/>
                  </a:schemeClr>
                </a:solidFill>
                <a:latin typeface="+mj-lt"/>
              </a:rPr>
              <a:t>Retrospective</a:t>
            </a:r>
            <a:r>
              <a:rPr lang="es-ES" sz="1600" dirty="0" smtClean="0">
                <a:solidFill>
                  <a:schemeClr val="bg1">
                    <a:lumMod val="50000"/>
                  </a:schemeClr>
                </a:solidFill>
                <a:latin typeface="+mj-lt"/>
              </a:rPr>
              <a:t> entre todos los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Teams</a:t>
            </a:r>
            <a:r>
              <a:rPr lang="es-ES" sz="1600" dirty="0" smtClean="0">
                <a:solidFill>
                  <a:schemeClr val="bg1">
                    <a:lumMod val="50000"/>
                  </a:schemeClr>
                </a:solidFill>
                <a:latin typeface="+mj-lt"/>
              </a:rPr>
              <a:t>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a:t>
            </a:r>
          </a:p>
          <a:p>
            <a:pPr algn="just"/>
            <a:endParaRPr lang="es-ES" sz="1600" dirty="0" smtClean="0">
              <a:solidFill>
                <a:schemeClr val="bg1">
                  <a:lumMod val="50000"/>
                </a:schemeClr>
              </a:solidFill>
              <a:latin typeface="+mj-lt"/>
            </a:endParaRPr>
          </a:p>
          <a:p>
            <a:pPr algn="just"/>
            <a:r>
              <a:rPr lang="es-ES" sz="2400" b="1" dirty="0" smtClean="0">
                <a:solidFill>
                  <a:schemeClr val="bg1">
                    <a:lumMod val="50000"/>
                  </a:schemeClr>
                </a:solidFill>
                <a:latin typeface="+mj-lt"/>
              </a:rPr>
              <a:t>Reunión de seguimiento: </a:t>
            </a:r>
            <a:r>
              <a:rPr lang="es-ES" sz="1600" dirty="0" smtClean="0">
                <a:solidFill>
                  <a:schemeClr val="bg1">
                    <a:lumMod val="50000"/>
                  </a:schemeClr>
                </a:solidFill>
                <a:latin typeface="+mj-lt"/>
              </a:rPr>
              <a:t>Durante la semana, el SM dirigirá al menos una reunión común entre todos los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Teams</a:t>
            </a:r>
            <a:r>
              <a:rPr lang="es-ES" sz="1600" dirty="0" smtClean="0">
                <a:solidFill>
                  <a:schemeClr val="bg1">
                    <a:lumMod val="50000"/>
                  </a:schemeClr>
                </a:solidFill>
                <a:latin typeface="+mj-lt"/>
              </a:rPr>
              <a:t> de Viavox para dar seguimiento al cumplimiento de los </a:t>
            </a:r>
            <a:r>
              <a:rPr lang="es-ES" sz="1600" dirty="0" err="1" smtClean="0">
                <a:solidFill>
                  <a:schemeClr val="bg1">
                    <a:lumMod val="50000"/>
                  </a:schemeClr>
                </a:solidFill>
                <a:latin typeface="+mj-lt"/>
              </a:rPr>
              <a:t>Sprints</a:t>
            </a:r>
            <a:r>
              <a:rPr lang="es-ES" sz="1600" dirty="0" smtClean="0">
                <a:solidFill>
                  <a:schemeClr val="bg1">
                    <a:lumMod val="50000"/>
                  </a:schemeClr>
                </a:solidFill>
                <a:latin typeface="+mj-lt"/>
              </a:rPr>
              <a:t> en curso y reforzar conceptos claves del marco de trabajo.</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Eventos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479341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90372" y="1375379"/>
            <a:ext cx="10515600" cy="584775"/>
          </a:xfrm>
          <a:prstGeom prst="rect">
            <a:avLst/>
          </a:prstGeom>
          <a:noFill/>
        </p:spPr>
        <p:txBody>
          <a:bodyPr wrap="square" rtlCol="0">
            <a:spAutoFit/>
          </a:bodyPr>
          <a:lstStyle/>
          <a:p>
            <a:pPr algn="just"/>
            <a:r>
              <a:rPr lang="es-ES" sz="1600" dirty="0" smtClean="0">
                <a:solidFill>
                  <a:schemeClr val="bg1">
                    <a:lumMod val="50000"/>
                  </a:schemeClr>
                </a:solidFill>
                <a:latin typeface="+mj-lt"/>
              </a:rPr>
              <a:t>En todos los proyectos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existirán las siguientes herramientas que fomenten la transparencia e información para una correcta ejecución y supervisión del mismo:</a:t>
            </a:r>
          </a:p>
        </p:txBody>
      </p:sp>
      <p:sp>
        <p:nvSpPr>
          <p:cNvPr id="12" name="1 CuadroTexto"/>
          <p:cNvSpPr txBox="1"/>
          <p:nvPr/>
        </p:nvSpPr>
        <p:spPr>
          <a:xfrm>
            <a:off x="590372" y="2160096"/>
            <a:ext cx="10515600" cy="954107"/>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Definition</a:t>
            </a:r>
            <a:r>
              <a:rPr lang="es-ES" sz="2400" b="1" dirty="0" smtClean="0">
                <a:solidFill>
                  <a:schemeClr val="bg1">
                    <a:lumMod val="50000"/>
                  </a:schemeClr>
                </a:solidFill>
                <a:latin typeface="+mj-lt"/>
              </a:rPr>
              <a:t> of Done (</a:t>
            </a:r>
            <a:r>
              <a:rPr lang="es-ES" sz="2400" b="1" dirty="0" err="1" smtClean="0">
                <a:solidFill>
                  <a:schemeClr val="bg1">
                    <a:lumMod val="50000"/>
                  </a:schemeClr>
                </a:solidFill>
                <a:latin typeface="+mj-lt"/>
              </a:rPr>
              <a:t>DoD</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Documento con las características que tiene que cumplir una tarea para poder darse por terminada. Este es un documento vivo propio de cada proyecto que debe actualizarse y enriquecerse según evolucione el producto por todos los miembros del DT.</a:t>
            </a:r>
          </a:p>
        </p:txBody>
      </p:sp>
      <p:pic>
        <p:nvPicPr>
          <p:cNvPr id="2" name="Imagen 1"/>
          <p:cNvPicPr>
            <a:picLocks noChangeAspect="1"/>
          </p:cNvPicPr>
          <p:nvPr/>
        </p:nvPicPr>
        <p:blipFill>
          <a:blip r:embed="rId2"/>
          <a:stretch>
            <a:fillRect/>
          </a:stretch>
        </p:blipFill>
        <p:spPr>
          <a:xfrm>
            <a:off x="4015274" y="3466859"/>
            <a:ext cx="3582093" cy="2527789"/>
          </a:xfrm>
          <a:prstGeom prst="rect">
            <a:avLst/>
          </a:prstGeom>
        </p:spPr>
      </p:pic>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4" name="Grupo 13"/>
          <p:cNvGrpSpPr/>
          <p:nvPr/>
        </p:nvGrpSpPr>
        <p:grpSpPr>
          <a:xfrm>
            <a:off x="11519731" y="6296210"/>
            <a:ext cx="565764" cy="502485"/>
            <a:chOff x="10177072" y="5176379"/>
            <a:chExt cx="1739856" cy="1545257"/>
          </a:xfrm>
        </p:grpSpPr>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6"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7"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8" name="CuadroTexto 17"/>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0" name="CuadroTexto 19"/>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311686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710013" y="1506563"/>
            <a:ext cx="10515600" cy="1692771"/>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Burndown</a:t>
            </a:r>
            <a:r>
              <a:rPr lang="es-ES" sz="2400" b="1" dirty="0" smtClean="0">
                <a:solidFill>
                  <a:schemeClr val="bg1">
                    <a:lumMod val="50000"/>
                  </a:schemeClr>
                </a:solidFill>
                <a:latin typeface="+mj-lt"/>
              </a:rPr>
              <a:t> Chart: </a:t>
            </a:r>
            <a:r>
              <a:rPr lang="es-ES" sz="1600" dirty="0" smtClean="0">
                <a:solidFill>
                  <a:schemeClr val="bg1">
                    <a:lumMod val="50000"/>
                  </a:schemeClr>
                </a:solidFill>
                <a:latin typeface="+mj-lt"/>
              </a:rPr>
              <a:t>Una gráfica de seguimiento disponible para todo el equipo que da visibilidad del transcurso del Sprint y representa claramente la consecución día a día de los objetivos así como pronostica el resultado final.</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Este gráfico es actualizado por los miembros del DT, </a:t>
            </a:r>
            <a:r>
              <a:rPr lang="es-ES" sz="1600" dirty="0" smtClean="0">
                <a:solidFill>
                  <a:srgbClr val="FF0000"/>
                </a:solidFill>
                <a:latin typeface="+mj-lt"/>
              </a:rPr>
              <a:t>que son los responsables finales del seguimiento del progreso del Sprint.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En este gráfico debe estar presente en todo momento el </a:t>
            </a:r>
            <a:r>
              <a:rPr lang="es-ES" sz="1600" dirty="0" smtClean="0">
                <a:solidFill>
                  <a:srgbClr val="FF0000"/>
                </a:solidFill>
                <a:latin typeface="+mj-lt"/>
              </a:rPr>
              <a:t>Sprint </a:t>
            </a:r>
            <a:r>
              <a:rPr lang="es-ES" sz="1600" dirty="0" err="1" smtClean="0">
                <a:solidFill>
                  <a:srgbClr val="FF0000"/>
                </a:solidFill>
                <a:latin typeface="+mj-lt"/>
              </a:rPr>
              <a:t>Goal</a:t>
            </a:r>
            <a:r>
              <a:rPr lang="es-ES" sz="1600" dirty="0" smtClean="0">
                <a:solidFill>
                  <a:srgbClr val="FF0000"/>
                </a:solidFill>
                <a:latin typeface="+mj-lt"/>
              </a:rPr>
              <a:t>.</a:t>
            </a:r>
          </a:p>
        </p:txBody>
      </p:sp>
      <p:pic>
        <p:nvPicPr>
          <p:cNvPr id="3" name="Imagen 2"/>
          <p:cNvPicPr>
            <a:picLocks noChangeAspect="1"/>
          </p:cNvPicPr>
          <p:nvPr/>
        </p:nvPicPr>
        <p:blipFill>
          <a:blip r:embed="rId2"/>
          <a:stretch>
            <a:fillRect/>
          </a:stretch>
        </p:blipFill>
        <p:spPr>
          <a:xfrm>
            <a:off x="4220840" y="3632079"/>
            <a:ext cx="3265431" cy="2431306"/>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126414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727104" y="1520471"/>
            <a:ext cx="10515600" cy="1692771"/>
          </a:xfrm>
          <a:prstGeom prst="rect">
            <a:avLst/>
          </a:prstGeom>
          <a:noFill/>
        </p:spPr>
        <p:txBody>
          <a:bodyPr wrap="square" rtlCol="0">
            <a:spAutoFit/>
          </a:bodyPr>
          <a:lstStyle/>
          <a:p>
            <a:pPr algn="just"/>
            <a:r>
              <a:rPr lang="es-ES" sz="2400" b="1" dirty="0" smtClean="0">
                <a:solidFill>
                  <a:schemeClr val="bg1">
                    <a:lumMod val="50000"/>
                  </a:schemeClr>
                </a:solidFill>
                <a:latin typeface="+mj-lt"/>
              </a:rPr>
              <a:t>Cronograma: </a:t>
            </a:r>
            <a:r>
              <a:rPr lang="es-ES" sz="1600" dirty="0" smtClean="0">
                <a:solidFill>
                  <a:schemeClr val="bg1">
                    <a:lumMod val="50000"/>
                  </a:schemeClr>
                </a:solidFill>
                <a:latin typeface="+mj-lt"/>
              </a:rPr>
              <a:t>Por cada proyecto existe un cronograma confeccionado por el PO bajo la herramienta Microsoft Project.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Aquí se fijan los </a:t>
            </a:r>
            <a:r>
              <a:rPr lang="es-ES" sz="1600" dirty="0" smtClean="0">
                <a:solidFill>
                  <a:srgbClr val="FF0000"/>
                </a:solidFill>
                <a:latin typeface="+mj-lt"/>
              </a:rPr>
              <a:t>hitos del proyecto </a:t>
            </a:r>
            <a:r>
              <a:rPr lang="es-ES" sz="1600" dirty="0" smtClean="0">
                <a:solidFill>
                  <a:schemeClr val="bg1">
                    <a:lumMod val="50000"/>
                  </a:schemeClr>
                </a:solidFill>
                <a:latin typeface="+mj-lt"/>
              </a:rPr>
              <a:t>que deberán cumplirse durante su ejecución.</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TODOS los miembros del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 deben conocer en todo momento los hitos a conseguir así como la estrategia que se está siguiendo en cada fase del desarrollo.</a:t>
            </a:r>
          </a:p>
        </p:txBody>
      </p:sp>
      <p:pic>
        <p:nvPicPr>
          <p:cNvPr id="2" name="Imagen 1"/>
          <p:cNvPicPr>
            <a:picLocks noChangeAspect="1"/>
          </p:cNvPicPr>
          <p:nvPr/>
        </p:nvPicPr>
        <p:blipFill>
          <a:blip r:embed="rId2"/>
          <a:stretch>
            <a:fillRect/>
          </a:stretch>
        </p:blipFill>
        <p:spPr>
          <a:xfrm>
            <a:off x="2284330" y="3479627"/>
            <a:ext cx="6172841" cy="2369930"/>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79749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8" name="Grupo 7"/>
          <p:cNvGrpSpPr/>
          <p:nvPr/>
        </p:nvGrpSpPr>
        <p:grpSpPr>
          <a:xfrm>
            <a:off x="11519731" y="6296210"/>
            <a:ext cx="565764" cy="502485"/>
            <a:chOff x="10177072" y="5176379"/>
            <a:chExt cx="1739856" cy="1545257"/>
          </a:xfrm>
        </p:grpSpPr>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0"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1"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2" name="CuadroTexto 11"/>
          <p:cNvSpPr txBox="1"/>
          <p:nvPr/>
        </p:nvSpPr>
        <p:spPr>
          <a:xfrm>
            <a:off x="71976" y="201059"/>
            <a:ext cx="8035546"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Índice</a:t>
            </a:r>
            <a:endParaRPr lang="es-ES" sz="4000" dirty="0">
              <a:solidFill>
                <a:schemeClr val="bg1">
                  <a:lumMod val="75000"/>
                </a:schemeClr>
              </a:solidFill>
              <a:latin typeface="Roboto Th" pitchFamily="2" charset="0"/>
              <a:ea typeface="Roboto Th" pitchFamily="2" charset="0"/>
            </a:endParaRPr>
          </a:p>
        </p:txBody>
      </p:sp>
      <p:sp>
        <p:nvSpPr>
          <p:cNvPr id="13" name="CuadroTexto 12"/>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4" name="CuadroTexto 13"/>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
        <p:nvSpPr>
          <p:cNvPr id="15" name="1 CuadroTexto"/>
          <p:cNvSpPr txBox="1"/>
          <p:nvPr/>
        </p:nvSpPr>
        <p:spPr>
          <a:xfrm>
            <a:off x="2119341" y="1906008"/>
            <a:ext cx="4708021" cy="3693319"/>
          </a:xfrm>
          <a:prstGeom prst="rect">
            <a:avLst/>
          </a:prstGeom>
          <a:noFill/>
        </p:spPr>
        <p:txBody>
          <a:bodyPr wrap="square" rtlCol="0">
            <a:spAutoFit/>
          </a:bodyPr>
          <a:lstStyle/>
          <a:p>
            <a:pPr marL="285750" indent="-285750" algn="just">
              <a:buFont typeface="Arial" panose="020B0604020202020204" pitchFamily="34" charset="0"/>
              <a:buChar char="•"/>
            </a:pPr>
            <a:r>
              <a:rPr lang="es-ES" b="1" dirty="0" smtClean="0">
                <a:solidFill>
                  <a:schemeClr val="bg1">
                    <a:lumMod val="50000"/>
                  </a:schemeClr>
                </a:solidFill>
                <a:latin typeface="+mj-lt"/>
              </a:rPr>
              <a:t>Apolo para escépticos</a:t>
            </a:r>
          </a:p>
          <a:p>
            <a:pPr marL="285750" indent="-285750" algn="just">
              <a:buFont typeface="Arial" panose="020B0604020202020204" pitchFamily="34" charset="0"/>
              <a:buChar char="•"/>
            </a:pPr>
            <a:r>
              <a:rPr lang="es-ES" b="1" dirty="0" smtClean="0">
                <a:solidFill>
                  <a:schemeClr val="bg1">
                    <a:lumMod val="50000"/>
                  </a:schemeClr>
                </a:solidFill>
                <a:latin typeface="+mj-lt"/>
              </a:rPr>
              <a:t>¿Qué es y qué significa el Apolo?</a:t>
            </a:r>
          </a:p>
          <a:p>
            <a:pPr marL="285750" indent="-285750" algn="just">
              <a:buFont typeface="Arial" panose="020B0604020202020204" pitchFamily="34" charset="0"/>
              <a:buChar char="•"/>
            </a:pPr>
            <a:r>
              <a:rPr lang="es-ES" b="1" dirty="0" smtClean="0">
                <a:solidFill>
                  <a:schemeClr val="bg1">
                    <a:lumMod val="50000"/>
                  </a:schemeClr>
                </a:solidFill>
                <a:latin typeface="+mj-lt"/>
              </a:rPr>
              <a:t>El Apolo existe y es una realidad</a:t>
            </a:r>
          </a:p>
          <a:p>
            <a:pPr marL="285750" indent="-285750" algn="just">
              <a:buFont typeface="Arial" panose="020B0604020202020204" pitchFamily="34" charset="0"/>
              <a:buChar char="•"/>
            </a:pPr>
            <a:r>
              <a:rPr lang="es-ES" b="1" dirty="0" smtClean="0">
                <a:solidFill>
                  <a:schemeClr val="bg1">
                    <a:lumMod val="50000"/>
                  </a:schemeClr>
                </a:solidFill>
                <a:latin typeface="+mj-lt"/>
              </a:rPr>
              <a:t>Software de seguimiento de proyectos</a:t>
            </a:r>
          </a:p>
          <a:p>
            <a:pPr marL="285750" indent="-285750" algn="just">
              <a:buFont typeface="Arial" panose="020B0604020202020204" pitchFamily="34" charset="0"/>
              <a:buChar char="•"/>
            </a:pPr>
            <a:r>
              <a:rPr lang="es-ES" b="1" dirty="0" smtClean="0">
                <a:solidFill>
                  <a:schemeClr val="bg1">
                    <a:lumMod val="50000"/>
                  </a:schemeClr>
                </a:solidFill>
                <a:latin typeface="+mj-lt"/>
              </a:rPr>
              <a:t>Equipos de trabajo</a:t>
            </a:r>
          </a:p>
          <a:p>
            <a:pPr marL="285750" indent="-285750" algn="just">
              <a:buFont typeface="Arial" panose="020B0604020202020204" pitchFamily="34" charset="0"/>
              <a:buChar char="•"/>
            </a:pPr>
            <a:r>
              <a:rPr lang="es-ES" b="1" dirty="0" smtClean="0">
                <a:solidFill>
                  <a:schemeClr val="bg1">
                    <a:lumMod val="50000"/>
                  </a:schemeClr>
                </a:solidFill>
                <a:latin typeface="+mj-lt"/>
              </a:rPr>
              <a:t>Roles y jerarquía</a:t>
            </a:r>
          </a:p>
          <a:p>
            <a:pPr marL="285750" indent="-285750" algn="just">
              <a:buFont typeface="Arial" panose="020B0604020202020204" pitchFamily="34" charset="0"/>
              <a:buChar char="•"/>
            </a:pPr>
            <a:r>
              <a:rPr lang="es-ES" b="1" dirty="0" smtClean="0">
                <a:solidFill>
                  <a:schemeClr val="bg1">
                    <a:lumMod val="50000"/>
                  </a:schemeClr>
                </a:solidFill>
                <a:latin typeface="+mj-lt"/>
              </a:rPr>
              <a:t>Marco de trabajo Viavox: </a:t>
            </a:r>
            <a:r>
              <a:rPr lang="es-ES" b="1" dirty="0" err="1" smtClean="0">
                <a:solidFill>
                  <a:schemeClr val="bg1">
                    <a:lumMod val="50000"/>
                  </a:schemeClr>
                </a:solidFill>
                <a:latin typeface="+mj-lt"/>
              </a:rPr>
              <a:t>Scrum</a:t>
            </a:r>
            <a:endParaRPr lang="es-ES" b="1" dirty="0" smtClean="0">
              <a:solidFill>
                <a:schemeClr val="bg1">
                  <a:lumMod val="50000"/>
                </a:schemeClr>
              </a:solidFill>
              <a:latin typeface="+mj-lt"/>
            </a:endParaRPr>
          </a:p>
          <a:p>
            <a:pPr marL="285750" indent="-285750" algn="just">
              <a:buFont typeface="Arial" panose="020B0604020202020204" pitchFamily="34" charset="0"/>
              <a:buChar char="•"/>
            </a:pPr>
            <a:r>
              <a:rPr lang="es-ES" b="1" dirty="0" err="1" smtClean="0">
                <a:solidFill>
                  <a:schemeClr val="bg1">
                    <a:lumMod val="50000"/>
                  </a:schemeClr>
                </a:solidFill>
                <a:latin typeface="+mj-lt"/>
              </a:rPr>
              <a:t>Viavox</a:t>
            </a:r>
            <a:r>
              <a:rPr lang="es-ES" b="1" dirty="0" smtClean="0">
                <a:solidFill>
                  <a:schemeClr val="bg1">
                    <a:lumMod val="50000"/>
                  </a:schemeClr>
                </a:solidFill>
                <a:latin typeface="+mj-lt"/>
              </a:rPr>
              <a:t> </a:t>
            </a:r>
            <a:r>
              <a:rPr lang="es-ES" b="1" dirty="0" err="1" smtClean="0">
                <a:solidFill>
                  <a:schemeClr val="bg1">
                    <a:lumMod val="50000"/>
                  </a:schemeClr>
                </a:solidFill>
                <a:latin typeface="+mj-lt"/>
              </a:rPr>
              <a:t>Scrum</a:t>
            </a:r>
            <a:endParaRPr lang="es-ES" b="1" dirty="0" smtClean="0">
              <a:solidFill>
                <a:schemeClr val="bg1">
                  <a:lumMod val="50000"/>
                </a:schemeClr>
              </a:solidFill>
              <a:latin typeface="+mj-lt"/>
            </a:endParaRPr>
          </a:p>
          <a:p>
            <a:pPr marL="742950" lvl="1" indent="-285750" algn="just">
              <a:buFont typeface="Arial" panose="020B0604020202020204" pitchFamily="34" charset="0"/>
              <a:buChar char="•"/>
            </a:pPr>
            <a:r>
              <a:rPr lang="es-ES" dirty="0" err="1" smtClean="0">
                <a:solidFill>
                  <a:schemeClr val="bg1">
                    <a:lumMod val="50000"/>
                  </a:schemeClr>
                </a:solidFill>
                <a:latin typeface="+mj-lt"/>
              </a:rPr>
              <a:t>Scrum</a:t>
            </a:r>
            <a:r>
              <a:rPr lang="es-ES" dirty="0" smtClean="0">
                <a:solidFill>
                  <a:schemeClr val="bg1">
                    <a:lumMod val="50000"/>
                  </a:schemeClr>
                </a:solidFill>
                <a:latin typeface="+mj-lt"/>
              </a:rPr>
              <a:t> </a:t>
            </a:r>
            <a:r>
              <a:rPr lang="es-ES" dirty="0" err="1" smtClean="0">
                <a:solidFill>
                  <a:schemeClr val="bg1">
                    <a:lumMod val="50000"/>
                  </a:schemeClr>
                </a:solidFill>
                <a:latin typeface="+mj-lt"/>
              </a:rPr>
              <a:t>Guides</a:t>
            </a:r>
            <a:endParaRPr lang="es-ES" dirty="0" smtClean="0">
              <a:solidFill>
                <a:schemeClr val="bg1">
                  <a:lumMod val="50000"/>
                </a:schemeClr>
              </a:solidFill>
              <a:latin typeface="+mj-lt"/>
            </a:endParaRPr>
          </a:p>
          <a:p>
            <a:pPr marL="742950" lvl="1" indent="-285750" algn="just">
              <a:buFont typeface="Arial" panose="020B0604020202020204" pitchFamily="34" charset="0"/>
              <a:buChar char="•"/>
            </a:pPr>
            <a:r>
              <a:rPr lang="es-ES" dirty="0" smtClean="0">
                <a:solidFill>
                  <a:schemeClr val="bg1">
                    <a:lumMod val="50000"/>
                  </a:schemeClr>
                </a:solidFill>
                <a:latin typeface="+mj-lt"/>
              </a:rPr>
              <a:t>Roles</a:t>
            </a:r>
          </a:p>
          <a:p>
            <a:pPr marL="742950" lvl="1" indent="-285750" algn="just">
              <a:buFont typeface="Arial" panose="020B0604020202020204" pitchFamily="34" charset="0"/>
              <a:buChar char="•"/>
            </a:pPr>
            <a:r>
              <a:rPr lang="es-ES" dirty="0" smtClean="0">
                <a:solidFill>
                  <a:schemeClr val="bg1">
                    <a:lumMod val="50000"/>
                  </a:schemeClr>
                </a:solidFill>
                <a:latin typeface="+mj-lt"/>
              </a:rPr>
              <a:t>Artefactos</a:t>
            </a:r>
          </a:p>
          <a:p>
            <a:pPr marL="742950" lvl="1" indent="-285750" algn="just">
              <a:buFont typeface="Arial" panose="020B0604020202020204" pitchFamily="34" charset="0"/>
              <a:buChar char="•"/>
            </a:pPr>
            <a:r>
              <a:rPr lang="es-ES" dirty="0" smtClean="0">
                <a:solidFill>
                  <a:schemeClr val="bg1">
                    <a:lumMod val="50000"/>
                  </a:schemeClr>
                </a:solidFill>
                <a:latin typeface="+mj-lt"/>
              </a:rPr>
              <a:t>Eventos</a:t>
            </a:r>
          </a:p>
          <a:p>
            <a:pPr marL="285750" indent="-285750" algn="just">
              <a:buFont typeface="Arial" panose="020B0604020202020204" pitchFamily="34" charset="0"/>
              <a:buChar char="•"/>
            </a:pPr>
            <a:r>
              <a:rPr lang="es-ES" b="1" dirty="0" smtClean="0">
                <a:solidFill>
                  <a:schemeClr val="bg1">
                    <a:lumMod val="50000"/>
                  </a:schemeClr>
                </a:solidFill>
                <a:latin typeface="+mj-lt"/>
              </a:rPr>
              <a:t>Viavox </a:t>
            </a:r>
            <a:r>
              <a:rPr lang="es-ES" b="1" dirty="0" err="1" smtClean="0">
                <a:solidFill>
                  <a:schemeClr val="bg1">
                    <a:lumMod val="50000"/>
                  </a:schemeClr>
                </a:solidFill>
                <a:latin typeface="+mj-lt"/>
              </a:rPr>
              <a:t>Scrum</a:t>
            </a:r>
            <a:r>
              <a:rPr lang="es-ES" b="1" dirty="0" smtClean="0">
                <a:solidFill>
                  <a:schemeClr val="bg1">
                    <a:lumMod val="50000"/>
                  </a:schemeClr>
                </a:solidFill>
                <a:latin typeface="+mj-lt"/>
              </a:rPr>
              <a:t> Herramientas</a:t>
            </a:r>
            <a:endParaRPr lang="es-ES" dirty="0" smtClean="0">
              <a:solidFill>
                <a:schemeClr val="bg1">
                  <a:lumMod val="50000"/>
                </a:schemeClr>
              </a:solidFill>
              <a:latin typeface="+mj-lt"/>
            </a:endParaRPr>
          </a:p>
        </p:txBody>
      </p:sp>
      <p:sp>
        <p:nvSpPr>
          <p:cNvPr id="16" name="1 CuadroTexto"/>
          <p:cNvSpPr txBox="1"/>
          <p:nvPr/>
        </p:nvSpPr>
        <p:spPr>
          <a:xfrm>
            <a:off x="6566522" y="1906008"/>
            <a:ext cx="4708021" cy="2585323"/>
          </a:xfrm>
          <a:prstGeom prst="rect">
            <a:avLst/>
          </a:prstGeom>
          <a:noFill/>
        </p:spPr>
        <p:txBody>
          <a:bodyPr wrap="square" rtlCol="0">
            <a:spAutoFit/>
          </a:bodyPr>
          <a:lstStyle/>
          <a:p>
            <a:pPr marL="285750" indent="-285750" algn="just">
              <a:buFont typeface="Arial" panose="020B0604020202020204" pitchFamily="34" charset="0"/>
              <a:buChar char="•"/>
            </a:pPr>
            <a:r>
              <a:rPr lang="es-ES" b="1" dirty="0" err="1" smtClean="0">
                <a:solidFill>
                  <a:schemeClr val="bg1">
                    <a:lumMod val="50000"/>
                  </a:schemeClr>
                </a:solidFill>
                <a:latin typeface="+mj-lt"/>
              </a:rPr>
              <a:t>DevOps</a:t>
            </a:r>
            <a:endParaRPr lang="es-ES" b="1" dirty="0" smtClean="0">
              <a:solidFill>
                <a:schemeClr val="bg1">
                  <a:lumMod val="50000"/>
                </a:schemeClr>
              </a:solidFill>
              <a:latin typeface="+mj-lt"/>
            </a:endParaRPr>
          </a:p>
          <a:p>
            <a:pPr marL="742950" lvl="1" indent="-285750" algn="just">
              <a:buFont typeface="Arial" panose="020B0604020202020204" pitchFamily="34" charset="0"/>
              <a:buChar char="•"/>
            </a:pPr>
            <a:r>
              <a:rPr lang="es-ES" dirty="0" smtClean="0">
                <a:solidFill>
                  <a:schemeClr val="bg1">
                    <a:lumMod val="50000"/>
                  </a:schemeClr>
                </a:solidFill>
                <a:latin typeface="+mj-lt"/>
              </a:rPr>
              <a:t>Desarrollo</a:t>
            </a:r>
          </a:p>
          <a:p>
            <a:pPr marL="742950" lvl="1" indent="-285750" algn="just">
              <a:buFont typeface="Arial" panose="020B0604020202020204" pitchFamily="34" charset="0"/>
              <a:buChar char="•"/>
            </a:pPr>
            <a:r>
              <a:rPr lang="es-ES" dirty="0" err="1" smtClean="0">
                <a:solidFill>
                  <a:schemeClr val="bg1">
                    <a:lumMod val="50000"/>
                  </a:schemeClr>
                </a:solidFill>
                <a:latin typeface="+mj-lt"/>
              </a:rPr>
              <a:t>Version</a:t>
            </a:r>
            <a:r>
              <a:rPr lang="es-ES" dirty="0" smtClean="0">
                <a:solidFill>
                  <a:schemeClr val="bg1">
                    <a:lumMod val="50000"/>
                  </a:schemeClr>
                </a:solidFill>
                <a:latin typeface="+mj-lt"/>
              </a:rPr>
              <a:t> Control</a:t>
            </a:r>
          </a:p>
          <a:p>
            <a:pPr marL="742950" lvl="1" indent="-285750" algn="just">
              <a:buFont typeface="Arial" panose="020B0604020202020204" pitchFamily="34" charset="0"/>
              <a:buChar char="•"/>
            </a:pPr>
            <a:r>
              <a:rPr lang="es-ES" dirty="0" smtClean="0">
                <a:solidFill>
                  <a:schemeClr val="bg1">
                    <a:lumMod val="50000"/>
                  </a:schemeClr>
                </a:solidFill>
                <a:latin typeface="+mj-lt"/>
              </a:rPr>
              <a:t>QA</a:t>
            </a:r>
          </a:p>
          <a:p>
            <a:pPr marL="742950" lvl="1" indent="-285750" algn="just">
              <a:buFont typeface="Arial" panose="020B0604020202020204" pitchFamily="34" charset="0"/>
              <a:buChar char="•"/>
            </a:pPr>
            <a:r>
              <a:rPr lang="es-ES" dirty="0" smtClean="0">
                <a:solidFill>
                  <a:schemeClr val="bg1">
                    <a:lumMod val="50000"/>
                  </a:schemeClr>
                </a:solidFill>
                <a:latin typeface="+mj-lt"/>
              </a:rPr>
              <a:t>CI / CD</a:t>
            </a:r>
          </a:p>
          <a:p>
            <a:pPr marL="742950" lvl="1" indent="-285750" algn="just">
              <a:buFont typeface="Arial" panose="020B0604020202020204" pitchFamily="34" charset="0"/>
              <a:buChar char="•"/>
            </a:pPr>
            <a:r>
              <a:rPr lang="es-ES" dirty="0" smtClean="0">
                <a:solidFill>
                  <a:schemeClr val="bg1">
                    <a:lumMod val="50000"/>
                  </a:schemeClr>
                </a:solidFill>
                <a:latin typeface="+mj-lt"/>
              </a:rPr>
              <a:t>Documentación</a:t>
            </a:r>
          </a:p>
          <a:p>
            <a:pPr marL="742950" lvl="1" indent="-285750" algn="just">
              <a:buFont typeface="Arial" panose="020B0604020202020204" pitchFamily="34" charset="0"/>
              <a:buChar char="•"/>
            </a:pPr>
            <a:r>
              <a:rPr lang="es-ES" dirty="0" smtClean="0">
                <a:solidFill>
                  <a:schemeClr val="bg1">
                    <a:lumMod val="50000"/>
                  </a:schemeClr>
                </a:solidFill>
                <a:latin typeface="+mj-lt"/>
              </a:rPr>
              <a:t>Monitoreo</a:t>
            </a:r>
          </a:p>
          <a:p>
            <a:pPr marL="742950" lvl="1" indent="-285750" algn="just">
              <a:buFont typeface="Arial" panose="020B0604020202020204" pitchFamily="34" charset="0"/>
              <a:buChar char="•"/>
            </a:pPr>
            <a:r>
              <a:rPr lang="es-ES" dirty="0" err="1" smtClean="0">
                <a:solidFill>
                  <a:schemeClr val="bg1">
                    <a:lumMod val="50000"/>
                  </a:schemeClr>
                </a:solidFill>
                <a:latin typeface="+mj-lt"/>
              </a:rPr>
              <a:t>Nas</a:t>
            </a:r>
            <a:r>
              <a:rPr lang="es-ES" dirty="0" smtClean="0">
                <a:solidFill>
                  <a:schemeClr val="bg1">
                    <a:lumMod val="50000"/>
                  </a:schemeClr>
                </a:solidFill>
                <a:latin typeface="+mj-lt"/>
              </a:rPr>
              <a:t>: Directorio de trabajo</a:t>
            </a:r>
          </a:p>
          <a:p>
            <a:pPr marL="742950" lvl="1" indent="-285750" algn="just">
              <a:buFont typeface="Arial" panose="020B0604020202020204" pitchFamily="34" charset="0"/>
              <a:buChar char="•"/>
            </a:pPr>
            <a:r>
              <a:rPr lang="es-ES" dirty="0" smtClean="0">
                <a:solidFill>
                  <a:schemeClr val="bg1">
                    <a:lumMod val="50000"/>
                  </a:schemeClr>
                </a:solidFill>
                <a:latin typeface="+mj-lt"/>
              </a:rPr>
              <a:t>Arquitectura</a:t>
            </a:r>
          </a:p>
        </p:txBody>
      </p:sp>
    </p:spTree>
    <p:extLst>
      <p:ext uri="{BB962C8B-B14F-4D97-AF65-F5344CB8AC3E}">
        <p14:creationId xmlns:p14="http://schemas.microsoft.com/office/powerpoint/2010/main" val="678035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90372" y="1421754"/>
            <a:ext cx="10515600" cy="707886"/>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Team</a:t>
            </a:r>
            <a:r>
              <a:rPr lang="es-ES" sz="2400" b="1" dirty="0" smtClean="0">
                <a:solidFill>
                  <a:schemeClr val="bg1">
                    <a:lumMod val="50000"/>
                  </a:schemeClr>
                </a:solidFill>
                <a:latin typeface="+mj-lt"/>
              </a:rPr>
              <a:t> </a:t>
            </a:r>
            <a:r>
              <a:rPr lang="es-ES" sz="2400" b="1" dirty="0" err="1" smtClean="0">
                <a:solidFill>
                  <a:schemeClr val="bg1">
                    <a:lumMod val="50000"/>
                  </a:schemeClr>
                </a:solidFill>
                <a:latin typeface="+mj-lt"/>
              </a:rPr>
              <a:t>Velocity</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Un gráfico actualizado tras la finalización de cada Sprint, usado para medir la velocidad de producción de un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 y basarse en esto para futuras estimaciones y conocer el margen de mejora existente.</a:t>
            </a:r>
          </a:p>
        </p:txBody>
      </p:sp>
      <p:pic>
        <p:nvPicPr>
          <p:cNvPr id="2" name="Imagen 1"/>
          <p:cNvPicPr>
            <a:picLocks noChangeAspect="1"/>
          </p:cNvPicPr>
          <p:nvPr/>
        </p:nvPicPr>
        <p:blipFill>
          <a:blip r:embed="rId2"/>
          <a:stretch>
            <a:fillRect/>
          </a:stretch>
        </p:blipFill>
        <p:spPr>
          <a:xfrm>
            <a:off x="3780728" y="2600680"/>
            <a:ext cx="4808196" cy="3475380"/>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920915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368182" y="1570436"/>
            <a:ext cx="10515600" cy="3323987"/>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Git</a:t>
            </a:r>
            <a:r>
              <a:rPr lang="es-ES" sz="2400" b="1" dirty="0" smtClean="0">
                <a:solidFill>
                  <a:schemeClr val="bg1">
                    <a:lumMod val="50000"/>
                  </a:schemeClr>
                </a:solidFill>
                <a:latin typeface="+mj-lt"/>
              </a:rPr>
              <a:t> + </a:t>
            </a:r>
            <a:r>
              <a:rPr lang="es-ES" sz="2400" b="1" dirty="0" err="1" smtClean="0">
                <a:solidFill>
                  <a:schemeClr val="bg1">
                    <a:lumMod val="50000"/>
                  </a:schemeClr>
                </a:solidFill>
                <a:latin typeface="+mj-lt"/>
              </a:rPr>
              <a:t>GitLab</a:t>
            </a:r>
            <a:r>
              <a:rPr lang="es-ES" sz="2400" b="1" dirty="0" smtClean="0">
                <a:solidFill>
                  <a:schemeClr val="bg1">
                    <a:lumMod val="50000"/>
                  </a:schemeClr>
                </a:solidFill>
                <a:latin typeface="+mj-lt"/>
              </a:rPr>
              <a:t>: </a:t>
            </a:r>
            <a:r>
              <a:rPr lang="es-ES" dirty="0" smtClean="0">
                <a:solidFill>
                  <a:schemeClr val="bg1">
                    <a:lumMod val="50000"/>
                  </a:schemeClr>
                </a:solidFill>
                <a:latin typeface="+mj-lt"/>
              </a:rPr>
              <a:t>Todos los proyectos de Viavox deben estar bajo el control</a:t>
            </a:r>
          </a:p>
          <a:p>
            <a:pPr algn="just"/>
            <a:r>
              <a:rPr lang="es-ES" dirty="0">
                <a:solidFill>
                  <a:schemeClr val="bg1">
                    <a:lumMod val="50000"/>
                  </a:schemeClr>
                </a:solidFill>
                <a:latin typeface="+mj-lt"/>
              </a:rPr>
              <a:t> </a:t>
            </a:r>
            <a:r>
              <a:rPr lang="es-ES" dirty="0" smtClean="0">
                <a:solidFill>
                  <a:schemeClr val="bg1">
                    <a:lumMod val="50000"/>
                  </a:schemeClr>
                </a:solidFill>
                <a:latin typeface="+mj-lt"/>
              </a:rPr>
              <a:t>          de versiones GIT conectado al repositorio correspondiente en </a:t>
            </a:r>
            <a:r>
              <a:rPr lang="es-ES" dirty="0" err="1" smtClean="0">
                <a:solidFill>
                  <a:schemeClr val="bg1">
                    <a:lumMod val="50000"/>
                  </a:schemeClr>
                </a:solidFill>
                <a:latin typeface="+mj-lt"/>
              </a:rPr>
              <a:t>GitLab</a:t>
            </a:r>
            <a:r>
              <a:rPr lang="es-ES" dirty="0" smtClean="0">
                <a:solidFill>
                  <a:schemeClr val="bg1">
                    <a:lumMod val="50000"/>
                  </a:schemeClr>
                </a:solidFill>
                <a:latin typeface="+mj-lt"/>
              </a:rPr>
              <a:t>.</a:t>
            </a:r>
          </a:p>
          <a:p>
            <a:pPr algn="just"/>
            <a:endParaRPr lang="es-ES" dirty="0">
              <a:solidFill>
                <a:schemeClr val="bg1">
                  <a:lumMod val="50000"/>
                </a:schemeClr>
              </a:solidFill>
              <a:latin typeface="+mj-lt"/>
            </a:endParaRPr>
          </a:p>
          <a:p>
            <a:pPr algn="just"/>
            <a:endParaRPr lang="es-ES" dirty="0" smtClean="0">
              <a:solidFill>
                <a:schemeClr val="bg1">
                  <a:lumMod val="50000"/>
                </a:schemeClr>
              </a:solidFill>
              <a:latin typeface="+mj-lt"/>
            </a:endParaRPr>
          </a:p>
          <a:p>
            <a:pPr algn="just"/>
            <a:endParaRPr lang="es-ES" dirty="0">
              <a:solidFill>
                <a:schemeClr val="bg1">
                  <a:lumMod val="50000"/>
                </a:schemeClr>
              </a:solidFill>
              <a:latin typeface="+mj-lt"/>
            </a:endParaRPr>
          </a:p>
          <a:p>
            <a:pPr algn="just"/>
            <a:endParaRPr lang="es-ES" dirty="0">
              <a:solidFill>
                <a:schemeClr val="bg1">
                  <a:lumMod val="50000"/>
                </a:schemeClr>
              </a:solidFill>
              <a:latin typeface="+mj-lt"/>
            </a:endParaRPr>
          </a:p>
          <a:p>
            <a:pPr algn="just"/>
            <a:endParaRPr lang="es-ES" dirty="0" smtClean="0">
              <a:solidFill>
                <a:schemeClr val="bg1">
                  <a:lumMod val="50000"/>
                </a:schemeClr>
              </a:solidFill>
              <a:latin typeface="+mj-lt"/>
            </a:endParaRPr>
          </a:p>
          <a:p>
            <a:pPr algn="just"/>
            <a:endParaRPr lang="es-ES" dirty="0">
              <a:solidFill>
                <a:schemeClr val="bg1">
                  <a:lumMod val="50000"/>
                </a:schemeClr>
              </a:solidFill>
              <a:latin typeface="+mj-lt"/>
            </a:endParaRPr>
          </a:p>
          <a:p>
            <a:pPr algn="just"/>
            <a:r>
              <a:rPr lang="es-ES" sz="2400" b="1" dirty="0" err="1" smtClean="0">
                <a:solidFill>
                  <a:schemeClr val="bg1">
                    <a:lumMod val="50000"/>
                  </a:schemeClr>
                </a:solidFill>
                <a:latin typeface="+mj-lt"/>
              </a:rPr>
              <a:t>Slack</a:t>
            </a:r>
            <a:r>
              <a:rPr lang="es-ES" sz="2400" b="1" dirty="0" smtClean="0">
                <a:solidFill>
                  <a:schemeClr val="bg1">
                    <a:lumMod val="50000"/>
                  </a:schemeClr>
                </a:solidFill>
                <a:latin typeface="+mj-lt"/>
              </a:rPr>
              <a:t>: </a:t>
            </a:r>
            <a:r>
              <a:rPr lang="es-ES" dirty="0" smtClean="0">
                <a:solidFill>
                  <a:schemeClr val="bg1">
                    <a:lumMod val="50000"/>
                  </a:schemeClr>
                </a:solidFill>
                <a:latin typeface="+mj-lt"/>
              </a:rPr>
              <a:t>Viavox utiliza esta herramienta para la comunicación interna</a:t>
            </a:r>
          </a:p>
          <a:p>
            <a:pPr algn="just"/>
            <a:r>
              <a:rPr lang="es-ES" dirty="0" smtClean="0">
                <a:solidFill>
                  <a:schemeClr val="bg1">
                    <a:lumMod val="50000"/>
                  </a:schemeClr>
                </a:solidFill>
                <a:latin typeface="+mj-lt"/>
              </a:rPr>
              <a:t> entre los miembros de un </a:t>
            </a:r>
            <a:r>
              <a:rPr lang="es-ES" dirty="0" err="1" smtClean="0">
                <a:solidFill>
                  <a:schemeClr val="bg1">
                    <a:lumMod val="50000"/>
                  </a:schemeClr>
                </a:solidFill>
                <a:latin typeface="+mj-lt"/>
              </a:rPr>
              <a:t>Scrum</a:t>
            </a:r>
            <a:r>
              <a:rPr lang="es-ES" dirty="0" smtClean="0">
                <a:solidFill>
                  <a:schemeClr val="bg1">
                    <a:lumMod val="50000"/>
                  </a:schemeClr>
                </a:solidFill>
                <a:latin typeface="+mj-lt"/>
              </a:rPr>
              <a:t> </a:t>
            </a:r>
            <a:r>
              <a:rPr lang="es-ES" dirty="0" err="1" smtClean="0">
                <a:solidFill>
                  <a:schemeClr val="bg1">
                    <a:lumMod val="50000"/>
                  </a:schemeClr>
                </a:solidFill>
                <a:latin typeface="+mj-lt"/>
              </a:rPr>
              <a:t>Team</a:t>
            </a:r>
            <a:r>
              <a:rPr lang="es-ES" dirty="0" smtClean="0">
                <a:solidFill>
                  <a:schemeClr val="bg1">
                    <a:lumMod val="50000"/>
                  </a:schemeClr>
                </a:solidFill>
                <a:latin typeface="+mj-lt"/>
              </a:rPr>
              <a:t> o de manera general entre </a:t>
            </a:r>
          </a:p>
          <a:p>
            <a:pPr algn="just"/>
            <a:r>
              <a:rPr lang="es-ES" dirty="0" smtClean="0">
                <a:solidFill>
                  <a:schemeClr val="bg1">
                    <a:lumMod val="50000"/>
                  </a:schemeClr>
                </a:solidFill>
                <a:latin typeface="+mj-lt"/>
              </a:rPr>
              <a:t>departamentos. Debe existir un canal por Proyecto</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2859" y="709510"/>
            <a:ext cx="1493042" cy="149304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7185" y="3620832"/>
            <a:ext cx="1632040" cy="1632040"/>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pic>
        <p:nvPicPr>
          <p:cNvPr id="20" name="Imagen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3950" y="2257714"/>
            <a:ext cx="2618509" cy="1155884"/>
          </a:xfrm>
          <a:prstGeom prst="rect">
            <a:avLst/>
          </a:prstGeom>
        </p:spPr>
      </p:pic>
    </p:spTree>
    <p:extLst>
      <p:ext uri="{BB962C8B-B14F-4D97-AF65-F5344CB8AC3E}">
        <p14:creationId xmlns:p14="http://schemas.microsoft.com/office/powerpoint/2010/main" val="935419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39097" y="1413601"/>
            <a:ext cx="10515600" cy="2123658"/>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Scrum</a:t>
            </a:r>
            <a:r>
              <a:rPr lang="es-ES" sz="2400" b="1" dirty="0" smtClean="0">
                <a:solidFill>
                  <a:schemeClr val="bg1">
                    <a:lumMod val="50000"/>
                  </a:schemeClr>
                </a:solidFill>
                <a:latin typeface="+mj-lt"/>
              </a:rPr>
              <a:t> </a:t>
            </a:r>
            <a:r>
              <a:rPr lang="es-ES" sz="2400" b="1" dirty="0" err="1" smtClean="0">
                <a:solidFill>
                  <a:schemeClr val="bg1">
                    <a:lumMod val="50000"/>
                  </a:schemeClr>
                </a:solidFill>
                <a:latin typeface="+mj-lt"/>
              </a:rPr>
              <a:t>Board</a:t>
            </a:r>
            <a:r>
              <a:rPr lang="es-ES" sz="2400" b="1" dirty="0" smtClean="0">
                <a:solidFill>
                  <a:schemeClr val="bg1">
                    <a:lumMod val="50000"/>
                  </a:schemeClr>
                </a:solidFill>
                <a:latin typeface="+mj-lt"/>
              </a:rPr>
              <a:t>: </a:t>
            </a:r>
            <a:r>
              <a:rPr lang="es-ES" dirty="0" smtClean="0">
                <a:solidFill>
                  <a:schemeClr val="bg1">
                    <a:lumMod val="50000"/>
                  </a:schemeClr>
                </a:solidFill>
                <a:latin typeface="+mj-lt"/>
              </a:rPr>
              <a:t>Herramienta para facilitar la transparencia y seguimiento al proceso del Sprint (Sprint </a:t>
            </a:r>
            <a:r>
              <a:rPr lang="es-ES" dirty="0" err="1" smtClean="0">
                <a:solidFill>
                  <a:schemeClr val="bg1">
                    <a:lumMod val="50000"/>
                  </a:schemeClr>
                </a:solidFill>
                <a:latin typeface="+mj-lt"/>
              </a:rPr>
              <a:t>Backlog</a:t>
            </a:r>
            <a:r>
              <a:rPr lang="es-ES" dirty="0" smtClean="0">
                <a:solidFill>
                  <a:schemeClr val="bg1">
                    <a:lumMod val="50000"/>
                  </a:schemeClr>
                </a:solidFill>
                <a:latin typeface="+mj-lt"/>
              </a:rPr>
              <a:t>). Cada miembro del DT es el responsable de mantener actualizado las tareas propias del tablero.</a:t>
            </a:r>
          </a:p>
          <a:p>
            <a:pPr algn="just"/>
            <a:endParaRPr lang="es-ES" dirty="0">
              <a:solidFill>
                <a:schemeClr val="bg1">
                  <a:lumMod val="50000"/>
                </a:schemeClr>
              </a:solidFill>
              <a:latin typeface="+mj-lt"/>
            </a:endParaRPr>
          </a:p>
          <a:p>
            <a:pPr algn="just"/>
            <a:r>
              <a:rPr lang="es-ES" dirty="0" smtClean="0">
                <a:solidFill>
                  <a:schemeClr val="bg1">
                    <a:lumMod val="50000"/>
                  </a:schemeClr>
                </a:solidFill>
                <a:latin typeface="+mj-lt"/>
              </a:rPr>
              <a:t>Igualmente cada miembro del DT puede consultar y modificar las tareas con el objetivo final de cumplir el Sprint </a:t>
            </a:r>
            <a:r>
              <a:rPr lang="es-ES" dirty="0" err="1" smtClean="0">
                <a:solidFill>
                  <a:schemeClr val="bg1">
                    <a:lumMod val="50000"/>
                  </a:schemeClr>
                </a:solidFill>
                <a:latin typeface="+mj-lt"/>
              </a:rPr>
              <a:t>Goal</a:t>
            </a:r>
            <a:r>
              <a:rPr lang="es-ES" dirty="0" smtClean="0">
                <a:solidFill>
                  <a:schemeClr val="bg1">
                    <a:lumMod val="50000"/>
                  </a:schemeClr>
                </a:solidFill>
                <a:latin typeface="+mj-lt"/>
              </a:rPr>
              <a:t>.</a:t>
            </a:r>
          </a:p>
          <a:p>
            <a:pPr algn="just"/>
            <a:endParaRPr lang="es-ES" dirty="0">
              <a:solidFill>
                <a:schemeClr val="bg1">
                  <a:lumMod val="50000"/>
                </a:schemeClr>
              </a:solidFill>
              <a:latin typeface="+mj-lt"/>
            </a:endParaRPr>
          </a:p>
          <a:p>
            <a:pPr algn="just"/>
            <a:r>
              <a:rPr lang="es-ES" dirty="0" smtClean="0">
                <a:solidFill>
                  <a:schemeClr val="bg1">
                    <a:lumMod val="50000"/>
                  </a:schemeClr>
                </a:solidFill>
                <a:latin typeface="+mj-lt"/>
              </a:rPr>
              <a:t>El tablero será gestionado a través de </a:t>
            </a:r>
            <a:r>
              <a:rPr lang="es-ES" dirty="0" err="1" smtClean="0">
                <a:solidFill>
                  <a:schemeClr val="bg1">
                    <a:lumMod val="50000"/>
                  </a:schemeClr>
                </a:solidFill>
                <a:latin typeface="+mj-lt"/>
              </a:rPr>
              <a:t>GitLab</a:t>
            </a:r>
            <a:endParaRPr lang="es-ES" dirty="0" smtClean="0">
              <a:solidFill>
                <a:schemeClr val="bg1">
                  <a:lumMod val="50000"/>
                </a:schemeClr>
              </a:solidFill>
              <a:latin typeface="+mj-lt"/>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4" name="Grupo 13"/>
          <p:cNvGrpSpPr/>
          <p:nvPr/>
        </p:nvGrpSpPr>
        <p:grpSpPr>
          <a:xfrm>
            <a:off x="11519731" y="6296210"/>
            <a:ext cx="565764" cy="502485"/>
            <a:chOff x="10177072" y="5176379"/>
            <a:chExt cx="1739856" cy="1545257"/>
          </a:xfrm>
        </p:grpSpPr>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6"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7"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8" name="CuadroTexto 17"/>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0" name="CuadroTexto 19"/>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2807" y="2997836"/>
            <a:ext cx="5156487" cy="3087079"/>
          </a:xfrm>
          <a:prstGeom prst="rect">
            <a:avLst/>
          </a:prstGeom>
        </p:spPr>
      </p:pic>
    </p:spTree>
    <p:extLst>
      <p:ext uri="{BB962C8B-B14F-4D97-AF65-F5344CB8AC3E}">
        <p14:creationId xmlns:p14="http://schemas.microsoft.com/office/powerpoint/2010/main" val="1465196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50193" y="1626853"/>
            <a:ext cx="6964110" cy="2185214"/>
          </a:xfrm>
          <a:prstGeom prst="rect">
            <a:avLst/>
          </a:prstGeom>
          <a:noFill/>
        </p:spPr>
        <p:txBody>
          <a:bodyPr wrap="square" rtlCol="0">
            <a:spAutoFit/>
          </a:bodyPr>
          <a:lstStyle/>
          <a:p>
            <a:pPr algn="just"/>
            <a:r>
              <a:rPr lang="es-ES" sz="2400" b="1" dirty="0" smtClean="0">
                <a:solidFill>
                  <a:schemeClr val="bg1">
                    <a:lumMod val="50000"/>
                  </a:schemeClr>
                </a:solidFill>
                <a:latin typeface="+mj-lt"/>
              </a:rPr>
              <a:t>Listado de </a:t>
            </a:r>
            <a:r>
              <a:rPr lang="es-ES" sz="2400" b="1" dirty="0" err="1" smtClean="0">
                <a:solidFill>
                  <a:schemeClr val="bg1">
                    <a:lumMod val="50000"/>
                  </a:schemeClr>
                </a:solidFill>
                <a:latin typeface="+mj-lt"/>
              </a:rPr>
              <a:t>taréas</a:t>
            </a:r>
            <a:r>
              <a:rPr lang="es-ES" sz="2400" b="1" dirty="0" smtClean="0">
                <a:solidFill>
                  <a:schemeClr val="bg1">
                    <a:lumMod val="50000"/>
                  </a:schemeClr>
                </a:solidFill>
                <a:latin typeface="+mj-lt"/>
              </a:rPr>
              <a:t> físico: </a:t>
            </a:r>
            <a:r>
              <a:rPr lang="es-ES" sz="1600" dirty="0" smtClean="0">
                <a:solidFill>
                  <a:schemeClr val="bg1">
                    <a:lumMod val="50000"/>
                  </a:schemeClr>
                </a:solidFill>
                <a:latin typeface="+mj-lt"/>
              </a:rPr>
              <a:t>Este listado se confecciona del conjunto de todos los </a:t>
            </a:r>
            <a:r>
              <a:rPr lang="es-ES" sz="1600" dirty="0" err="1" smtClean="0">
                <a:solidFill>
                  <a:schemeClr val="bg1">
                    <a:lumMod val="50000"/>
                  </a:schemeClr>
                </a:solidFill>
                <a:latin typeface="+mj-lt"/>
              </a:rPr>
              <a:t>Sprints</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Backlogs</a:t>
            </a:r>
            <a:r>
              <a:rPr lang="es-ES" sz="1600" dirty="0" smtClean="0">
                <a:solidFill>
                  <a:schemeClr val="bg1">
                    <a:lumMod val="50000"/>
                  </a:schemeClr>
                </a:solidFill>
                <a:latin typeface="+mj-lt"/>
              </a:rPr>
              <a:t> de los distintos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Teams</a:t>
            </a:r>
            <a:r>
              <a:rPr lang="es-ES" sz="1600" dirty="0" smtClean="0">
                <a:solidFill>
                  <a:schemeClr val="bg1">
                    <a:lumMod val="50000"/>
                  </a:schemeClr>
                </a:solidFill>
                <a:latin typeface="+mj-lt"/>
              </a:rPr>
              <a:t>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aportando visibilidad conjunta de todos los proyectos en curso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Cada uno es responsable de marcar con rotulador amarillo las tareas que finalice o que hubiese cumplido el tiempo asignado para el Sprint el curso.</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Es utilizado además para guiar la reunión de seguimiento dirigida por el SM.</a:t>
            </a:r>
          </a:p>
        </p:txBody>
      </p:sp>
      <p:pic>
        <p:nvPicPr>
          <p:cNvPr id="12" name="Imagen 11"/>
          <p:cNvPicPr>
            <a:picLocks noChangeAspect="1"/>
          </p:cNvPicPr>
          <p:nvPr/>
        </p:nvPicPr>
        <p:blipFill>
          <a:blip r:embed="rId2"/>
          <a:stretch>
            <a:fillRect/>
          </a:stretch>
        </p:blipFill>
        <p:spPr>
          <a:xfrm>
            <a:off x="8472990" y="1822162"/>
            <a:ext cx="3337549" cy="3979809"/>
          </a:xfrm>
          <a:prstGeom prst="rect">
            <a:avLst/>
          </a:prstGeom>
          <a:ln>
            <a:noFill/>
          </a:ln>
          <a:effectLst>
            <a:outerShdw blurRad="292100" dist="139700" dir="2700000" algn="tl" rotWithShape="0">
              <a:srgbClr val="333333">
                <a:alpha val="65000"/>
              </a:srgbClr>
            </a:outerShdw>
          </a:effectLst>
        </p:spPr>
      </p:pic>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4" name="Grupo 13"/>
          <p:cNvGrpSpPr/>
          <p:nvPr/>
        </p:nvGrpSpPr>
        <p:grpSpPr>
          <a:xfrm>
            <a:off x="11519731" y="6296210"/>
            <a:ext cx="565764" cy="502485"/>
            <a:chOff x="10177072" y="5176379"/>
            <a:chExt cx="1739856" cy="1545257"/>
          </a:xfrm>
        </p:grpSpPr>
        <p:pic>
          <p:nvPicPr>
            <p:cNvPr id="15" name="Imagen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6"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7"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8" name="CuadroTexto 17"/>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0" name="CuadroTexto 19"/>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624153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07464" y="1490510"/>
            <a:ext cx="10515600" cy="4893647"/>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GitLab</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el PO es el responsable de mantener la lista de tareas del </a:t>
            </a:r>
            <a:r>
              <a:rPr lang="es-ES" sz="1600" dirty="0" err="1" smtClean="0">
                <a:solidFill>
                  <a:schemeClr val="bg1">
                    <a:lumMod val="50000"/>
                  </a:schemeClr>
                </a:solidFill>
                <a:latin typeface="+mj-lt"/>
              </a:rPr>
              <a:t>Product</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Backlog</a:t>
            </a:r>
            <a:r>
              <a:rPr lang="es-ES" sz="1600" dirty="0" smtClean="0">
                <a:solidFill>
                  <a:schemeClr val="bg1">
                    <a:lumMod val="50000"/>
                  </a:schemeClr>
                </a:solidFill>
                <a:latin typeface="+mj-lt"/>
              </a:rPr>
              <a:t> actualizadas y estimadas en este programa (podría apoyarse en el DT para estos procesos).</a:t>
            </a:r>
          </a:p>
          <a:p>
            <a:pPr algn="just"/>
            <a:endParaRPr lang="es-ES" sz="1600" dirty="0">
              <a:solidFill>
                <a:schemeClr val="bg1">
                  <a:lumMod val="50000"/>
                </a:schemeClr>
              </a:solidFill>
              <a:latin typeface="+mj-lt"/>
            </a:endParaRPr>
          </a:p>
          <a:p>
            <a:pPr algn="just"/>
            <a:endParaRPr lang="es-ES" sz="1600" dirty="0" smtClean="0">
              <a:solidFill>
                <a:schemeClr val="bg1">
                  <a:lumMod val="50000"/>
                </a:schemeClr>
              </a:solidFill>
              <a:latin typeface="+mj-lt"/>
            </a:endParaRPr>
          </a:p>
          <a:p>
            <a:pPr algn="just"/>
            <a:endParaRPr lang="es-ES" sz="1600" dirty="0">
              <a:solidFill>
                <a:schemeClr val="bg1">
                  <a:lumMod val="50000"/>
                </a:schemeClr>
              </a:solidFill>
              <a:latin typeface="+mj-lt"/>
            </a:endParaRPr>
          </a:p>
          <a:p>
            <a:pPr algn="just"/>
            <a:endParaRPr lang="es-ES" sz="1600" dirty="0" smtClean="0">
              <a:solidFill>
                <a:schemeClr val="bg1">
                  <a:lumMod val="50000"/>
                </a:schemeClr>
              </a:solidFill>
              <a:latin typeface="+mj-lt"/>
            </a:endParaRPr>
          </a:p>
          <a:p>
            <a:pPr algn="just"/>
            <a:endParaRPr lang="es-ES" sz="1600" dirty="0" smtClean="0">
              <a:solidFill>
                <a:schemeClr val="bg1">
                  <a:lumMod val="50000"/>
                </a:schemeClr>
              </a:solidFill>
              <a:latin typeface="+mj-lt"/>
            </a:endParaRPr>
          </a:p>
          <a:p>
            <a:pPr algn="just"/>
            <a:r>
              <a:rPr lang="es-ES" sz="1600" dirty="0" smtClean="0">
                <a:solidFill>
                  <a:srgbClr val="FF0000"/>
                </a:solidFill>
                <a:latin typeface="+mj-lt"/>
              </a:rPr>
              <a:t>Ninguna estimación debe superar las 14h.</a:t>
            </a:r>
          </a:p>
          <a:p>
            <a:pPr algn="just"/>
            <a:endParaRPr lang="es-ES" sz="1600" dirty="0" smtClean="0">
              <a:solidFill>
                <a:schemeClr val="bg1">
                  <a:lumMod val="50000"/>
                </a:schemeClr>
              </a:solidFill>
              <a:latin typeface="+mj-lt"/>
            </a:endParaRPr>
          </a:p>
          <a:p>
            <a:pPr algn="just"/>
            <a:r>
              <a:rPr lang="es-ES" sz="1600" dirty="0" smtClean="0">
                <a:solidFill>
                  <a:schemeClr val="bg1">
                    <a:lumMod val="50000"/>
                  </a:schemeClr>
                </a:solidFill>
                <a:latin typeface="+mj-lt"/>
              </a:rPr>
              <a:t>El PO es el responsable de que al inicio de cada Sprint los miembros del DT de su equipo tengan asignadas correctamente las tareas, actualizando correctamente: “persona asignada”, “tiempo estimado”.</a:t>
            </a:r>
          </a:p>
          <a:p>
            <a:pPr marL="285750" indent="-285750" algn="just">
              <a:buFont typeface="Arial" panose="020B0604020202020204" pitchFamily="34" charset="0"/>
              <a:buChar char="•"/>
            </a:pPr>
            <a:r>
              <a:rPr lang="es-ES" sz="1600" b="1" dirty="0" smtClean="0">
                <a:solidFill>
                  <a:schemeClr val="bg1">
                    <a:lumMod val="50000"/>
                  </a:schemeClr>
                </a:solidFill>
                <a:latin typeface="+mj-lt"/>
              </a:rPr>
              <a:t>Persona asignada: </a:t>
            </a:r>
            <a:r>
              <a:rPr lang="es-ES" sz="1600" dirty="0" smtClean="0">
                <a:solidFill>
                  <a:schemeClr val="bg1">
                    <a:lumMod val="50000"/>
                  </a:schemeClr>
                </a:solidFill>
                <a:latin typeface="+mj-lt"/>
              </a:rPr>
              <a:t>La persona encargada de ejecutar la tarea. Si una tarea no entra en el Sprint </a:t>
            </a:r>
            <a:r>
              <a:rPr lang="es-ES" sz="1600" dirty="0" err="1" smtClean="0">
                <a:solidFill>
                  <a:schemeClr val="bg1">
                    <a:lumMod val="50000"/>
                  </a:schemeClr>
                </a:solidFill>
                <a:latin typeface="+mj-lt"/>
              </a:rPr>
              <a:t>Backlog</a:t>
            </a:r>
            <a:r>
              <a:rPr lang="es-ES" sz="1600" dirty="0" smtClean="0">
                <a:solidFill>
                  <a:schemeClr val="bg1">
                    <a:lumMod val="50000"/>
                  </a:schemeClr>
                </a:solidFill>
                <a:latin typeface="+mj-lt"/>
              </a:rPr>
              <a:t> semanal no debe estar asignada a nadie.</a:t>
            </a:r>
          </a:p>
          <a:p>
            <a:pPr marL="285750" indent="-285750" algn="just">
              <a:buFont typeface="Arial" panose="020B0604020202020204" pitchFamily="34" charset="0"/>
              <a:buChar char="•"/>
            </a:pPr>
            <a:r>
              <a:rPr lang="es-ES" sz="1600" b="1" dirty="0" smtClean="0">
                <a:solidFill>
                  <a:schemeClr val="bg1">
                    <a:lumMod val="50000"/>
                  </a:schemeClr>
                </a:solidFill>
                <a:latin typeface="+mj-lt"/>
              </a:rPr>
              <a:t>Tiempo estimado: </a:t>
            </a:r>
            <a:r>
              <a:rPr lang="es-ES" sz="1600" dirty="0" smtClean="0">
                <a:solidFill>
                  <a:schemeClr val="bg1">
                    <a:lumMod val="50000"/>
                  </a:schemeClr>
                </a:solidFill>
                <a:latin typeface="+mj-lt"/>
              </a:rPr>
              <a:t>El tiempo total estimado de la tarea (nunca más de 14h), si es así, la tarea no está correctamente definida y no puede asignarse a ningún miembro del DT.</a:t>
            </a:r>
          </a:p>
          <a:p>
            <a:pPr marL="285750" indent="-285750" algn="just">
              <a:buFont typeface="Arial" panose="020B0604020202020204" pitchFamily="34" charset="0"/>
              <a:buChar char="•"/>
            </a:pPr>
            <a:r>
              <a:rPr lang="es-ES" sz="1600" b="1" dirty="0" smtClean="0">
                <a:solidFill>
                  <a:schemeClr val="bg1">
                    <a:lumMod val="50000"/>
                  </a:schemeClr>
                </a:solidFill>
                <a:latin typeface="+mj-lt"/>
              </a:rPr>
              <a:t>Hitos:</a:t>
            </a:r>
            <a:r>
              <a:rPr lang="es-ES" sz="1600" dirty="0" smtClean="0">
                <a:solidFill>
                  <a:schemeClr val="bg1">
                    <a:lumMod val="50000"/>
                  </a:schemeClr>
                </a:solidFill>
                <a:latin typeface="+mj-lt"/>
              </a:rPr>
              <a:t> objetivos con fecha de fin establecida, que son los que agrupan las tareas.</a:t>
            </a:r>
          </a:p>
          <a:p>
            <a:pPr marL="285750" indent="-285750" algn="just">
              <a:buFont typeface="Arial" panose="020B0604020202020204" pitchFamily="34" charset="0"/>
              <a:buChar char="•"/>
            </a:pPr>
            <a:endParaRPr lang="es-ES" sz="1600" dirty="0">
              <a:solidFill>
                <a:schemeClr val="bg1">
                  <a:lumMod val="50000"/>
                </a:schemeClr>
              </a:solidFill>
              <a:latin typeface="+mj-lt"/>
            </a:endParaRPr>
          </a:p>
          <a:p>
            <a:pPr algn="just"/>
            <a:r>
              <a:rPr lang="es-ES" sz="1600" b="1" dirty="0" smtClean="0">
                <a:solidFill>
                  <a:schemeClr val="bg1">
                    <a:lumMod val="50000"/>
                  </a:schemeClr>
                </a:solidFill>
                <a:latin typeface="+mj-lt"/>
              </a:rPr>
              <a:t>El manejo de </a:t>
            </a:r>
            <a:r>
              <a:rPr lang="es-ES" sz="1600" b="1" dirty="0" err="1" smtClean="0">
                <a:solidFill>
                  <a:schemeClr val="bg1">
                    <a:lumMod val="50000"/>
                  </a:schemeClr>
                </a:solidFill>
                <a:latin typeface="+mj-lt"/>
              </a:rPr>
              <a:t>GitLab</a:t>
            </a:r>
            <a:r>
              <a:rPr lang="es-ES" sz="1600" b="1" dirty="0" smtClean="0">
                <a:solidFill>
                  <a:schemeClr val="bg1">
                    <a:lumMod val="50000"/>
                  </a:schemeClr>
                </a:solidFill>
                <a:latin typeface="+mj-lt"/>
              </a:rPr>
              <a:t> será el mismo para todos los equipos, siguiendo las normas pactadas de los PO (etiquetas, columnas, gestión de tiempos…)</a:t>
            </a: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4" name="Grupo 13"/>
          <p:cNvGrpSpPr/>
          <p:nvPr/>
        </p:nvGrpSpPr>
        <p:grpSpPr>
          <a:xfrm>
            <a:off x="11519731" y="6296210"/>
            <a:ext cx="565764" cy="502485"/>
            <a:chOff x="10177072" y="5176379"/>
            <a:chExt cx="1739856" cy="1545257"/>
          </a:xfrm>
        </p:grpSpPr>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6"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7"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8" name="CuadroTexto 17"/>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0" name="CuadroTexto 19"/>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pic>
        <p:nvPicPr>
          <p:cNvPr id="21" name="Imagen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43470" y="2257714"/>
            <a:ext cx="2618509" cy="1155884"/>
          </a:xfrm>
          <a:prstGeom prst="rect">
            <a:avLst/>
          </a:prstGeom>
        </p:spPr>
      </p:pic>
    </p:spTree>
    <p:extLst>
      <p:ext uri="{BB962C8B-B14F-4D97-AF65-F5344CB8AC3E}">
        <p14:creationId xmlns:p14="http://schemas.microsoft.com/office/powerpoint/2010/main" val="3945638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07464" y="1490510"/>
            <a:ext cx="10515600" cy="2185214"/>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OpenProject</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utilizado para el reporte de tiempos invertidos en los diferentes proyectos. El PO es el responsable de mantener la lista de sus proyectos actualizadas (el tiempo estimado y el tiempo restante).</a:t>
            </a:r>
          </a:p>
          <a:p>
            <a:pPr algn="just"/>
            <a:endParaRPr lang="es-ES" sz="1600" dirty="0">
              <a:solidFill>
                <a:schemeClr val="bg1">
                  <a:lumMod val="50000"/>
                </a:schemeClr>
              </a:solidFill>
              <a:latin typeface="+mj-lt"/>
            </a:endParaRPr>
          </a:p>
          <a:p>
            <a:pPr algn="just"/>
            <a:r>
              <a:rPr lang="es-ES" sz="1600" dirty="0">
                <a:solidFill>
                  <a:schemeClr val="bg1">
                    <a:lumMod val="50000"/>
                  </a:schemeClr>
                </a:solidFill>
                <a:latin typeface="+mj-lt"/>
              </a:rPr>
              <a:t>Todos los miembros del </a:t>
            </a:r>
            <a:r>
              <a:rPr lang="es-ES" sz="1600" dirty="0" err="1">
                <a:solidFill>
                  <a:schemeClr val="bg1">
                    <a:lumMod val="50000"/>
                  </a:schemeClr>
                </a:solidFill>
                <a:latin typeface="+mj-lt"/>
              </a:rPr>
              <a:t>Scrum</a:t>
            </a:r>
            <a:r>
              <a:rPr lang="es-ES" sz="1600" dirty="0">
                <a:solidFill>
                  <a:schemeClr val="bg1">
                    <a:lumMod val="50000"/>
                  </a:schemeClr>
                </a:solidFill>
                <a:latin typeface="+mj-lt"/>
              </a:rPr>
              <a:t> </a:t>
            </a:r>
            <a:r>
              <a:rPr lang="es-ES" sz="1600" dirty="0" err="1">
                <a:solidFill>
                  <a:schemeClr val="bg1">
                    <a:lumMod val="50000"/>
                  </a:schemeClr>
                </a:solidFill>
                <a:latin typeface="+mj-lt"/>
              </a:rPr>
              <a:t>Team</a:t>
            </a:r>
            <a:r>
              <a:rPr lang="es-ES" sz="1600" dirty="0">
                <a:solidFill>
                  <a:schemeClr val="bg1">
                    <a:lumMod val="50000"/>
                  </a:schemeClr>
                </a:solidFill>
                <a:latin typeface="+mj-lt"/>
              </a:rPr>
              <a:t> deberán utilizar este programa de la siguiente manera</a:t>
            </a:r>
            <a:r>
              <a:rPr lang="es-ES" sz="1600" dirty="0" smtClean="0">
                <a:solidFill>
                  <a:schemeClr val="bg1">
                    <a:lumMod val="50000"/>
                  </a:schemeClr>
                </a:solidFill>
                <a:latin typeface="+mj-lt"/>
              </a:rPr>
              <a:t>:</a:t>
            </a:r>
            <a:endParaRPr lang="es-ES" sz="1600" dirty="0">
              <a:solidFill>
                <a:schemeClr val="bg1">
                  <a:lumMod val="50000"/>
                </a:schemeClr>
              </a:solidFill>
              <a:latin typeface="+mj-lt"/>
            </a:endParaRPr>
          </a:p>
          <a:p>
            <a:pPr algn="just"/>
            <a:endParaRPr lang="es-ES" sz="1600" dirty="0">
              <a:solidFill>
                <a:schemeClr val="bg1">
                  <a:lumMod val="50000"/>
                </a:schemeClr>
              </a:solidFill>
              <a:latin typeface="+mj-lt"/>
            </a:endParaRPr>
          </a:p>
          <a:p>
            <a:pPr marL="285750" indent="-285750" algn="just">
              <a:buFont typeface="Arial" panose="020B0604020202020204" pitchFamily="34" charset="0"/>
              <a:buChar char="•"/>
            </a:pPr>
            <a:r>
              <a:rPr lang="es-ES" sz="1600" dirty="0">
                <a:solidFill>
                  <a:schemeClr val="bg1">
                    <a:lumMod val="50000"/>
                  </a:schemeClr>
                </a:solidFill>
                <a:latin typeface="+mj-lt"/>
              </a:rPr>
              <a:t>Lunes – Introducción de tiempos</a:t>
            </a:r>
            <a:r>
              <a:rPr lang="es-ES" sz="1600" dirty="0" smtClean="0">
                <a:solidFill>
                  <a:schemeClr val="bg1">
                    <a:lumMod val="50000"/>
                  </a:schemeClr>
                </a:solidFill>
                <a:latin typeface="+mj-lt"/>
              </a:rPr>
              <a:t>: La </a:t>
            </a:r>
            <a:r>
              <a:rPr lang="es-ES" sz="1600" dirty="0">
                <a:solidFill>
                  <a:schemeClr val="bg1">
                    <a:lumMod val="50000"/>
                  </a:schemeClr>
                </a:solidFill>
                <a:latin typeface="+mj-lt"/>
              </a:rPr>
              <a:t>persona deberá reportar los tiempos en cada proyecto donde invirtiese tiempo durante el Sprint.</a:t>
            </a:r>
          </a:p>
          <a:p>
            <a:pPr algn="just"/>
            <a:endParaRPr lang="es-ES" sz="1600" dirty="0" smtClean="0">
              <a:solidFill>
                <a:schemeClr val="bg1">
                  <a:lumMod val="50000"/>
                </a:schemeClr>
              </a:solidFill>
              <a:latin typeface="+mj-lt"/>
            </a:endParaRPr>
          </a:p>
        </p:txBody>
      </p:sp>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4" name="Grupo 13"/>
          <p:cNvGrpSpPr/>
          <p:nvPr/>
        </p:nvGrpSpPr>
        <p:grpSpPr>
          <a:xfrm>
            <a:off x="11519731" y="6296210"/>
            <a:ext cx="565764" cy="502485"/>
            <a:chOff x="10177072" y="5176379"/>
            <a:chExt cx="1739856" cy="1545257"/>
          </a:xfrm>
        </p:grpSpPr>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6"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7"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8" name="CuadroTexto 17"/>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0" name="CuadroTexto 19"/>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pic>
        <p:nvPicPr>
          <p:cNvPr id="21" name="Imagen 20"/>
          <p:cNvPicPr>
            <a:picLocks noChangeAspect="1"/>
          </p:cNvPicPr>
          <p:nvPr/>
        </p:nvPicPr>
        <p:blipFill rotWithShape="1">
          <a:blip r:embed="rId6"/>
          <a:srcRect l="49777" t="41996" r="26659" b="46791"/>
          <a:stretch/>
        </p:blipFill>
        <p:spPr>
          <a:xfrm>
            <a:off x="3737227" y="4315785"/>
            <a:ext cx="3065929" cy="820271"/>
          </a:xfrm>
          <a:prstGeom prst="rect">
            <a:avLst/>
          </a:prstGeom>
        </p:spPr>
      </p:pic>
    </p:spTree>
    <p:extLst>
      <p:ext uri="{BB962C8B-B14F-4D97-AF65-F5344CB8AC3E}">
        <p14:creationId xmlns:p14="http://schemas.microsoft.com/office/powerpoint/2010/main" val="1579967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710013" y="1904019"/>
            <a:ext cx="6124104" cy="2677656"/>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Evernote</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Es la herramienta utilizada por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como centro de documentación técnica.</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Todos los miembros de Viavox son responsables de crear y mantener actualizada la documentación en el </a:t>
            </a:r>
            <a:r>
              <a:rPr lang="es-ES" sz="1600" dirty="0" err="1" smtClean="0">
                <a:solidFill>
                  <a:schemeClr val="bg1">
                    <a:lumMod val="50000"/>
                  </a:schemeClr>
                </a:solidFill>
                <a:latin typeface="+mj-lt"/>
              </a:rPr>
              <a:t>Evernote</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algn="just"/>
            <a:r>
              <a:rPr lang="es-ES" sz="1600" b="1" dirty="0" smtClean="0">
                <a:solidFill>
                  <a:schemeClr val="bg1">
                    <a:lumMod val="50000"/>
                  </a:schemeClr>
                </a:solidFill>
                <a:latin typeface="+mj-lt"/>
              </a:rPr>
              <a:t>El </a:t>
            </a:r>
            <a:r>
              <a:rPr lang="es-ES" sz="1600" b="1" dirty="0" err="1" smtClean="0">
                <a:solidFill>
                  <a:schemeClr val="bg1">
                    <a:lumMod val="50000"/>
                  </a:schemeClr>
                </a:solidFill>
                <a:latin typeface="+mj-lt"/>
              </a:rPr>
              <a:t>Scrum</a:t>
            </a:r>
            <a:r>
              <a:rPr lang="es-ES" sz="1600" b="1" dirty="0" smtClean="0">
                <a:solidFill>
                  <a:schemeClr val="bg1">
                    <a:lumMod val="50000"/>
                  </a:schemeClr>
                </a:solidFill>
                <a:latin typeface="+mj-lt"/>
              </a:rPr>
              <a:t> Master en la única persona que puede crear libretas compartidas en el </a:t>
            </a:r>
            <a:r>
              <a:rPr lang="es-ES" sz="1600" b="1" dirty="0" err="1" smtClean="0">
                <a:solidFill>
                  <a:schemeClr val="bg1">
                    <a:lumMod val="50000"/>
                  </a:schemeClr>
                </a:solidFill>
                <a:latin typeface="+mj-lt"/>
              </a:rPr>
              <a:t>Evernote</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 Pendiente de mejorar el proceso (logísticamente)</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9849" y="1799151"/>
            <a:ext cx="2627570" cy="2627570"/>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SCRUM: Herramientas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045744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838200" y="2804206"/>
            <a:ext cx="10515600" cy="3539430"/>
          </a:xfrm>
          <a:prstGeom prst="rect">
            <a:avLst/>
          </a:prstGeom>
          <a:noFill/>
        </p:spPr>
        <p:txBody>
          <a:bodyPr wrap="square" rtlCol="0">
            <a:spAutoFit/>
          </a:bodyPr>
          <a:lstStyle/>
          <a:p>
            <a:pPr algn="just"/>
            <a:r>
              <a:rPr lang="es-ES" sz="1600" dirty="0" err="1" smtClean="0">
                <a:solidFill>
                  <a:schemeClr val="bg1">
                    <a:lumMod val="50000"/>
                  </a:schemeClr>
                </a:solidFill>
                <a:latin typeface="+mj-lt"/>
              </a:rPr>
              <a:t>DevOps</a:t>
            </a:r>
            <a:r>
              <a:rPr lang="es-ES" sz="1600" dirty="0" smtClean="0">
                <a:solidFill>
                  <a:schemeClr val="bg1">
                    <a:lumMod val="50000"/>
                  </a:schemeClr>
                </a:solidFill>
                <a:latin typeface="+mj-lt"/>
              </a:rPr>
              <a:t> es una práctica en el desarrollo de software que promueve la unificación de los procesos de Desarrollo con Operaciones. Esto quiere decir que las personas que desarrollan no se quedan solo ahí, si no que tratamos a nuestros desarrollos como productos: los testamos, integramos, publicamos, monitoreamos, analizamos y mejoramos si fuese necesario.</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Con esto se consigue romper la clásica estructura departamental: “sistemas”, “desarrollo”, “calidad”, etc… y pasa a ser el propio equipo de trabajo el responsable de todas la áreas al mismo tiempo.</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Aprovechando que las tareas de integración y supervisión caen ahora del área de desarrollo, se implementan técnicas avanzadas para automatizar lo máximo posible estos procesos. Técnicas como un control de versiones avanzado y otras conocidas como </a:t>
            </a:r>
            <a:r>
              <a:rPr lang="es-ES" sz="1600" dirty="0" err="1" smtClean="0">
                <a:solidFill>
                  <a:schemeClr val="bg1">
                    <a:lumMod val="50000"/>
                  </a:schemeClr>
                </a:solidFill>
                <a:latin typeface="+mj-lt"/>
              </a:rPr>
              <a:t>Continuous</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Integration</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Continuous</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Delivery</a:t>
            </a:r>
            <a:r>
              <a:rPr lang="es-ES" sz="1600" dirty="0" smtClean="0">
                <a:solidFill>
                  <a:schemeClr val="bg1">
                    <a:lumMod val="50000"/>
                  </a:schemeClr>
                </a:solidFill>
                <a:latin typeface="+mj-lt"/>
              </a:rPr>
              <a:t> (CI / CD).</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Igualmente, la metodología </a:t>
            </a:r>
            <a:r>
              <a:rPr lang="es-ES" sz="1600" dirty="0" err="1" smtClean="0">
                <a:solidFill>
                  <a:schemeClr val="bg1">
                    <a:lumMod val="50000"/>
                  </a:schemeClr>
                </a:solidFill>
                <a:latin typeface="+mj-lt"/>
              </a:rPr>
              <a:t>DevOps</a:t>
            </a:r>
            <a:r>
              <a:rPr lang="es-ES" sz="1600" dirty="0" smtClean="0">
                <a:solidFill>
                  <a:schemeClr val="bg1">
                    <a:lumMod val="50000"/>
                  </a:schemeClr>
                </a:solidFill>
                <a:latin typeface="+mj-lt"/>
              </a:rPr>
              <a:t> afecta directamente a la depuración de los procesos en el desarrollo para mejorar la calidad y agilidad en los desarrollos.</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602" y="1061223"/>
            <a:ext cx="2915667" cy="1490230"/>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a:t>
            </a:r>
            <a:r>
              <a:rPr lang="es-ES" sz="4000" dirty="0" err="1" smtClean="0">
                <a:solidFill>
                  <a:schemeClr val="bg1">
                    <a:lumMod val="75000"/>
                  </a:schemeClr>
                </a:solidFill>
                <a:latin typeface="Roboto Th" pitchFamily="2" charset="0"/>
                <a:ea typeface="Roboto Th" pitchFamily="2" charset="0"/>
              </a:rPr>
              <a:t>DevOps</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3082335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445093" y="1409065"/>
            <a:ext cx="10515600" cy="2800767"/>
          </a:xfrm>
          <a:prstGeom prst="rect">
            <a:avLst/>
          </a:prstGeom>
          <a:noFill/>
        </p:spPr>
        <p:txBody>
          <a:bodyPr wrap="square" rtlCol="0">
            <a:spAutoFit/>
          </a:bodyPr>
          <a:lstStyle/>
          <a:p>
            <a:pPr algn="just"/>
            <a:r>
              <a:rPr lang="es-ES" sz="1600" dirty="0" smtClean="0">
                <a:solidFill>
                  <a:schemeClr val="bg1">
                    <a:lumMod val="50000"/>
                  </a:schemeClr>
                </a:solidFill>
                <a:latin typeface="+mj-lt"/>
              </a:rPr>
              <a:t>La mayoría de proyectos afrontados por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se desarrollan en PHP. Basándose en esto, todos deben estar unificados para utilizar las mismas tecnologías (independientemente de las particularidades de cada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a:t>
            </a:r>
          </a:p>
          <a:p>
            <a:pPr algn="just"/>
            <a:endParaRPr lang="es-ES" sz="1600" b="1" dirty="0">
              <a:solidFill>
                <a:schemeClr val="bg1">
                  <a:lumMod val="50000"/>
                </a:schemeClr>
              </a:solidFill>
              <a:latin typeface="+mj-lt"/>
            </a:endParaRPr>
          </a:p>
          <a:p>
            <a:pPr algn="just"/>
            <a:endParaRPr lang="es-ES" sz="1600" b="1" dirty="0" smtClean="0">
              <a:solidFill>
                <a:schemeClr val="bg1">
                  <a:lumMod val="50000"/>
                </a:schemeClr>
              </a:solidFill>
              <a:latin typeface="+mj-lt"/>
            </a:endParaRPr>
          </a:p>
          <a:p>
            <a:pPr algn="just"/>
            <a:r>
              <a:rPr lang="es-ES" sz="2400" b="1" dirty="0" smtClean="0">
                <a:solidFill>
                  <a:schemeClr val="bg1">
                    <a:lumMod val="50000"/>
                  </a:schemeClr>
                </a:solidFill>
                <a:latin typeface="+mj-lt"/>
              </a:rPr>
              <a:t>Framework: </a:t>
            </a:r>
            <a:r>
              <a:rPr lang="es-ES" sz="1600" dirty="0" smtClean="0">
                <a:solidFill>
                  <a:schemeClr val="bg1">
                    <a:lumMod val="50000"/>
                  </a:schemeClr>
                </a:solidFill>
                <a:latin typeface="+mj-lt"/>
              </a:rPr>
              <a:t>El Framework de trabajo deberá ser siempre </a:t>
            </a:r>
            <a:r>
              <a:rPr lang="es-ES" sz="1600" dirty="0" err="1" smtClean="0">
                <a:solidFill>
                  <a:schemeClr val="bg1">
                    <a:lumMod val="50000"/>
                  </a:schemeClr>
                </a:solidFill>
                <a:latin typeface="+mj-lt"/>
              </a:rPr>
              <a:t>Laravel</a:t>
            </a:r>
            <a:r>
              <a:rPr lang="es-ES" sz="1600" dirty="0" smtClean="0">
                <a:solidFill>
                  <a:schemeClr val="bg1">
                    <a:lumMod val="50000"/>
                  </a:schemeClr>
                </a:solidFill>
                <a:latin typeface="+mj-lt"/>
              </a:rPr>
              <a:t> o Lumen. </a:t>
            </a:r>
          </a:p>
          <a:p>
            <a:pPr algn="just"/>
            <a:r>
              <a:rPr lang="es-ES" sz="1600" dirty="0" smtClean="0">
                <a:solidFill>
                  <a:schemeClr val="bg1">
                    <a:lumMod val="50000"/>
                  </a:schemeClr>
                </a:solidFill>
                <a:latin typeface="+mj-lt"/>
              </a:rPr>
              <a:t>Excepciones: proyectos basados en CMS </a:t>
            </a:r>
            <a:r>
              <a:rPr lang="es-ES" sz="1600" dirty="0" err="1" smtClean="0">
                <a:solidFill>
                  <a:schemeClr val="bg1">
                    <a:lumMod val="50000"/>
                  </a:schemeClr>
                </a:solidFill>
                <a:latin typeface="+mj-lt"/>
              </a:rPr>
              <a:t>OpenSource</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pej</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Wordpress</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Joomla</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Prestashop</a:t>
            </a:r>
            <a:r>
              <a:rPr lang="es-ES" sz="1600" dirty="0" smtClean="0">
                <a:solidFill>
                  <a:schemeClr val="bg1">
                    <a:lumMod val="50000"/>
                  </a:schemeClr>
                </a:solidFill>
                <a:latin typeface="+mj-lt"/>
              </a:rPr>
              <a:t>, etc.)</a:t>
            </a:r>
          </a:p>
          <a:p>
            <a:pPr algn="just"/>
            <a:endParaRPr lang="es-ES" sz="1600" dirty="0" smtClean="0">
              <a:solidFill>
                <a:schemeClr val="bg1">
                  <a:lumMod val="50000"/>
                </a:schemeClr>
              </a:solidFill>
              <a:latin typeface="+mj-lt"/>
            </a:endParaRPr>
          </a:p>
          <a:p>
            <a:pPr algn="just"/>
            <a:endParaRPr lang="es-ES" sz="1600" b="1" dirty="0">
              <a:solidFill>
                <a:schemeClr val="bg1">
                  <a:lumMod val="50000"/>
                </a:schemeClr>
              </a:solidFill>
              <a:latin typeface="+mj-lt"/>
            </a:endParaRPr>
          </a:p>
          <a:p>
            <a:pPr algn="just"/>
            <a:r>
              <a:rPr lang="es-ES" sz="2400" b="1" dirty="0" err="1" smtClean="0">
                <a:solidFill>
                  <a:schemeClr val="bg1">
                    <a:lumMod val="50000"/>
                  </a:schemeClr>
                </a:solidFill>
                <a:latin typeface="+mj-lt"/>
              </a:rPr>
              <a:t>Composer</a:t>
            </a:r>
            <a:r>
              <a:rPr lang="es-ES" sz="2400" b="1" dirty="0" smtClean="0">
                <a:solidFill>
                  <a:schemeClr val="bg1">
                    <a:lumMod val="50000"/>
                  </a:schemeClr>
                </a:solidFill>
                <a:latin typeface="+mj-lt"/>
              </a:rPr>
              <a:t> y NPM: </a:t>
            </a:r>
            <a:r>
              <a:rPr lang="es-ES" sz="1600" dirty="0" smtClean="0">
                <a:solidFill>
                  <a:schemeClr val="bg1">
                    <a:lumMod val="50000"/>
                  </a:schemeClr>
                </a:solidFill>
                <a:latin typeface="+mj-lt"/>
              </a:rPr>
              <a:t>Los proyectos deberán estar gestionados por los manejadores de </a:t>
            </a:r>
          </a:p>
          <a:p>
            <a:pPr algn="just"/>
            <a:r>
              <a:rPr lang="es-ES" sz="1600" dirty="0" smtClean="0">
                <a:solidFill>
                  <a:schemeClr val="bg1">
                    <a:lumMod val="50000"/>
                  </a:schemeClr>
                </a:solidFill>
                <a:latin typeface="+mj-lt"/>
              </a:rPr>
              <a:t>dependencias indicados.</a:t>
            </a:r>
          </a:p>
        </p:txBody>
      </p:sp>
      <p:pic>
        <p:nvPicPr>
          <p:cNvPr id="2" name="Imagen 1"/>
          <p:cNvPicPr>
            <a:picLocks noChangeAspect="1"/>
          </p:cNvPicPr>
          <p:nvPr/>
        </p:nvPicPr>
        <p:blipFill>
          <a:blip r:embed="rId2"/>
          <a:stretch>
            <a:fillRect/>
          </a:stretch>
        </p:blipFill>
        <p:spPr>
          <a:xfrm>
            <a:off x="8973941" y="2334498"/>
            <a:ext cx="796455" cy="854733"/>
          </a:xfrm>
          <a:prstGeom prst="rect">
            <a:avLst/>
          </a:prstGeom>
        </p:spPr>
      </p:pic>
      <p:pic>
        <p:nvPicPr>
          <p:cNvPr id="3" name="Imagen 2"/>
          <p:cNvPicPr>
            <a:picLocks noChangeAspect="1"/>
          </p:cNvPicPr>
          <p:nvPr/>
        </p:nvPicPr>
        <p:blipFill>
          <a:blip r:embed="rId3"/>
          <a:stretch>
            <a:fillRect/>
          </a:stretch>
        </p:blipFill>
        <p:spPr>
          <a:xfrm>
            <a:off x="10130744" y="2477173"/>
            <a:ext cx="1036023" cy="569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0209" y="3431538"/>
            <a:ext cx="740703" cy="909276"/>
          </a:xfrm>
          <a:prstGeom prst="rect">
            <a:avLst/>
          </a:prstGeom>
        </p:spPr>
      </p:pic>
      <p:pic>
        <p:nvPicPr>
          <p:cNvPr id="13"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260" y="3343912"/>
            <a:ext cx="1201167" cy="1201167"/>
          </a:xfrm>
          <a:prstGeom prst="rect">
            <a:avLst/>
          </a:prstGeom>
        </p:spPr>
      </p:pic>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5" name="Grupo 14"/>
          <p:cNvGrpSpPr/>
          <p:nvPr/>
        </p:nvGrpSpPr>
        <p:grpSpPr>
          <a:xfrm>
            <a:off x="11519731" y="6296210"/>
            <a:ext cx="565764" cy="502485"/>
            <a:chOff x="10177072" y="5176379"/>
            <a:chExt cx="1739856" cy="1545257"/>
          </a:xfrm>
        </p:grpSpPr>
        <p:pic>
          <p:nvPicPr>
            <p:cNvPr id="16" name="Imagen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7" name="Imagen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8" name="Imagen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9" name="CuadroTexto 18"/>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Viavox </a:t>
            </a:r>
            <a:r>
              <a:rPr lang="es-ES" sz="4000" dirty="0" err="1" smtClean="0">
                <a:solidFill>
                  <a:schemeClr val="bg1">
                    <a:lumMod val="75000"/>
                  </a:schemeClr>
                </a:solidFill>
                <a:latin typeface="Roboto Th" pitchFamily="2" charset="0"/>
                <a:ea typeface="Roboto Th" pitchFamily="2" charset="0"/>
              </a:rPr>
              <a:t>DevOps</a:t>
            </a:r>
            <a:r>
              <a:rPr lang="es-ES" sz="4000" dirty="0" smtClean="0">
                <a:solidFill>
                  <a:schemeClr val="bg1">
                    <a:lumMod val="75000"/>
                  </a:schemeClr>
                </a:solidFill>
                <a:latin typeface="Roboto Th" pitchFamily="2" charset="0"/>
                <a:ea typeface="Roboto Th" pitchFamily="2" charset="0"/>
              </a:rPr>
              <a:t>: Desarrollo</a:t>
            </a:r>
            <a:endParaRPr lang="es-ES" sz="4000" dirty="0">
              <a:solidFill>
                <a:schemeClr val="bg1">
                  <a:lumMod val="75000"/>
                </a:schemeClr>
              </a:solidFill>
              <a:latin typeface="Roboto Th" pitchFamily="2" charset="0"/>
              <a:ea typeface="Roboto Th" pitchFamily="2" charset="0"/>
            </a:endParaRPr>
          </a:p>
        </p:txBody>
      </p:sp>
      <p:sp>
        <p:nvSpPr>
          <p:cNvPr id="20" name="CuadroTexto 19"/>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1" name="CuadroTexto 20"/>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3957025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838200" y="1767509"/>
            <a:ext cx="10515600" cy="1323439"/>
          </a:xfrm>
          <a:prstGeom prst="rect">
            <a:avLst/>
          </a:prstGeom>
          <a:noFill/>
        </p:spPr>
        <p:txBody>
          <a:bodyPr wrap="square" rtlCol="0">
            <a:spAutoFit/>
          </a:bodyPr>
          <a:lstStyle/>
          <a:p>
            <a:pPr algn="just"/>
            <a:r>
              <a:rPr lang="es-ES" sz="1600" dirty="0" smtClean="0">
                <a:solidFill>
                  <a:schemeClr val="bg1">
                    <a:lumMod val="50000"/>
                  </a:schemeClr>
                </a:solidFill>
                <a:latin typeface="+mj-lt"/>
              </a:rPr>
              <a:t>Todos los proyectos deberán incluir en código la creación de la BBDD y despliegues de contenidos.</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Esto se conoce como: Migraciones y </a:t>
            </a:r>
            <a:r>
              <a:rPr lang="es-ES" sz="1600" dirty="0" err="1" smtClean="0">
                <a:solidFill>
                  <a:schemeClr val="bg1">
                    <a:lumMod val="50000"/>
                  </a:schemeClr>
                </a:solidFill>
                <a:latin typeface="+mj-lt"/>
              </a:rPr>
              <a:t>Seeders</a:t>
            </a:r>
            <a:r>
              <a:rPr lang="es-ES" sz="1600" dirty="0" smtClean="0">
                <a:solidFill>
                  <a:schemeClr val="bg1">
                    <a:lumMod val="50000"/>
                  </a:schemeClr>
                </a:solidFill>
                <a:latin typeface="+mj-lt"/>
              </a:rPr>
              <a:t>, ambos se pueden gestionar de forma correcta desde </a:t>
            </a:r>
            <a:r>
              <a:rPr lang="es-ES" sz="1600" dirty="0" err="1" smtClean="0">
                <a:solidFill>
                  <a:schemeClr val="bg1">
                    <a:lumMod val="50000"/>
                  </a:schemeClr>
                </a:solidFill>
                <a:latin typeface="+mj-lt"/>
              </a:rPr>
              <a:t>Laravel</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Si no se realiza de este modo, las pruebas automatizadas perderían el sentido al igual que los procesos CI / CD.</a:t>
            </a:r>
          </a:p>
        </p:txBody>
      </p:sp>
      <p:pic>
        <p:nvPicPr>
          <p:cNvPr id="20" name="Imagen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21" name="Grupo 20"/>
          <p:cNvGrpSpPr/>
          <p:nvPr/>
        </p:nvGrpSpPr>
        <p:grpSpPr>
          <a:xfrm>
            <a:off x="11519731" y="6296210"/>
            <a:ext cx="565764" cy="502485"/>
            <a:chOff x="10177072" y="5176379"/>
            <a:chExt cx="1739856" cy="1545257"/>
          </a:xfrm>
        </p:grpSpPr>
        <p:pic>
          <p:nvPicPr>
            <p:cNvPr id="22" name="Imagen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23"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24"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25" name="CuadroTexto 24"/>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Arquitectura BBDD</a:t>
            </a:r>
            <a:endParaRPr lang="es-ES" sz="4000" dirty="0">
              <a:solidFill>
                <a:schemeClr val="bg1">
                  <a:lumMod val="75000"/>
                </a:schemeClr>
              </a:solidFill>
              <a:latin typeface="Roboto Th" pitchFamily="2" charset="0"/>
              <a:ea typeface="Roboto Th" pitchFamily="2" charset="0"/>
            </a:endParaRPr>
          </a:p>
        </p:txBody>
      </p:sp>
      <p:sp>
        <p:nvSpPr>
          <p:cNvPr id="26" name="CuadroTexto 25"/>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7" name="CuadroTexto 26"/>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965418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extLst>
              <a:ext uri="{28A0092B-C50C-407E-A947-70E740481C1C}">
                <a14:useLocalDpi xmlns:a14="http://schemas.microsoft.com/office/drawing/2010/main" val="0"/>
              </a:ext>
            </a:extLst>
          </a:blip>
          <a:srcRect t="14504"/>
          <a:stretch/>
        </p:blipFill>
        <p:spPr>
          <a:xfrm>
            <a:off x="7832001" y="1481346"/>
            <a:ext cx="3687730" cy="1775317"/>
          </a:xfrm>
          <a:prstGeom prst="rect">
            <a:avLst/>
          </a:prstGeom>
        </p:spPr>
      </p:pic>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71976" y="201059"/>
            <a:ext cx="8035546"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Apolo para escépticos</a:t>
            </a:r>
            <a:endParaRPr lang="es-ES" sz="4000" dirty="0">
              <a:solidFill>
                <a:schemeClr val="bg1">
                  <a:lumMod val="75000"/>
                </a:schemeClr>
              </a:solidFill>
              <a:latin typeface="Roboto Th" pitchFamily="2" charset="0"/>
              <a:ea typeface="Roboto Th" pitchFamily="2" charset="0"/>
            </a:endParaRPr>
          </a:p>
        </p:txBody>
      </p:sp>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6" name="Grupo 15"/>
          <p:cNvGrpSpPr/>
          <p:nvPr/>
        </p:nvGrpSpPr>
        <p:grpSpPr>
          <a:xfrm>
            <a:off x="11519731" y="6296210"/>
            <a:ext cx="565764" cy="502485"/>
            <a:chOff x="10177072" y="5176379"/>
            <a:chExt cx="1739856" cy="1545257"/>
          </a:xfrm>
        </p:grpSpPr>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8"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9"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25" name="CuadroTexto 24"/>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6" name="CuadroTexto 25"/>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
        <p:nvSpPr>
          <p:cNvPr id="12" name="CuadroTexto 11"/>
          <p:cNvSpPr txBox="1"/>
          <p:nvPr/>
        </p:nvSpPr>
        <p:spPr>
          <a:xfrm>
            <a:off x="365891" y="1321566"/>
            <a:ext cx="7029450" cy="523220"/>
          </a:xfrm>
          <a:prstGeom prst="rect">
            <a:avLst/>
          </a:prstGeom>
          <a:noFill/>
        </p:spPr>
        <p:txBody>
          <a:bodyPr wrap="square" rtlCol="0">
            <a:spAutoFit/>
          </a:bodyPr>
          <a:lstStyle/>
          <a:p>
            <a:r>
              <a:rPr lang="es-ES" sz="2800" dirty="0">
                <a:solidFill>
                  <a:schemeClr val="bg1">
                    <a:lumMod val="50000"/>
                  </a:schemeClr>
                </a:solidFill>
                <a:latin typeface="+mj-lt"/>
              </a:rPr>
              <a:t>¿Quiénes SOMOS</a:t>
            </a:r>
            <a:r>
              <a:rPr lang="es-ES" sz="2800" dirty="0" smtClean="0">
                <a:solidFill>
                  <a:schemeClr val="bg1">
                    <a:lumMod val="50000"/>
                  </a:schemeClr>
                </a:solidFill>
                <a:latin typeface="+mj-lt"/>
              </a:rPr>
              <a:t>?</a:t>
            </a:r>
            <a:endParaRPr lang="es-ES" sz="2800" dirty="0">
              <a:solidFill>
                <a:schemeClr val="bg1">
                  <a:lumMod val="50000"/>
                </a:schemeClr>
              </a:solidFill>
              <a:latin typeface="+mj-lt"/>
            </a:endParaRPr>
          </a:p>
        </p:txBody>
      </p:sp>
      <p:sp>
        <p:nvSpPr>
          <p:cNvPr id="27" name="CuadroTexto 26"/>
          <p:cNvSpPr txBox="1"/>
          <p:nvPr/>
        </p:nvSpPr>
        <p:spPr>
          <a:xfrm>
            <a:off x="451909" y="1880062"/>
            <a:ext cx="7130277" cy="3693319"/>
          </a:xfrm>
          <a:prstGeom prst="rect">
            <a:avLst/>
          </a:prstGeom>
          <a:noFill/>
        </p:spPr>
        <p:txBody>
          <a:bodyPr wrap="square" rtlCol="0">
            <a:spAutoFit/>
          </a:bodyPr>
          <a:lstStyle/>
          <a:p>
            <a:r>
              <a:rPr lang="es-ES" b="1" dirty="0" err="1" smtClean="0">
                <a:solidFill>
                  <a:schemeClr val="bg1">
                    <a:lumMod val="50000"/>
                  </a:schemeClr>
                </a:solidFill>
                <a:latin typeface="+mj-lt"/>
              </a:rPr>
              <a:t>Viavox</a:t>
            </a:r>
            <a:r>
              <a:rPr lang="es-ES" dirty="0" smtClean="0">
                <a:solidFill>
                  <a:schemeClr val="bg1">
                    <a:lumMod val="50000"/>
                  </a:schemeClr>
                </a:solidFill>
                <a:latin typeface="+mj-lt"/>
              </a:rPr>
              <a:t> se fundó hace ya más de 18 años (allá por 1999). Como apuesta personal del CEO por crear una compañía de IT.</a:t>
            </a:r>
          </a:p>
          <a:p>
            <a:endParaRPr lang="es-ES" dirty="0" smtClean="0">
              <a:solidFill>
                <a:schemeClr val="bg1">
                  <a:lumMod val="50000"/>
                </a:schemeClr>
              </a:solidFill>
              <a:latin typeface="+mj-lt"/>
            </a:endParaRPr>
          </a:p>
          <a:p>
            <a:endParaRPr lang="es-ES" dirty="0" smtClean="0">
              <a:solidFill>
                <a:schemeClr val="bg1">
                  <a:lumMod val="50000"/>
                </a:schemeClr>
              </a:solidFill>
              <a:latin typeface="+mj-lt"/>
            </a:endParaRPr>
          </a:p>
          <a:p>
            <a:endParaRPr lang="es-ES" dirty="0">
              <a:solidFill>
                <a:schemeClr val="bg1">
                  <a:lumMod val="50000"/>
                </a:schemeClr>
              </a:solidFill>
              <a:latin typeface="+mj-lt"/>
            </a:endParaRPr>
          </a:p>
          <a:p>
            <a:r>
              <a:rPr lang="es-ES" dirty="0" smtClean="0">
                <a:solidFill>
                  <a:schemeClr val="bg1">
                    <a:lumMod val="50000"/>
                  </a:schemeClr>
                </a:solidFill>
                <a:latin typeface="+mj-lt"/>
              </a:rPr>
              <a:t>El modelo de negocio de </a:t>
            </a:r>
            <a:r>
              <a:rPr lang="es-ES" b="1" dirty="0" err="1" smtClean="0">
                <a:solidFill>
                  <a:schemeClr val="bg1">
                    <a:lumMod val="50000"/>
                  </a:schemeClr>
                </a:solidFill>
                <a:latin typeface="+mj-lt"/>
              </a:rPr>
              <a:t>Viavox</a:t>
            </a:r>
            <a:r>
              <a:rPr lang="es-ES" dirty="0" smtClean="0">
                <a:solidFill>
                  <a:schemeClr val="bg1">
                    <a:lumMod val="50000"/>
                  </a:schemeClr>
                </a:solidFill>
                <a:latin typeface="+mj-lt"/>
              </a:rPr>
              <a:t> ha evolucionado durante todos estos años, con errores y aciertos. Con épocas muy difíciles y también con grandes momentos álgidos.</a:t>
            </a:r>
          </a:p>
          <a:p>
            <a:endParaRPr lang="es-ES" dirty="0" smtClean="0">
              <a:solidFill>
                <a:schemeClr val="bg1">
                  <a:lumMod val="50000"/>
                </a:schemeClr>
              </a:solidFill>
              <a:latin typeface="+mj-lt"/>
            </a:endParaRPr>
          </a:p>
          <a:p>
            <a:endParaRPr lang="es-ES" dirty="0" smtClean="0">
              <a:solidFill>
                <a:schemeClr val="bg1">
                  <a:lumMod val="50000"/>
                </a:schemeClr>
              </a:solidFill>
              <a:latin typeface="+mj-lt"/>
            </a:endParaRPr>
          </a:p>
          <a:p>
            <a:endParaRPr lang="es-ES" dirty="0">
              <a:solidFill>
                <a:schemeClr val="bg1">
                  <a:lumMod val="50000"/>
                </a:schemeClr>
              </a:solidFill>
              <a:latin typeface="+mj-lt"/>
            </a:endParaRPr>
          </a:p>
          <a:p>
            <a:r>
              <a:rPr lang="es-ES" dirty="0" smtClean="0">
                <a:solidFill>
                  <a:schemeClr val="bg1">
                    <a:lumMod val="50000"/>
                  </a:schemeClr>
                </a:solidFill>
                <a:latin typeface="+mj-lt"/>
              </a:rPr>
              <a:t>Siempre hemos estado preocupados sobre el futuro y pocas veces hemos podido plantearnos la evolución, consumidos por el trabajo diario. </a:t>
            </a:r>
            <a:endParaRPr lang="es-ES" dirty="0">
              <a:solidFill>
                <a:schemeClr val="bg1">
                  <a:lumMod val="50000"/>
                </a:schemeClr>
              </a:solidFill>
              <a:latin typeface="+mj-lt"/>
            </a:endParaRPr>
          </a:p>
        </p:txBody>
      </p:sp>
      <p:sp>
        <p:nvSpPr>
          <p:cNvPr id="28" name="CuadroTexto 27"/>
          <p:cNvSpPr txBox="1"/>
          <p:nvPr/>
        </p:nvSpPr>
        <p:spPr>
          <a:xfrm>
            <a:off x="365891" y="4408452"/>
            <a:ext cx="7029450" cy="523220"/>
          </a:xfrm>
          <a:prstGeom prst="rect">
            <a:avLst/>
          </a:prstGeom>
          <a:noFill/>
        </p:spPr>
        <p:txBody>
          <a:bodyPr wrap="square" rtlCol="0">
            <a:spAutoFit/>
          </a:bodyPr>
          <a:lstStyle/>
          <a:p>
            <a:r>
              <a:rPr lang="es-ES" sz="2800" dirty="0" smtClean="0">
                <a:solidFill>
                  <a:schemeClr val="bg1">
                    <a:lumMod val="50000"/>
                  </a:schemeClr>
                </a:solidFill>
                <a:latin typeface="+mj-lt"/>
              </a:rPr>
              <a:t>¿</a:t>
            </a:r>
            <a:r>
              <a:rPr lang="es-ES" sz="2800" dirty="0">
                <a:solidFill>
                  <a:schemeClr val="bg1">
                    <a:lumMod val="50000"/>
                  </a:schemeClr>
                </a:solidFill>
                <a:latin typeface="+mj-lt"/>
              </a:rPr>
              <a:t>A dónde VAMOS?</a:t>
            </a:r>
          </a:p>
        </p:txBody>
      </p:sp>
      <p:sp>
        <p:nvSpPr>
          <p:cNvPr id="29" name="CuadroTexto 28"/>
          <p:cNvSpPr txBox="1"/>
          <p:nvPr/>
        </p:nvSpPr>
        <p:spPr>
          <a:xfrm>
            <a:off x="365891" y="2733443"/>
            <a:ext cx="7029450" cy="523220"/>
          </a:xfrm>
          <a:prstGeom prst="rect">
            <a:avLst/>
          </a:prstGeom>
          <a:noFill/>
        </p:spPr>
        <p:txBody>
          <a:bodyPr wrap="square" rtlCol="0">
            <a:spAutoFit/>
          </a:bodyPr>
          <a:lstStyle/>
          <a:p>
            <a:r>
              <a:rPr lang="es-ES" sz="2800" dirty="0" smtClean="0">
                <a:solidFill>
                  <a:schemeClr val="bg1">
                    <a:lumMod val="50000"/>
                  </a:schemeClr>
                </a:solidFill>
                <a:latin typeface="+mj-lt"/>
              </a:rPr>
              <a:t>¿</a:t>
            </a:r>
            <a:r>
              <a:rPr lang="es-ES" sz="2800" dirty="0">
                <a:solidFill>
                  <a:schemeClr val="bg1">
                    <a:lumMod val="50000"/>
                  </a:schemeClr>
                </a:solidFill>
                <a:latin typeface="+mj-lt"/>
              </a:rPr>
              <a:t>De dónde VENIMOS</a:t>
            </a:r>
            <a:r>
              <a:rPr lang="es-ES" sz="2800" dirty="0" smtClean="0">
                <a:solidFill>
                  <a:schemeClr val="bg1">
                    <a:lumMod val="50000"/>
                  </a:schemeClr>
                </a:solidFill>
                <a:latin typeface="+mj-lt"/>
              </a:rPr>
              <a:t>?</a:t>
            </a:r>
            <a:endParaRPr lang="es-ES" sz="2800" dirty="0">
              <a:solidFill>
                <a:schemeClr val="bg1">
                  <a:lumMod val="50000"/>
                </a:schemeClr>
              </a:solidFill>
              <a:latin typeface="+mj-lt"/>
            </a:endParaRPr>
          </a:p>
        </p:txBody>
      </p:sp>
      <p:sp>
        <p:nvSpPr>
          <p:cNvPr id="30" name="CuadroTexto 29"/>
          <p:cNvSpPr txBox="1"/>
          <p:nvPr/>
        </p:nvSpPr>
        <p:spPr>
          <a:xfrm>
            <a:off x="8605554" y="3819783"/>
            <a:ext cx="3038366" cy="2308324"/>
          </a:xfrm>
          <a:prstGeom prst="rect">
            <a:avLst/>
          </a:prstGeom>
          <a:noFill/>
        </p:spPr>
        <p:txBody>
          <a:bodyPr wrap="square" rtlCol="0">
            <a:spAutoFit/>
          </a:bodyPr>
          <a:lstStyle/>
          <a:p>
            <a:r>
              <a:rPr lang="es-ES" dirty="0" smtClean="0">
                <a:solidFill>
                  <a:schemeClr val="bg1">
                    <a:lumMod val="50000"/>
                  </a:schemeClr>
                </a:solidFill>
                <a:latin typeface="+mj-lt"/>
              </a:rPr>
              <a:t>Para los escépticos: hay gente pensando en la mejora continua y en la evolución de la empresa.</a:t>
            </a:r>
          </a:p>
          <a:p>
            <a:endParaRPr lang="es-ES" dirty="0">
              <a:solidFill>
                <a:schemeClr val="bg1">
                  <a:lumMod val="50000"/>
                </a:schemeClr>
              </a:solidFill>
              <a:latin typeface="+mj-lt"/>
            </a:endParaRPr>
          </a:p>
          <a:p>
            <a:r>
              <a:rPr lang="es-ES" dirty="0" smtClean="0">
                <a:solidFill>
                  <a:schemeClr val="bg1">
                    <a:lumMod val="50000"/>
                  </a:schemeClr>
                </a:solidFill>
                <a:latin typeface="+mj-lt"/>
              </a:rPr>
              <a:t>Llevamos trabajando varios años en un plan de evolución: esto es el APOLO </a:t>
            </a:r>
            <a:endParaRPr lang="es-ES" dirty="0">
              <a:solidFill>
                <a:schemeClr val="bg1">
                  <a:lumMod val="50000"/>
                </a:schemeClr>
              </a:solidFill>
              <a:latin typeface="+mj-lt"/>
            </a:endParaRPr>
          </a:p>
        </p:txBody>
      </p:sp>
      <p:sp>
        <p:nvSpPr>
          <p:cNvPr id="8" name="Flecha derecha 7"/>
          <p:cNvSpPr/>
          <p:nvPr/>
        </p:nvSpPr>
        <p:spPr>
          <a:xfrm>
            <a:off x="7731333" y="5023175"/>
            <a:ext cx="607324" cy="52320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032635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838200" y="991969"/>
            <a:ext cx="10515600" cy="5386090"/>
          </a:xfrm>
          <a:prstGeom prst="rect">
            <a:avLst/>
          </a:prstGeom>
          <a:noFill/>
        </p:spPr>
        <p:txBody>
          <a:bodyPr wrap="square" rtlCol="0">
            <a:spAutoFit/>
          </a:bodyPr>
          <a:lstStyle/>
          <a:p>
            <a:pPr algn="just"/>
            <a:r>
              <a:rPr lang="es-ES" sz="2400" b="1" dirty="0" smtClean="0">
                <a:solidFill>
                  <a:schemeClr val="bg1">
                    <a:lumMod val="50000"/>
                  </a:schemeClr>
                </a:solidFill>
                <a:latin typeface="+mj-lt"/>
              </a:rPr>
              <a:t>Funciones de todos los integrantes </a:t>
            </a:r>
            <a:r>
              <a:rPr lang="es-ES" sz="2400" b="1" dirty="0" err="1" smtClean="0">
                <a:solidFill>
                  <a:schemeClr val="bg1">
                    <a:lumMod val="50000"/>
                  </a:schemeClr>
                </a:solidFill>
                <a:latin typeface="+mj-lt"/>
              </a:rPr>
              <a:t>DevOps</a:t>
            </a:r>
            <a:endParaRPr lang="es-ES" sz="2400" b="1" dirty="0" smtClean="0">
              <a:solidFill>
                <a:schemeClr val="bg1">
                  <a:lumMod val="50000"/>
                </a:schemeClr>
              </a:solidFill>
              <a:latin typeface="+mj-lt"/>
            </a:endParaRPr>
          </a:p>
          <a:p>
            <a:pPr algn="just"/>
            <a:endParaRPr lang="es-ES" sz="1600" b="1" dirty="0">
              <a:solidFill>
                <a:schemeClr val="bg1">
                  <a:lumMod val="50000"/>
                </a:schemeClr>
              </a:solidFill>
              <a:latin typeface="+mj-lt"/>
            </a:endParaRPr>
          </a:p>
          <a:p>
            <a:r>
              <a:rPr lang="es-ES" sz="1600" dirty="0">
                <a:solidFill>
                  <a:schemeClr val="bg1">
                    <a:lumMod val="50000"/>
                  </a:schemeClr>
                </a:solidFill>
                <a:latin typeface="+mj-lt"/>
              </a:rPr>
              <a:t>Dejando al margen atribuciones adicionales especificas, estas son las funciones que Viavox espera y exige a todo el personal que forma parte del departamento </a:t>
            </a:r>
            <a:r>
              <a:rPr lang="es-ES" sz="1600" dirty="0" err="1">
                <a:solidFill>
                  <a:schemeClr val="bg1">
                    <a:lumMod val="50000"/>
                  </a:schemeClr>
                </a:solidFill>
                <a:latin typeface="+mj-lt"/>
              </a:rPr>
              <a:t>DevOps</a:t>
            </a:r>
            <a:r>
              <a:rPr lang="es-ES" sz="1600" dirty="0">
                <a:solidFill>
                  <a:schemeClr val="bg1">
                    <a:lumMod val="50000"/>
                  </a:schemeClr>
                </a:solidFill>
                <a:latin typeface="+mj-lt"/>
              </a:rPr>
              <a:t/>
            </a:r>
            <a:br>
              <a:rPr lang="es-ES" sz="1600" dirty="0">
                <a:solidFill>
                  <a:schemeClr val="bg1">
                    <a:lumMod val="50000"/>
                  </a:schemeClr>
                </a:solidFill>
                <a:latin typeface="+mj-lt"/>
              </a:rPr>
            </a:br>
            <a:endParaRPr lang="es-ES" sz="1600" dirty="0">
              <a:solidFill>
                <a:schemeClr val="bg1">
                  <a:lumMod val="50000"/>
                </a:schemeClr>
              </a:solidFill>
              <a:latin typeface="+mj-lt"/>
            </a:endParaRPr>
          </a:p>
          <a:p>
            <a:r>
              <a:rPr lang="es-ES" sz="1600" dirty="0">
                <a:solidFill>
                  <a:schemeClr val="bg1">
                    <a:lumMod val="50000"/>
                  </a:schemeClr>
                </a:solidFill>
                <a:latin typeface="+mj-lt"/>
              </a:rPr>
              <a:t>FUNCIONES:</a:t>
            </a:r>
          </a:p>
          <a:p>
            <a:pPr marL="285750" indent="-285750">
              <a:buFont typeface="Arial" panose="020B0604020202020204" pitchFamily="34" charset="0"/>
              <a:buChar char="•"/>
            </a:pPr>
            <a:r>
              <a:rPr lang="es-ES" sz="1600" dirty="0">
                <a:solidFill>
                  <a:schemeClr val="bg1">
                    <a:lumMod val="50000"/>
                  </a:schemeClr>
                </a:solidFill>
                <a:latin typeface="+mj-lt"/>
              </a:rPr>
              <a:t>Seguimiento </a:t>
            </a:r>
            <a:r>
              <a:rPr lang="es-ES" sz="1600" b="1" u="sng" dirty="0">
                <a:solidFill>
                  <a:schemeClr val="bg1">
                    <a:lumMod val="50000"/>
                  </a:schemeClr>
                </a:solidFill>
                <a:latin typeface="+mj-lt"/>
              </a:rPr>
              <a:t>estricto</a:t>
            </a:r>
            <a:r>
              <a:rPr lang="es-ES" sz="1600" dirty="0">
                <a:solidFill>
                  <a:schemeClr val="bg1">
                    <a:lumMod val="50000"/>
                  </a:schemeClr>
                </a:solidFill>
                <a:latin typeface="+mj-lt"/>
              </a:rPr>
              <a:t> del protocolo descrito en Cómo ejecutar las tareas.</a:t>
            </a:r>
          </a:p>
          <a:p>
            <a:pPr marL="285750" indent="-285750">
              <a:buFont typeface="Arial" panose="020B0604020202020204" pitchFamily="34" charset="0"/>
              <a:buChar char="•"/>
            </a:pPr>
            <a:r>
              <a:rPr lang="es-ES" sz="1600" dirty="0">
                <a:solidFill>
                  <a:schemeClr val="bg1">
                    <a:lumMod val="50000"/>
                  </a:schemeClr>
                </a:solidFill>
                <a:latin typeface="+mj-lt"/>
              </a:rPr>
              <a:t>Según el protocolo de ejecución de tareas. Analizar antes de la realización el </a:t>
            </a:r>
            <a:r>
              <a:rPr lang="es-ES" sz="1600" b="1" u="sng" dirty="0">
                <a:solidFill>
                  <a:schemeClr val="bg1">
                    <a:lumMod val="50000"/>
                  </a:schemeClr>
                </a:solidFill>
                <a:latin typeface="+mj-lt"/>
              </a:rPr>
              <a:t>tiempo asignado y la comprensión de la tarea</a:t>
            </a:r>
            <a:r>
              <a:rPr lang="es-ES" sz="1600" dirty="0">
                <a:solidFill>
                  <a:schemeClr val="bg1">
                    <a:lumMod val="50000"/>
                  </a:schemeClr>
                </a:solidFill>
                <a:latin typeface="+mj-lt"/>
              </a:rPr>
              <a:t>.</a:t>
            </a:r>
          </a:p>
          <a:p>
            <a:pPr marL="285750" indent="-285750">
              <a:buFont typeface="Arial" panose="020B0604020202020204" pitchFamily="34" charset="0"/>
              <a:buChar char="•"/>
            </a:pPr>
            <a:r>
              <a:rPr lang="es-ES" sz="1600" dirty="0">
                <a:solidFill>
                  <a:schemeClr val="bg1">
                    <a:lumMod val="50000"/>
                  </a:schemeClr>
                </a:solidFill>
                <a:latin typeface="+mj-lt"/>
              </a:rPr>
              <a:t>Según el protocolo de ejecución de tareas. Revisar </a:t>
            </a:r>
            <a:r>
              <a:rPr lang="es-ES" sz="1600" b="1" u="sng" dirty="0">
                <a:solidFill>
                  <a:schemeClr val="bg1">
                    <a:lumMod val="50000"/>
                  </a:schemeClr>
                </a:solidFill>
                <a:latin typeface="+mj-lt"/>
              </a:rPr>
              <a:t>siempre</a:t>
            </a:r>
            <a:r>
              <a:rPr lang="es-ES" sz="1600" dirty="0">
                <a:solidFill>
                  <a:schemeClr val="bg1">
                    <a:lumMod val="50000"/>
                  </a:schemeClr>
                </a:solidFill>
                <a:latin typeface="+mj-lt"/>
              </a:rPr>
              <a:t> el funcionamiento correcto en la entrega de una tarea realizada.</a:t>
            </a:r>
          </a:p>
          <a:p>
            <a:pPr marL="285750" indent="-285750">
              <a:buFont typeface="Arial" panose="020B0604020202020204" pitchFamily="34" charset="0"/>
              <a:buChar char="•"/>
            </a:pPr>
            <a:r>
              <a:rPr lang="es-ES" sz="1600" dirty="0">
                <a:solidFill>
                  <a:schemeClr val="bg1">
                    <a:lumMod val="50000"/>
                  </a:schemeClr>
                </a:solidFill>
                <a:latin typeface="+mj-lt"/>
              </a:rPr>
              <a:t>Si la tarea asignada no está refinada y a petición del PO, confeccionar el análisis previo de la solución.</a:t>
            </a:r>
          </a:p>
          <a:p>
            <a:pPr marL="285750" indent="-285750">
              <a:buFont typeface="Arial" panose="020B0604020202020204" pitchFamily="34" charset="0"/>
              <a:buChar char="•"/>
            </a:pPr>
            <a:r>
              <a:rPr lang="es-ES" sz="1600" dirty="0">
                <a:solidFill>
                  <a:schemeClr val="bg1">
                    <a:lumMod val="50000"/>
                  </a:schemeClr>
                </a:solidFill>
                <a:latin typeface="+mj-lt"/>
              </a:rPr>
              <a:t>Analizar la tarea asignada y sus posibles consecuencias en la aplicación. Revisar y notificar las consecuencias que se observan al realizar la implementación solicitada.</a:t>
            </a:r>
          </a:p>
          <a:p>
            <a:pPr marL="285750" indent="-285750">
              <a:buFont typeface="Arial" panose="020B0604020202020204" pitchFamily="34" charset="0"/>
              <a:buChar char="•"/>
            </a:pPr>
            <a:r>
              <a:rPr lang="es-ES" sz="1600" dirty="0">
                <a:solidFill>
                  <a:schemeClr val="bg1">
                    <a:lumMod val="50000"/>
                  </a:schemeClr>
                </a:solidFill>
                <a:latin typeface="+mj-lt"/>
              </a:rPr>
              <a:t>Focalización y </a:t>
            </a:r>
            <a:r>
              <a:rPr lang="es-ES" sz="1600" b="1" u="sng" dirty="0">
                <a:solidFill>
                  <a:schemeClr val="bg1">
                    <a:lumMod val="50000"/>
                  </a:schemeClr>
                </a:solidFill>
                <a:latin typeface="+mj-lt"/>
              </a:rPr>
              <a:t>esfuerzo máximo</a:t>
            </a:r>
            <a:r>
              <a:rPr lang="es-ES" sz="1600" dirty="0">
                <a:solidFill>
                  <a:schemeClr val="bg1">
                    <a:lumMod val="50000"/>
                  </a:schemeClr>
                </a:solidFill>
                <a:latin typeface="+mj-lt"/>
              </a:rPr>
              <a:t> en el cumplimiento de las tareas planificadas semanalmente.</a:t>
            </a:r>
          </a:p>
          <a:p>
            <a:pPr marL="285750" indent="-285750">
              <a:buFont typeface="Arial" panose="020B0604020202020204" pitchFamily="34" charset="0"/>
              <a:buChar char="•"/>
            </a:pPr>
            <a:r>
              <a:rPr lang="es-ES" sz="1600" dirty="0">
                <a:solidFill>
                  <a:schemeClr val="bg1">
                    <a:lumMod val="50000"/>
                  </a:schemeClr>
                </a:solidFill>
                <a:latin typeface="+mj-lt"/>
              </a:rPr>
              <a:t>Conocimiento de todos los hitos y objetivos mensuales de la empresa. Especialmente de aquellos en los que participa.</a:t>
            </a:r>
          </a:p>
          <a:p>
            <a:pPr marL="285750" indent="-285750">
              <a:buFont typeface="Arial" panose="020B0604020202020204" pitchFamily="34" charset="0"/>
              <a:buChar char="•"/>
            </a:pPr>
            <a:r>
              <a:rPr lang="es-ES" sz="1600" dirty="0">
                <a:solidFill>
                  <a:schemeClr val="bg1">
                    <a:lumMod val="50000"/>
                  </a:schemeClr>
                </a:solidFill>
                <a:latin typeface="+mj-lt"/>
              </a:rPr>
              <a:t>Proponer mejoras en la dinámica global de la empresa enfocadas a la mejora de la </a:t>
            </a:r>
            <a:r>
              <a:rPr lang="es-ES" sz="1600" b="1" u="sng" dirty="0">
                <a:solidFill>
                  <a:schemeClr val="bg1">
                    <a:lumMod val="50000"/>
                  </a:schemeClr>
                </a:solidFill>
                <a:latin typeface="+mj-lt"/>
              </a:rPr>
              <a:t>productividad</a:t>
            </a:r>
            <a:r>
              <a:rPr lang="es-ES" sz="1600" dirty="0">
                <a:solidFill>
                  <a:schemeClr val="bg1">
                    <a:lumMod val="50000"/>
                  </a:schemeClr>
                </a:solidFill>
                <a:latin typeface="+mj-lt"/>
              </a:rPr>
              <a:t>.</a:t>
            </a:r>
            <a:br>
              <a:rPr lang="es-ES" sz="1600" dirty="0">
                <a:solidFill>
                  <a:schemeClr val="bg1">
                    <a:lumMod val="50000"/>
                  </a:schemeClr>
                </a:solidFill>
                <a:latin typeface="+mj-lt"/>
              </a:rPr>
            </a:br>
            <a:endParaRPr lang="es-ES" sz="1600" dirty="0">
              <a:solidFill>
                <a:schemeClr val="bg1">
                  <a:lumMod val="50000"/>
                </a:schemeClr>
              </a:solidFill>
              <a:latin typeface="+mj-lt"/>
            </a:endParaRPr>
          </a:p>
          <a:p>
            <a:r>
              <a:rPr lang="es-ES" sz="1600" dirty="0">
                <a:solidFill>
                  <a:schemeClr val="bg1">
                    <a:lumMod val="50000"/>
                  </a:schemeClr>
                </a:solidFill>
                <a:latin typeface="+mj-lt"/>
              </a:rPr>
              <a:t>PARTICIPACIÓN (OPCIONAL):</a:t>
            </a:r>
          </a:p>
          <a:p>
            <a:pPr marL="285750" indent="-285750">
              <a:buFont typeface="Arial" panose="020B0604020202020204" pitchFamily="34" charset="0"/>
              <a:buChar char="•"/>
            </a:pPr>
            <a:r>
              <a:rPr lang="es-ES" sz="1600" dirty="0">
                <a:solidFill>
                  <a:schemeClr val="bg1">
                    <a:lumMod val="50000"/>
                  </a:schemeClr>
                </a:solidFill>
                <a:latin typeface="+mj-lt"/>
              </a:rPr>
              <a:t>Difusión de información de la empresa en redes sociales.</a:t>
            </a:r>
          </a:p>
          <a:p>
            <a:pPr marL="285750" indent="-285750">
              <a:buFont typeface="Arial" panose="020B0604020202020204" pitchFamily="34" charset="0"/>
              <a:buChar char="•"/>
            </a:pPr>
            <a:r>
              <a:rPr lang="es-ES" sz="1600" dirty="0" err="1">
                <a:solidFill>
                  <a:schemeClr val="bg1">
                    <a:lumMod val="50000"/>
                  </a:schemeClr>
                </a:solidFill>
                <a:latin typeface="+mj-lt"/>
              </a:rPr>
              <a:t>Workouts</a:t>
            </a:r>
            <a:r>
              <a:rPr lang="es-ES" sz="1600" dirty="0">
                <a:solidFill>
                  <a:schemeClr val="bg1">
                    <a:lumMod val="50000"/>
                  </a:schemeClr>
                </a:solidFill>
                <a:latin typeface="+mj-lt"/>
              </a:rPr>
              <a:t>. Difundir y asistir.</a:t>
            </a:r>
          </a:p>
          <a:p>
            <a:pPr marL="285750" indent="-285750">
              <a:buFont typeface="Arial" panose="020B0604020202020204" pitchFamily="34" charset="0"/>
              <a:buChar char="•"/>
            </a:pPr>
            <a:r>
              <a:rPr lang="es-ES" sz="1600" dirty="0" err="1">
                <a:solidFill>
                  <a:schemeClr val="bg1">
                    <a:lumMod val="50000"/>
                  </a:schemeClr>
                </a:solidFill>
                <a:latin typeface="+mj-lt"/>
              </a:rPr>
              <a:t>Workouts</a:t>
            </a:r>
            <a:r>
              <a:rPr lang="es-ES" sz="1600" dirty="0">
                <a:solidFill>
                  <a:schemeClr val="bg1">
                    <a:lumMod val="50000"/>
                  </a:schemeClr>
                </a:solidFill>
                <a:latin typeface="+mj-lt"/>
              </a:rPr>
              <a:t>. Preparar e impartir talleres sobre materias concretas que se dominan.</a:t>
            </a:r>
          </a:p>
          <a:p>
            <a:pPr marL="285750" indent="-285750">
              <a:buFont typeface="Arial" panose="020B0604020202020204" pitchFamily="34" charset="0"/>
              <a:buChar char="•"/>
            </a:pPr>
            <a:r>
              <a:rPr lang="es-ES" sz="1600" dirty="0" err="1">
                <a:solidFill>
                  <a:schemeClr val="bg1">
                    <a:lumMod val="50000"/>
                  </a:schemeClr>
                </a:solidFill>
                <a:latin typeface="+mj-lt"/>
              </a:rPr>
              <a:t>Kudobox</a:t>
            </a:r>
            <a:r>
              <a:rPr lang="es-ES" sz="1600" dirty="0">
                <a:solidFill>
                  <a:schemeClr val="bg1">
                    <a:lumMod val="50000"/>
                  </a:schemeClr>
                </a:solidFill>
                <a:latin typeface="+mj-lt"/>
              </a:rPr>
              <a:t>. Expedir pelotas a los compañeros de los que se ha recibido una ayuda significativa.</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Desarrollo</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567288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838200" y="1303287"/>
            <a:ext cx="10515600" cy="4647426"/>
          </a:xfrm>
          <a:prstGeom prst="rect">
            <a:avLst/>
          </a:prstGeom>
          <a:noFill/>
        </p:spPr>
        <p:txBody>
          <a:bodyPr wrap="square" rtlCol="0">
            <a:spAutoFit/>
          </a:bodyPr>
          <a:lstStyle/>
          <a:p>
            <a:pPr algn="just"/>
            <a:r>
              <a:rPr lang="es-ES" sz="2400" b="1" dirty="0" smtClean="0">
                <a:solidFill>
                  <a:schemeClr val="bg1">
                    <a:lumMod val="50000"/>
                  </a:schemeClr>
                </a:solidFill>
                <a:latin typeface="+mj-lt"/>
              </a:rPr>
              <a:t>Como ejecutar las tareas</a:t>
            </a:r>
          </a:p>
          <a:p>
            <a:pPr algn="just"/>
            <a:endParaRPr lang="es-ES" sz="1600" b="1" dirty="0">
              <a:solidFill>
                <a:schemeClr val="bg1">
                  <a:lumMod val="50000"/>
                </a:schemeClr>
              </a:solidFill>
              <a:latin typeface="+mj-lt"/>
            </a:endParaRPr>
          </a:p>
          <a:p>
            <a:pPr algn="just"/>
            <a:r>
              <a:rPr lang="es-ES" sz="1600" dirty="0" smtClean="0">
                <a:solidFill>
                  <a:schemeClr val="bg1">
                    <a:lumMod val="50000"/>
                  </a:schemeClr>
                </a:solidFill>
                <a:latin typeface="+mj-lt"/>
              </a:rPr>
              <a:t>Esta </a:t>
            </a:r>
            <a:r>
              <a:rPr lang="es-ES" sz="1600" dirty="0">
                <a:solidFill>
                  <a:schemeClr val="bg1">
                    <a:lumMod val="50000"/>
                  </a:schemeClr>
                </a:solidFill>
                <a:latin typeface="+mj-lt"/>
              </a:rPr>
              <a:t>información es sólo teórica, pero muy importante. Antes de meter una sola línea de código es necesario conocer cómo se tienen que ejecutar las tareas asignadas.</a:t>
            </a:r>
          </a:p>
          <a:p>
            <a:pPr algn="just"/>
            <a:endParaRPr lang="es-ES" sz="1600" dirty="0">
              <a:solidFill>
                <a:schemeClr val="bg1">
                  <a:lumMod val="50000"/>
                </a:schemeClr>
              </a:solidFill>
              <a:latin typeface="+mj-lt"/>
            </a:endParaRPr>
          </a:p>
          <a:p>
            <a:pPr algn="just"/>
            <a:r>
              <a:rPr lang="es-ES" sz="1600" dirty="0">
                <a:solidFill>
                  <a:schemeClr val="bg1">
                    <a:lumMod val="50000"/>
                  </a:schemeClr>
                </a:solidFill>
                <a:latin typeface="+mj-lt"/>
              </a:rPr>
              <a:t>Nuestro tiempo es nuestro dinero. Nuestro sistema de producción se basa en el tiempo. Cuando un cliente nos pide una aplicación, realizamos un presupuesto basado en las tareas necesarias para crear la solución y la estimación de cada una de esas tareas. Este presupuesto es el importe que solicitamos al cliente para trabajar con él y contratar el proyecto. Por ese motivo lo más importante es ejecutar las tareas en el tiempo estimado. Aunque hay otros factores como la captación, la previsión y la posible compensación de tiempos en todo el proyecto, a nivel de desarrollo, nuestra única y gran misión, es cumplir las tareas en el tiempo asignado con la calidad adecuada. Siempre que una tarea se realiza por encima del tiempo estimado corremos el riesgo de perder dinero.</a:t>
            </a:r>
          </a:p>
          <a:p>
            <a:pPr algn="just"/>
            <a:endParaRPr lang="es-ES" sz="1600" dirty="0">
              <a:solidFill>
                <a:schemeClr val="bg1">
                  <a:lumMod val="50000"/>
                </a:schemeClr>
              </a:solidFill>
              <a:latin typeface="+mj-lt"/>
            </a:endParaRPr>
          </a:p>
          <a:p>
            <a:pPr algn="just"/>
            <a:r>
              <a:rPr lang="es-ES" sz="1600" dirty="0">
                <a:solidFill>
                  <a:schemeClr val="bg1">
                    <a:lumMod val="50000"/>
                  </a:schemeClr>
                </a:solidFill>
                <a:latin typeface="+mj-lt"/>
              </a:rPr>
              <a:t>La experiencia dice que cuando no se tienen en cuenta estos pasos en la ejecución de tareas, el porcentaje de eficacia disminuye notablemente y en el peor de los casos, una tarea puede suponer 3 veces más de lo estimado. Las causas son múltiples: la tarea no se realiza en el tiempo adecuado, está incompleta o no se cumplen las especificaciones, no funciona adecuadamente o peor aún, está bien realizada pero el cliente no tiene la última versión a pesar de habérselo comunicado. Por eso es tan importante tener muy claro cómo se ejecutan las tareas.</a:t>
            </a:r>
            <a:endParaRPr lang="es-ES" sz="1600" dirty="0" smtClean="0">
              <a:solidFill>
                <a:schemeClr val="bg1">
                  <a:lumMod val="50000"/>
                </a:schemeClr>
              </a:solidFill>
              <a:latin typeface="+mj-lt"/>
            </a:endParaRP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Desarrollo</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266181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1068937" y="1221716"/>
            <a:ext cx="10515600" cy="4647426"/>
          </a:xfrm>
          <a:prstGeom prst="rect">
            <a:avLst/>
          </a:prstGeom>
          <a:noFill/>
        </p:spPr>
        <p:txBody>
          <a:bodyPr wrap="square" rtlCol="0">
            <a:spAutoFit/>
          </a:bodyPr>
          <a:lstStyle>
            <a:defPPr>
              <a:defRPr lang="es-ES"/>
            </a:defPPr>
            <a:lvl1pPr algn="just">
              <a:defRPr sz="1600" b="1">
                <a:solidFill>
                  <a:schemeClr val="bg1">
                    <a:lumMod val="50000"/>
                  </a:schemeClr>
                </a:solidFill>
                <a:latin typeface="+mj-lt"/>
              </a:defRPr>
            </a:lvl1pPr>
          </a:lstStyle>
          <a:p>
            <a:r>
              <a:rPr lang="es-ES" sz="2400" dirty="0"/>
              <a:t>Como ejecutar las tareas</a:t>
            </a:r>
          </a:p>
          <a:p>
            <a:endParaRPr lang="es-ES" b="0" dirty="0"/>
          </a:p>
          <a:p>
            <a:endParaRPr lang="es-ES" b="0" dirty="0"/>
          </a:p>
          <a:p>
            <a:endParaRPr lang="es-ES" b="0" dirty="0"/>
          </a:p>
          <a:p>
            <a:endParaRPr lang="es-ES" b="0" dirty="0"/>
          </a:p>
          <a:p>
            <a:endParaRPr lang="es-ES" b="0" dirty="0"/>
          </a:p>
          <a:p>
            <a:endParaRPr lang="es-ES" b="0" dirty="0"/>
          </a:p>
          <a:p>
            <a:endParaRPr lang="es-ES" b="0" dirty="0"/>
          </a:p>
          <a:p>
            <a:endParaRPr lang="es-ES" b="0" dirty="0" smtClean="0"/>
          </a:p>
          <a:p>
            <a:endParaRPr lang="es-ES" b="0" dirty="0"/>
          </a:p>
          <a:p>
            <a:endParaRPr lang="es-ES" b="0" dirty="0"/>
          </a:p>
          <a:p>
            <a:endParaRPr lang="es-ES" b="0" dirty="0"/>
          </a:p>
          <a:p>
            <a:endParaRPr lang="es-ES" b="0" dirty="0"/>
          </a:p>
          <a:p>
            <a:pPr algn="l"/>
            <a:r>
              <a:rPr lang="es-ES" b="0" dirty="0"/>
              <a:t>Al recibir una tarea, antes de comenzar a ejecutarla es necesario realizarse las siguientes preguntas</a:t>
            </a:r>
            <a:r>
              <a:rPr lang="es-ES" b="0" dirty="0" smtClean="0"/>
              <a:t>:</a:t>
            </a:r>
            <a:br>
              <a:rPr lang="es-ES" b="0" dirty="0" smtClean="0"/>
            </a:br>
            <a:endParaRPr lang="es-ES" b="0" dirty="0" smtClean="0"/>
          </a:p>
          <a:p>
            <a:r>
              <a:rPr lang="es-ES" b="0" dirty="0" smtClean="0"/>
              <a:t>¿</a:t>
            </a:r>
            <a:r>
              <a:rPr lang="es-ES" b="0" dirty="0"/>
              <a:t>Con la información que me han dado comprendo perfectamente lo que tengo que realizar?</a:t>
            </a:r>
          </a:p>
          <a:p>
            <a:r>
              <a:rPr lang="es-ES" b="0" dirty="0"/>
              <a:t>Si no es así. No se comienza la tarea. Se habla con el responsable que la ha estimado para comprender en qué consiste. Si hay cualquier duda, este es el momento de despejarla para evitar invertir tiempo y que después haya que rehacer el trabajo</a:t>
            </a:r>
            <a:r>
              <a:rPr lang="es-ES" b="0" dirty="0" smtClean="0"/>
              <a:t>.</a:t>
            </a:r>
            <a:endParaRPr lang="es-ES" b="0" dirty="0"/>
          </a:p>
        </p:txBody>
      </p:sp>
      <p:pic>
        <p:nvPicPr>
          <p:cNvPr id="3" name="Imagen 2"/>
          <p:cNvPicPr>
            <a:picLocks noChangeAspect="1"/>
          </p:cNvPicPr>
          <p:nvPr/>
        </p:nvPicPr>
        <p:blipFill>
          <a:blip r:embed="rId2"/>
          <a:stretch>
            <a:fillRect/>
          </a:stretch>
        </p:blipFill>
        <p:spPr>
          <a:xfrm>
            <a:off x="3008832" y="1831324"/>
            <a:ext cx="6000750" cy="1704975"/>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37" y="3959307"/>
            <a:ext cx="1267002" cy="447737"/>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Desarrollo</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538448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41647" y="1208109"/>
            <a:ext cx="10515600" cy="4401205"/>
          </a:xfrm>
          <a:prstGeom prst="rect">
            <a:avLst/>
          </a:prstGeom>
          <a:noFill/>
        </p:spPr>
        <p:txBody>
          <a:bodyPr wrap="square" rtlCol="0">
            <a:spAutoFit/>
          </a:bodyPr>
          <a:lstStyle>
            <a:defPPr>
              <a:defRPr lang="es-ES"/>
            </a:defPPr>
            <a:lvl1pPr algn="just">
              <a:defRPr sz="1600" b="1">
                <a:solidFill>
                  <a:schemeClr val="bg1">
                    <a:lumMod val="50000"/>
                  </a:schemeClr>
                </a:solidFill>
                <a:latin typeface="+mj-lt"/>
              </a:defRPr>
            </a:lvl1pPr>
          </a:lstStyle>
          <a:p>
            <a:r>
              <a:rPr lang="es-ES" sz="2400" dirty="0"/>
              <a:t>Como ejecutar las tareas</a:t>
            </a:r>
          </a:p>
          <a:p>
            <a:endParaRPr lang="es-ES" b="0" dirty="0"/>
          </a:p>
          <a:p>
            <a:r>
              <a:rPr lang="es-ES" b="0" dirty="0"/>
              <a:t>¿El tiempo asignado es suficiente para realizar la tarea asignada?</a:t>
            </a:r>
          </a:p>
          <a:p>
            <a:r>
              <a:rPr lang="es-ES" b="0" dirty="0"/>
              <a:t>Si no es así. No se comienza la tarea. Se habla con el responsable que la ha estimado para saber si se trata de un error o si la estimación está basada en un funcionamiento distinto al que se ha entendido inicialmente. Pensar que el responsable puede tener en mente algo muy distinto a lo que refleja para otros la literalidad de la tarea y por eso puede que el tiempo asignado parezca escaso o excesivo. El ejemplo que solemos utilizar para ilustrar este caso es una tarea definida como "</a:t>
            </a:r>
            <a:r>
              <a:rPr lang="es-ES" b="0" dirty="0" err="1"/>
              <a:t>Login</a:t>
            </a:r>
            <a:r>
              <a:rPr lang="es-ES" b="0" dirty="0"/>
              <a:t> de usuarios" estimada en 4h. Con esa escasa definición, se puede pensar que consiste en crear un formulario con nombre de usuario y contraseña y validar el acceso frente a la base de datos. Sin embargo, puede que el responsable esté incluyendo en ese mismo concepto: recuperar contraseña, código </a:t>
            </a:r>
            <a:r>
              <a:rPr lang="es-ES" b="0" dirty="0" err="1"/>
              <a:t>captcha</a:t>
            </a:r>
            <a:r>
              <a:rPr lang="es-ES" b="0" dirty="0"/>
              <a:t>, etc</a:t>
            </a:r>
            <a:r>
              <a:rPr lang="es-ES" b="0" dirty="0" smtClean="0"/>
              <a:t>.</a:t>
            </a:r>
          </a:p>
          <a:p>
            <a:endParaRPr lang="es-ES" b="0" dirty="0"/>
          </a:p>
          <a:p>
            <a:endParaRPr lang="es-ES" b="0" dirty="0" smtClean="0"/>
          </a:p>
          <a:p>
            <a:endParaRPr lang="es-ES" b="0" dirty="0" smtClean="0"/>
          </a:p>
          <a:p>
            <a:endParaRPr lang="es-ES" b="0" dirty="0"/>
          </a:p>
          <a:p>
            <a:r>
              <a:rPr lang="es-ES" b="0" dirty="0"/>
              <a:t>Una vez iniciada la tarea, es muy importante realizar un mínimo seguimiento para poderla ejecutar en el tiempo estimado y evitar sobrepasarlo. Por eso, cuando se lleva consumido el 50% del tiempo asignado, es necesario que el programador reevalúe la situación. Por ejemplo, si la tarea es de 5h, tras haber consumido 2,5h tiene que plantearse</a:t>
            </a:r>
            <a:r>
              <a:rPr lang="es-ES" b="0" dirty="0" smtClean="0"/>
              <a:t>:</a:t>
            </a:r>
            <a:endParaRPr lang="es-ES" b="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77" y="4182507"/>
            <a:ext cx="1590897" cy="428685"/>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Desarrollo</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624956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41647" y="1344841"/>
            <a:ext cx="10515600" cy="4154984"/>
          </a:xfrm>
          <a:prstGeom prst="rect">
            <a:avLst/>
          </a:prstGeom>
          <a:noFill/>
        </p:spPr>
        <p:txBody>
          <a:bodyPr wrap="square" rtlCol="0">
            <a:spAutoFit/>
          </a:bodyPr>
          <a:lstStyle>
            <a:defPPr>
              <a:defRPr lang="es-ES"/>
            </a:defPPr>
            <a:lvl1pPr algn="just">
              <a:defRPr sz="1600" b="1">
                <a:solidFill>
                  <a:schemeClr val="bg1">
                    <a:lumMod val="50000"/>
                  </a:schemeClr>
                </a:solidFill>
                <a:latin typeface="+mj-lt"/>
              </a:defRPr>
            </a:lvl1pPr>
          </a:lstStyle>
          <a:p>
            <a:r>
              <a:rPr lang="es-ES" sz="2400" dirty="0"/>
              <a:t>Como ejecutar las tareas</a:t>
            </a:r>
          </a:p>
          <a:p>
            <a:endParaRPr lang="es-ES" b="0" dirty="0"/>
          </a:p>
          <a:p>
            <a:r>
              <a:rPr lang="es-ES" b="0" dirty="0"/>
              <a:t>Llevo consumido el 50% del tiempo ¿puedo completarla en el tiempo asignado?</a:t>
            </a:r>
          </a:p>
          <a:p>
            <a:r>
              <a:rPr lang="es-ES" b="0" dirty="0"/>
              <a:t>Si la respuesta es positiva se continúa, si no es así, se comunica la situación al responsable. ¿Por qué hacemos esto?. Primero porque el responsable tiene que estar informado a tiempo para tener la posibilidad de reaccionar. Éste, al conocer todas las implicaciones del proyecto puede en ese momento compensar el déficit de tiempo con otras tareas del proyecto, puede simplificar la tarea (en el ejemplo "</a:t>
            </a:r>
            <a:r>
              <a:rPr lang="es-ES" b="0" i="1" dirty="0" err="1"/>
              <a:t>Login</a:t>
            </a:r>
            <a:r>
              <a:rPr lang="es-ES" b="0" i="1" dirty="0"/>
              <a:t> de usuarios</a:t>
            </a:r>
            <a:r>
              <a:rPr lang="es-ES" b="0" dirty="0"/>
              <a:t>" podría eliminar el código </a:t>
            </a:r>
            <a:r>
              <a:rPr lang="es-ES" b="0" dirty="0" err="1"/>
              <a:t>captcha</a:t>
            </a:r>
            <a:r>
              <a:rPr lang="es-ES" b="0" dirty="0"/>
              <a:t> con objeto de cumplir el tiempo estimado inicial) e incluso derivarla a un programador con más experiencia. Recordar siempre que Nuestro tiempo es nuestro dinero, por encima de todo está cumplir las estimaciones para que el proyecto en su conjunto sea rentable para la empresa = para nosotros</a:t>
            </a:r>
            <a:r>
              <a:rPr lang="es-ES" b="0" dirty="0" smtClean="0"/>
              <a:t>.</a:t>
            </a:r>
          </a:p>
          <a:p>
            <a:endParaRPr lang="es-ES" b="0" dirty="0" smtClean="0"/>
          </a:p>
          <a:p>
            <a:endParaRPr lang="es-ES" b="0" dirty="0"/>
          </a:p>
          <a:p>
            <a:endParaRPr lang="es-ES" b="0" dirty="0" smtClean="0"/>
          </a:p>
          <a:p>
            <a:endParaRPr lang="es-ES" b="0" dirty="0" smtClean="0"/>
          </a:p>
          <a:p>
            <a:r>
              <a:rPr lang="es-ES" b="0" dirty="0" smtClean="0"/>
              <a:t>Una </a:t>
            </a:r>
            <a:r>
              <a:rPr lang="es-ES" b="0" dirty="0"/>
              <a:t>vez realizada la tarea el propio programador es el primer responsable de que esté realizada de forma correcta, por lo que antes de hacerlo ha de asegurarse de su correcto funcionamiento. Tras esto, sólo hay que publicarla en producción</a:t>
            </a:r>
            <a:r>
              <a:rPr lang="es-ES" b="0" dirty="0" smtClean="0"/>
              <a:t>.</a:t>
            </a:r>
            <a:endParaRPr lang="es-ES" b="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42" y="4402833"/>
            <a:ext cx="1333686" cy="428685"/>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Desarrollo</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5923409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90372" y="1299745"/>
            <a:ext cx="10515600" cy="4770537"/>
          </a:xfrm>
          <a:prstGeom prst="rect">
            <a:avLst/>
          </a:prstGeom>
          <a:noFill/>
        </p:spPr>
        <p:txBody>
          <a:bodyPr wrap="square" rtlCol="0">
            <a:spAutoFit/>
          </a:bodyPr>
          <a:lstStyle>
            <a:defPPr>
              <a:defRPr lang="es-ES"/>
            </a:defPPr>
            <a:lvl1pPr algn="just">
              <a:defRPr sz="1600" b="1">
                <a:solidFill>
                  <a:schemeClr val="bg1">
                    <a:lumMod val="50000"/>
                  </a:schemeClr>
                </a:solidFill>
                <a:latin typeface="+mj-lt"/>
              </a:defRPr>
            </a:lvl1pPr>
          </a:lstStyle>
          <a:p>
            <a:r>
              <a:rPr lang="es-ES" sz="2400" dirty="0"/>
              <a:t>Como ejecutar las tareas</a:t>
            </a:r>
          </a:p>
          <a:p>
            <a:endParaRPr lang="es-ES" b="0" dirty="0" smtClean="0"/>
          </a:p>
          <a:p>
            <a:endParaRPr lang="es-ES" b="0" dirty="0"/>
          </a:p>
          <a:p>
            <a:endParaRPr lang="es-ES" b="0" dirty="0" smtClean="0"/>
          </a:p>
          <a:p>
            <a:endParaRPr lang="es-ES" sz="1400" b="0" dirty="0" smtClean="0"/>
          </a:p>
          <a:p>
            <a:r>
              <a:rPr lang="es-ES" sz="1400" b="0" dirty="0" smtClean="0"/>
              <a:t>Bien</a:t>
            </a:r>
            <a:r>
              <a:rPr lang="es-ES" sz="1400" b="0" dirty="0"/>
              <a:t>, este paso tan obvio, resulta que se suele omitir para ganar tiempo. Y es que lo que funciona en mi equipo, en local o en preproducción, seguro que también lo hará en producción. PUES NO!. Nunca debe omitirse este paso. La experiencia nos ha confirmado que, tras la realización de una tarea, un importante porcentaje por distintos motivos se comporta de forma distinta en producción, lo que hace descarrilar todo el trabajo realizado sólo por no comprobarlo en el entorno final. Ni la tarea más sencilla puede darse por completada sin haberla visto funcionar correctamente en el entorno final de producción. Muchos clientes, tras comunicarles su realización, acaban devolviendo la tarea como no realizada, lo que socava nuestra profesionalidad</a:t>
            </a:r>
            <a:r>
              <a:rPr lang="es-ES" sz="1400" b="0" dirty="0" smtClean="0"/>
              <a:t>.</a:t>
            </a:r>
          </a:p>
          <a:p>
            <a:endParaRPr lang="es-ES" b="0" dirty="0"/>
          </a:p>
          <a:p>
            <a:endParaRPr lang="es-ES" b="0" dirty="0" smtClean="0"/>
          </a:p>
          <a:p>
            <a:endParaRPr lang="es-ES" b="0" dirty="0" smtClean="0"/>
          </a:p>
          <a:p>
            <a:endParaRPr lang="es-ES" b="0" dirty="0"/>
          </a:p>
          <a:p>
            <a:r>
              <a:rPr lang="es-ES" sz="1400" b="0" dirty="0"/>
              <a:t>Tras la publicación en producción sólo queda comunicarlo al responsable indicando el tiempo empleado en su realización. En ciertas tareas, por ejemplo de mantenimiento de proyectos, este paso que parece irrelevante, es el más importante de todos. De nada sirve que un cliente nos pida que a las 9:00 de la mañana (justo en ese momento y no antes) publiquemos una resolución y tras hacerlo perfectamente bien y a la hora precisa, no se lo comuniquemos o lo hagamos con varias horas o días de retraso. De cara al cliente que no tiene por qué estar vigilando su realización perdemos credibilidad y por lo tanto le hemos fallado. Una tarea no comunicada es como una tarea no realizada</a:t>
            </a:r>
            <a:r>
              <a:rPr lang="es-ES" sz="1400" b="0" dirty="0" smtClean="0"/>
              <a:t>.</a:t>
            </a:r>
            <a:endParaRPr lang="es-ES" sz="1400" b="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72" y="2148572"/>
            <a:ext cx="1352739" cy="438211"/>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71" y="4312031"/>
            <a:ext cx="1352739" cy="438211"/>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Desarrollo</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887568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402364" y="1327750"/>
            <a:ext cx="10515600" cy="4647426"/>
          </a:xfrm>
          <a:prstGeom prst="rect">
            <a:avLst/>
          </a:prstGeom>
          <a:noFill/>
        </p:spPr>
        <p:txBody>
          <a:bodyPr wrap="square" rtlCol="0">
            <a:spAutoFit/>
          </a:bodyPr>
          <a:lstStyle/>
          <a:p>
            <a:pPr algn="just"/>
            <a:r>
              <a:rPr lang="es-ES" sz="2400" b="1" dirty="0" err="1" smtClean="0">
                <a:solidFill>
                  <a:schemeClr val="bg1">
                    <a:lumMod val="50000"/>
                  </a:schemeClr>
                </a:solidFill>
                <a:latin typeface="+mj-lt"/>
              </a:rPr>
              <a:t>GitLab</a:t>
            </a:r>
            <a:r>
              <a:rPr lang="es-ES" sz="2400" b="1" dirty="0" smtClean="0">
                <a:solidFill>
                  <a:schemeClr val="bg1">
                    <a:lumMod val="50000"/>
                  </a:schemeClr>
                </a:solidFill>
                <a:latin typeface="+mj-lt"/>
              </a:rPr>
              <a:t>: </a:t>
            </a:r>
            <a:r>
              <a:rPr lang="es-ES" sz="1600" dirty="0" smtClean="0">
                <a:solidFill>
                  <a:schemeClr val="bg1">
                    <a:lumMod val="50000"/>
                  </a:schemeClr>
                </a:solidFill>
                <a:latin typeface="+mj-lt"/>
              </a:rPr>
              <a:t>En busca de la optimización de los procesos, se utiliza para todos los proyectos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el sistema de control de versiones ofrecido por </a:t>
            </a:r>
            <a:r>
              <a:rPr lang="es-ES" sz="1600" dirty="0" err="1" smtClean="0">
                <a:solidFill>
                  <a:schemeClr val="bg1">
                    <a:lumMod val="50000"/>
                  </a:schemeClr>
                </a:solidFill>
                <a:latin typeface="+mj-lt"/>
              </a:rPr>
              <a:t>GitLab</a:t>
            </a:r>
            <a:r>
              <a:rPr lang="es-ES" sz="1600" dirty="0" smtClean="0">
                <a:solidFill>
                  <a:schemeClr val="bg1">
                    <a:lumMod val="50000"/>
                  </a:schemeClr>
                </a:solidFill>
                <a:latin typeface="+mj-lt"/>
              </a:rPr>
              <a:t>. Todos los miembros de los </a:t>
            </a:r>
            <a:r>
              <a:rPr lang="es-ES" sz="1600" dirty="0" err="1" smtClean="0">
                <a:solidFill>
                  <a:schemeClr val="bg1">
                    <a:lumMod val="50000"/>
                  </a:schemeClr>
                </a:solidFill>
                <a:latin typeface="+mj-lt"/>
              </a:rPr>
              <a:t>DTs</a:t>
            </a:r>
            <a:r>
              <a:rPr lang="es-ES" sz="1600" dirty="0" smtClean="0">
                <a:solidFill>
                  <a:schemeClr val="bg1">
                    <a:lumMod val="50000"/>
                  </a:schemeClr>
                </a:solidFill>
                <a:latin typeface="+mj-lt"/>
              </a:rPr>
              <a:t>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deberán disponer de una cuenta en </a:t>
            </a:r>
            <a:r>
              <a:rPr lang="es-ES" sz="1600" dirty="0" err="1" smtClean="0">
                <a:solidFill>
                  <a:schemeClr val="bg1">
                    <a:lumMod val="50000"/>
                  </a:schemeClr>
                </a:solidFill>
                <a:latin typeface="+mj-lt"/>
              </a:rPr>
              <a:t>GitLab</a:t>
            </a:r>
            <a:r>
              <a:rPr lang="es-ES" sz="1600" dirty="0" smtClean="0">
                <a:solidFill>
                  <a:schemeClr val="bg1">
                    <a:lumMod val="50000"/>
                  </a:schemeClr>
                </a:solidFill>
                <a:latin typeface="+mj-lt"/>
              </a:rPr>
              <a:t> y conocimientos avanzados sobre su utilización y personalización.</a:t>
            </a:r>
          </a:p>
          <a:p>
            <a:pPr algn="just"/>
            <a:r>
              <a:rPr lang="es-ES" sz="1600" dirty="0" smtClean="0">
                <a:solidFill>
                  <a:schemeClr val="bg1">
                    <a:lumMod val="50000"/>
                  </a:schemeClr>
                </a:solidFill>
                <a:latin typeface="+mj-lt"/>
              </a:rPr>
              <a:t>Después, deberán solicitar acceso al proyecto donde tengan que trabajar.</a:t>
            </a:r>
          </a:p>
          <a:p>
            <a:pPr algn="just"/>
            <a:endParaRPr lang="es-ES" sz="1600" dirty="0">
              <a:solidFill>
                <a:schemeClr val="bg1">
                  <a:lumMod val="50000"/>
                </a:schemeClr>
              </a:solidFill>
              <a:latin typeface="+mj-lt"/>
            </a:endParaRPr>
          </a:p>
          <a:p>
            <a:pPr algn="just"/>
            <a:endParaRPr lang="es-ES" sz="1600" dirty="0" smtClean="0">
              <a:solidFill>
                <a:schemeClr val="bg1">
                  <a:lumMod val="50000"/>
                </a:schemeClr>
              </a:solidFill>
              <a:latin typeface="+mj-lt"/>
            </a:endParaRPr>
          </a:p>
          <a:p>
            <a:pPr algn="just"/>
            <a:endParaRPr lang="es-ES" sz="1600" dirty="0">
              <a:solidFill>
                <a:schemeClr val="bg1">
                  <a:lumMod val="50000"/>
                </a:schemeClr>
              </a:solidFill>
              <a:latin typeface="+mj-lt"/>
            </a:endParaRPr>
          </a:p>
          <a:p>
            <a:pPr algn="just"/>
            <a:endParaRPr lang="es-ES" sz="1600" dirty="0" smtClean="0">
              <a:solidFill>
                <a:schemeClr val="bg1">
                  <a:lumMod val="50000"/>
                </a:schemeClr>
              </a:solidFill>
              <a:latin typeface="+mj-lt"/>
            </a:endParaRPr>
          </a:p>
          <a:p>
            <a:pPr algn="just"/>
            <a:endParaRPr lang="es-ES" sz="1600" dirty="0">
              <a:solidFill>
                <a:schemeClr val="bg1">
                  <a:lumMod val="50000"/>
                </a:schemeClr>
              </a:solidFill>
              <a:latin typeface="+mj-lt"/>
            </a:endParaRPr>
          </a:p>
          <a:p>
            <a:pPr algn="just"/>
            <a:endParaRPr lang="es-ES" sz="2400" b="1" dirty="0">
              <a:solidFill>
                <a:schemeClr val="bg1">
                  <a:lumMod val="50000"/>
                </a:schemeClr>
              </a:solidFill>
              <a:latin typeface="+mj-lt"/>
            </a:endParaRPr>
          </a:p>
          <a:p>
            <a:pPr algn="just"/>
            <a:r>
              <a:rPr lang="es-ES" sz="2400" b="1" dirty="0" smtClean="0">
                <a:solidFill>
                  <a:schemeClr val="bg1">
                    <a:lumMod val="50000"/>
                  </a:schemeClr>
                </a:solidFill>
                <a:latin typeface="+mj-lt"/>
              </a:rPr>
              <a:t>Roles en los proyectos (Grupos): </a:t>
            </a:r>
            <a:r>
              <a:rPr lang="es-ES" sz="1600" dirty="0" smtClean="0">
                <a:solidFill>
                  <a:schemeClr val="bg1">
                    <a:lumMod val="50000"/>
                  </a:schemeClr>
                </a:solidFill>
                <a:latin typeface="+mj-lt"/>
              </a:rPr>
              <a:t>Todos los proyectos versionados en </a:t>
            </a:r>
            <a:r>
              <a:rPr lang="es-ES" sz="1600" dirty="0" err="1" smtClean="0">
                <a:solidFill>
                  <a:schemeClr val="bg1">
                    <a:lumMod val="50000"/>
                  </a:schemeClr>
                </a:solidFill>
                <a:latin typeface="+mj-lt"/>
              </a:rPr>
              <a:t>GitLab</a:t>
            </a:r>
            <a:r>
              <a:rPr lang="es-ES" sz="1600" dirty="0" smtClean="0">
                <a:solidFill>
                  <a:schemeClr val="bg1">
                    <a:lumMod val="50000"/>
                  </a:schemeClr>
                </a:solidFill>
                <a:latin typeface="+mj-lt"/>
              </a:rPr>
              <a:t> deberán pertenecer a un “grupo”, y será a nivel de grupo donde se gestionen los accesos y permisos de cada persona. Los posibles roles en un grupo:</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Para el PO: Propietario</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Para los miembros del DT: Desarrollador</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Para los miembros del DT con tareas de publicación en producción: Administrador</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Para los </a:t>
            </a:r>
            <a:r>
              <a:rPr lang="es-ES" sz="1600" dirty="0" err="1" smtClean="0">
                <a:solidFill>
                  <a:schemeClr val="bg1">
                    <a:lumMod val="50000"/>
                  </a:schemeClr>
                </a:solidFill>
                <a:latin typeface="+mj-lt"/>
              </a:rPr>
              <a:t>Stakeholders</a:t>
            </a:r>
            <a:r>
              <a:rPr lang="es-ES" sz="1600" dirty="0" smtClean="0">
                <a:solidFill>
                  <a:schemeClr val="bg1">
                    <a:lumMod val="50000"/>
                  </a:schemeClr>
                </a:solidFill>
                <a:latin typeface="+mj-lt"/>
              </a:rPr>
              <a:t>: Invitado.</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Adicionalmente</a:t>
            </a:r>
            <a:r>
              <a:rPr lang="es-ES" sz="1600" dirty="0" smtClean="0">
                <a:solidFill>
                  <a:schemeClr val="bg1">
                    <a:lumMod val="50000"/>
                  </a:schemeClr>
                </a:solidFill>
                <a:latin typeface="+mj-lt"/>
              </a:rPr>
              <a:t>, todos los </a:t>
            </a:r>
            <a:r>
              <a:rPr lang="es-ES" sz="1600" dirty="0" smtClean="0">
                <a:solidFill>
                  <a:schemeClr val="bg1">
                    <a:lumMod val="50000"/>
                  </a:schemeClr>
                </a:solidFill>
                <a:latin typeface="+mj-lt"/>
              </a:rPr>
              <a:t>grupos </a:t>
            </a:r>
            <a:r>
              <a:rPr lang="es-ES" sz="1600" dirty="0" smtClean="0">
                <a:solidFill>
                  <a:schemeClr val="bg1">
                    <a:lumMod val="50000"/>
                  </a:schemeClr>
                </a:solidFill>
                <a:latin typeface="+mj-lt"/>
              </a:rPr>
              <a:t>deben estar compartidos con el grupo “Viavox”.</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3638" y="2742229"/>
            <a:ext cx="2618509" cy="1155884"/>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err="1" smtClean="0">
                <a:solidFill>
                  <a:schemeClr val="bg1">
                    <a:lumMod val="75000"/>
                  </a:schemeClr>
                </a:solidFill>
                <a:latin typeface="Roboto Th" pitchFamily="2" charset="0"/>
                <a:ea typeface="Roboto Th" pitchFamily="2" charset="0"/>
              </a:rPr>
              <a:t>Version</a:t>
            </a:r>
            <a:r>
              <a:rPr lang="es-ES" sz="4000" dirty="0" smtClean="0">
                <a:solidFill>
                  <a:schemeClr val="bg1">
                    <a:lumMod val="75000"/>
                  </a:schemeClr>
                </a:solidFill>
                <a:latin typeface="Roboto Th" pitchFamily="2" charset="0"/>
                <a:ea typeface="Roboto Th" pitchFamily="2" charset="0"/>
              </a:rPr>
              <a:t> control</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003996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41647" y="1259383"/>
            <a:ext cx="10515600" cy="3416320"/>
          </a:xfrm>
          <a:prstGeom prst="rect">
            <a:avLst/>
          </a:prstGeom>
          <a:noFill/>
        </p:spPr>
        <p:txBody>
          <a:bodyPr wrap="square" rtlCol="0">
            <a:spAutoFit/>
          </a:bodyPr>
          <a:lstStyle/>
          <a:p>
            <a:pPr algn="just"/>
            <a:r>
              <a:rPr lang="es-ES" sz="2400" b="1" dirty="0" smtClean="0">
                <a:solidFill>
                  <a:schemeClr val="bg1">
                    <a:lumMod val="50000"/>
                  </a:schemeClr>
                </a:solidFill>
                <a:latin typeface="+mj-lt"/>
              </a:rPr>
              <a:t>Configuración de ramas y etiquetas:</a:t>
            </a:r>
          </a:p>
          <a:p>
            <a:pPr marL="285750" indent="-285750" algn="just">
              <a:buFont typeface="Arial" panose="020B0604020202020204" pitchFamily="34" charset="0"/>
              <a:buChar char="•"/>
            </a:pPr>
            <a:r>
              <a:rPr lang="es-ES" sz="1600" dirty="0">
                <a:solidFill>
                  <a:schemeClr val="bg1">
                    <a:lumMod val="50000"/>
                  </a:schemeClr>
                </a:solidFill>
                <a:latin typeface="+mj-lt"/>
              </a:rPr>
              <a:t>La rama </a:t>
            </a:r>
            <a:r>
              <a:rPr lang="es-ES" sz="1600" dirty="0" err="1">
                <a:solidFill>
                  <a:schemeClr val="bg1">
                    <a:lumMod val="50000"/>
                  </a:schemeClr>
                </a:solidFill>
                <a:latin typeface="+mj-lt"/>
              </a:rPr>
              <a:t>trunk</a:t>
            </a:r>
            <a:r>
              <a:rPr lang="es-ES" sz="1600" dirty="0">
                <a:solidFill>
                  <a:schemeClr val="bg1">
                    <a:lumMod val="50000"/>
                  </a:schemeClr>
                </a:solidFill>
                <a:latin typeface="+mj-lt"/>
              </a:rPr>
              <a:t> “master” será siempre una rama protegida. Las bifurcaciones partirán siempre de esta rama. Esta rama será la responsable de las publicaciones en producción.</a:t>
            </a:r>
          </a:p>
          <a:p>
            <a:pPr marL="285750" indent="-285750" algn="just">
              <a:buFont typeface="Arial" panose="020B0604020202020204" pitchFamily="34" charset="0"/>
              <a:buChar char="•"/>
            </a:pPr>
            <a:r>
              <a:rPr lang="es-ES" sz="1600" dirty="0">
                <a:solidFill>
                  <a:schemeClr val="bg1">
                    <a:lumMod val="50000"/>
                  </a:schemeClr>
                </a:solidFill>
                <a:latin typeface="+mj-lt"/>
              </a:rPr>
              <a:t>La rama </a:t>
            </a:r>
            <a:r>
              <a:rPr lang="es-ES" sz="1600" dirty="0" err="1">
                <a:solidFill>
                  <a:schemeClr val="bg1">
                    <a:lumMod val="50000"/>
                  </a:schemeClr>
                </a:solidFill>
                <a:latin typeface="+mj-lt"/>
              </a:rPr>
              <a:t>staging</a:t>
            </a:r>
            <a:r>
              <a:rPr lang="es-ES" sz="1600" dirty="0">
                <a:solidFill>
                  <a:schemeClr val="bg1">
                    <a:lumMod val="50000"/>
                  </a:schemeClr>
                </a:solidFill>
                <a:latin typeface="+mj-lt"/>
              </a:rPr>
              <a:t> (puesta en escena) será o no una rama protegida. Esta rama será la responsable de las publicaciones en el entorno </a:t>
            </a:r>
            <a:r>
              <a:rPr lang="es-ES" sz="1600" dirty="0" err="1">
                <a:solidFill>
                  <a:schemeClr val="bg1">
                    <a:lumMod val="50000"/>
                  </a:schemeClr>
                </a:solidFill>
                <a:latin typeface="+mj-lt"/>
              </a:rPr>
              <a:t>Staging</a:t>
            </a:r>
            <a:r>
              <a:rPr lang="es-ES" sz="1600" dirty="0">
                <a:solidFill>
                  <a:schemeClr val="bg1">
                    <a:lumMod val="50000"/>
                  </a:schemeClr>
                </a:solidFill>
                <a:latin typeface="+mj-lt"/>
              </a:rPr>
              <a:t>.</a:t>
            </a:r>
          </a:p>
          <a:p>
            <a:pPr marL="285750" indent="-285750" algn="just">
              <a:buFont typeface="Arial" panose="020B0604020202020204" pitchFamily="34" charset="0"/>
              <a:buChar char="•"/>
            </a:pPr>
            <a:r>
              <a:rPr lang="es-ES" sz="1600" dirty="0" smtClean="0">
                <a:solidFill>
                  <a:schemeClr val="bg1">
                    <a:lumMod val="50000"/>
                  </a:schemeClr>
                </a:solidFill>
                <a:latin typeface="+mj-lt"/>
              </a:rPr>
              <a:t>Las nuevas ramas que se creen con la finalidad de agrupar una serie de cambios pequeños/medianos deberán nombrarse con el nombre que designe el PO.</a:t>
            </a:r>
          </a:p>
          <a:p>
            <a:pPr marL="285750" indent="-285750" algn="just">
              <a:buFont typeface="Arial" panose="020B0604020202020204" pitchFamily="34" charset="0"/>
              <a:buChar char="•"/>
            </a:pPr>
            <a:r>
              <a:rPr lang="es-ES" sz="1600" dirty="0" smtClean="0">
                <a:solidFill>
                  <a:schemeClr val="bg1">
                    <a:lumMod val="50000"/>
                  </a:schemeClr>
                </a:solidFill>
                <a:latin typeface="+mj-lt"/>
              </a:rPr>
              <a:t>Las nuevas ramas que se creen con la finalidad de ejecutar un cambio de mas envergadura y que se prevea que van a estar más tiempo independientes de </a:t>
            </a:r>
            <a:r>
              <a:rPr lang="es-ES" sz="1600" dirty="0" err="1" smtClean="0">
                <a:solidFill>
                  <a:schemeClr val="bg1">
                    <a:lumMod val="50000"/>
                  </a:schemeClr>
                </a:solidFill>
                <a:latin typeface="+mj-lt"/>
              </a:rPr>
              <a:t>Trunk</a:t>
            </a:r>
            <a:r>
              <a:rPr lang="es-ES" sz="1600" dirty="0" smtClean="0">
                <a:solidFill>
                  <a:schemeClr val="bg1">
                    <a:lumMod val="50000"/>
                  </a:schemeClr>
                </a:solidFill>
                <a:latin typeface="+mj-lt"/>
              </a:rPr>
              <a:t> se nombrarán como designe el PO. </a:t>
            </a:r>
            <a:r>
              <a:rPr lang="es-ES" sz="1600" dirty="0" smtClean="0">
                <a:solidFill>
                  <a:srgbClr val="FF0000"/>
                </a:solidFill>
                <a:latin typeface="+mj-lt"/>
              </a:rPr>
              <a:t>Aunque este tipo de ramas están más tiempo separadas del </a:t>
            </a:r>
            <a:r>
              <a:rPr lang="es-ES" sz="1600" dirty="0" err="1" smtClean="0">
                <a:solidFill>
                  <a:srgbClr val="FF0000"/>
                </a:solidFill>
                <a:latin typeface="+mj-lt"/>
              </a:rPr>
              <a:t>Trunk</a:t>
            </a:r>
            <a:r>
              <a:rPr lang="es-ES" sz="1600" dirty="0" smtClean="0">
                <a:solidFill>
                  <a:srgbClr val="FF0000"/>
                </a:solidFill>
                <a:latin typeface="+mj-lt"/>
              </a:rPr>
              <a:t>, como buena práctica, deberán estar continuamente fusionándose con master para evitar un alejamiento funcional irreparable</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Cada </a:t>
            </a:r>
            <a:r>
              <a:rPr lang="es-ES" sz="1600" dirty="0" err="1" smtClean="0">
                <a:solidFill>
                  <a:schemeClr val="bg1">
                    <a:lumMod val="50000"/>
                  </a:schemeClr>
                </a:solidFill>
                <a:latin typeface="+mj-lt"/>
              </a:rPr>
              <a:t>Release</a:t>
            </a:r>
            <a:r>
              <a:rPr lang="es-ES" sz="1600" dirty="0" smtClean="0">
                <a:solidFill>
                  <a:schemeClr val="bg1">
                    <a:lumMod val="50000"/>
                  </a:schemeClr>
                </a:solidFill>
                <a:latin typeface="+mj-lt"/>
              </a:rPr>
              <a:t> deberá marcarse con la creación de una etiqueta que indique su versión actual.</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err="1" smtClean="0">
                <a:solidFill>
                  <a:schemeClr val="bg1">
                    <a:lumMod val="75000"/>
                  </a:schemeClr>
                </a:solidFill>
                <a:latin typeface="Roboto Th" pitchFamily="2" charset="0"/>
                <a:ea typeface="Roboto Th" pitchFamily="2" charset="0"/>
              </a:rPr>
              <a:t>Version</a:t>
            </a:r>
            <a:r>
              <a:rPr lang="es-ES" sz="4000" dirty="0" smtClean="0">
                <a:solidFill>
                  <a:schemeClr val="bg1">
                    <a:lumMod val="75000"/>
                  </a:schemeClr>
                </a:solidFill>
                <a:latin typeface="Roboto Th" pitchFamily="2" charset="0"/>
                <a:ea typeface="Roboto Th" pitchFamily="2" charset="0"/>
              </a:rPr>
              <a:t> control</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3087219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39096" y="1310658"/>
            <a:ext cx="10860993" cy="4278094"/>
          </a:xfrm>
          <a:prstGeom prst="rect">
            <a:avLst/>
          </a:prstGeom>
          <a:noFill/>
        </p:spPr>
        <p:txBody>
          <a:bodyPr wrap="square" rtlCol="0">
            <a:spAutoFit/>
          </a:bodyPr>
          <a:lstStyle/>
          <a:p>
            <a:pPr algn="just"/>
            <a:r>
              <a:rPr lang="es-ES" sz="1600" dirty="0" smtClean="0">
                <a:solidFill>
                  <a:schemeClr val="bg1">
                    <a:lumMod val="50000"/>
                  </a:schemeClr>
                </a:solidFill>
                <a:latin typeface="+mj-lt"/>
              </a:rPr>
              <a:t>Todas las tareas ejecutadas, independientemente de las particularidades del </a:t>
            </a:r>
            <a:r>
              <a:rPr lang="es-ES" sz="1600" dirty="0" err="1" smtClean="0">
                <a:solidFill>
                  <a:schemeClr val="bg1">
                    <a:lumMod val="50000"/>
                  </a:schemeClr>
                </a:solidFill>
                <a:latin typeface="+mj-lt"/>
              </a:rPr>
              <a:t>DoD</a:t>
            </a:r>
            <a:r>
              <a:rPr lang="es-ES" sz="1600" dirty="0" smtClean="0">
                <a:solidFill>
                  <a:schemeClr val="bg1">
                    <a:lumMod val="50000"/>
                  </a:schemeClr>
                </a:solidFill>
                <a:latin typeface="+mj-lt"/>
              </a:rPr>
              <a:t> de cada proyecto, deberán pasar las siguientes fases de calidad:</a:t>
            </a:r>
          </a:p>
          <a:p>
            <a:pPr algn="just"/>
            <a:endParaRPr lang="es-ES" sz="1600" dirty="0" smtClean="0">
              <a:solidFill>
                <a:schemeClr val="bg1">
                  <a:lumMod val="50000"/>
                </a:schemeClr>
              </a:solidFill>
              <a:latin typeface="+mj-lt"/>
            </a:endParaRPr>
          </a:p>
          <a:p>
            <a:pPr marL="285750" indent="-285750" algn="just">
              <a:buFont typeface="Arial" panose="020B0604020202020204" pitchFamily="34" charset="0"/>
              <a:buChar char="•"/>
            </a:pPr>
            <a:r>
              <a:rPr lang="es-ES" sz="1600" dirty="0" smtClean="0">
                <a:solidFill>
                  <a:srgbClr val="FF0000"/>
                </a:solidFill>
                <a:latin typeface="+mj-lt"/>
              </a:rPr>
              <a:t>La persona que programa es el último responsable de la calidad y buen funcionamiento </a:t>
            </a:r>
            <a:r>
              <a:rPr lang="es-ES" sz="1600" dirty="0" smtClean="0">
                <a:solidFill>
                  <a:schemeClr val="bg1">
                    <a:lumMod val="50000"/>
                  </a:schemeClr>
                </a:solidFill>
                <a:latin typeface="+mj-lt"/>
              </a:rPr>
              <a:t>de la tarea, por lo que deberá testar la funcionalidad bajo todos los escenarios contemplados, incluidos posibles scripts de despliegue.</a:t>
            </a:r>
          </a:p>
          <a:p>
            <a:pPr marL="285750" indent="-285750" algn="just">
              <a:buFont typeface="Arial" panose="020B0604020202020204" pitchFamily="34" charset="0"/>
              <a:buChar char="•"/>
            </a:pPr>
            <a:r>
              <a:rPr lang="es-ES" sz="1600" dirty="0" smtClean="0">
                <a:solidFill>
                  <a:schemeClr val="bg1">
                    <a:lumMod val="50000"/>
                  </a:schemeClr>
                </a:solidFill>
                <a:latin typeface="+mj-lt"/>
              </a:rPr>
              <a:t>El desarrollo siempre irá acompañado las de pruebas automatizadas pertinentes, todas ellas superadas en el momento de la finalización del desarrollo, y </a:t>
            </a:r>
            <a:r>
              <a:rPr lang="es-ES" sz="1600" dirty="0" err="1" smtClean="0">
                <a:solidFill>
                  <a:schemeClr val="bg1">
                    <a:lumMod val="50000"/>
                  </a:schemeClr>
                </a:solidFill>
                <a:latin typeface="+mj-lt"/>
              </a:rPr>
              <a:t>ejecutador</a:t>
            </a:r>
            <a:r>
              <a:rPr lang="es-ES" sz="1600" dirty="0" smtClean="0">
                <a:solidFill>
                  <a:schemeClr val="bg1">
                    <a:lumMod val="50000"/>
                  </a:schemeClr>
                </a:solidFill>
                <a:latin typeface="+mj-lt"/>
              </a:rPr>
              <a:t> de forma paralela al desarrollo, nunca a posteriori.</a:t>
            </a:r>
          </a:p>
          <a:p>
            <a:pPr marL="285750" indent="-285750" algn="just">
              <a:buFont typeface="Arial" panose="020B0604020202020204" pitchFamily="34" charset="0"/>
              <a:buChar char="•"/>
            </a:pPr>
            <a:r>
              <a:rPr lang="es-ES" sz="1600" dirty="0" smtClean="0">
                <a:solidFill>
                  <a:schemeClr val="bg1">
                    <a:lumMod val="50000"/>
                  </a:schemeClr>
                </a:solidFill>
                <a:latin typeface="+mj-lt"/>
              </a:rPr>
              <a:t>El desarrollador deberá asegurarse antes de dar por finalizada la tarea que el Pipeline del CI (explicado más adelante) ha sido superado en todas sus fases.</a:t>
            </a:r>
          </a:p>
          <a:p>
            <a:pPr marL="285750" indent="-285750" algn="just">
              <a:buFont typeface="Arial" panose="020B0604020202020204" pitchFamily="34" charset="0"/>
              <a:buChar char="•"/>
            </a:pPr>
            <a:r>
              <a:rPr lang="es-ES" sz="1600" dirty="0" smtClean="0">
                <a:solidFill>
                  <a:schemeClr val="bg1">
                    <a:lumMod val="50000"/>
                  </a:schemeClr>
                </a:solidFill>
                <a:latin typeface="+mj-lt"/>
              </a:rPr>
              <a:t>El desarrollo siempre irá acompañado de la documentación técnica y de usuario pertinente.</a:t>
            </a:r>
          </a:p>
          <a:p>
            <a:pPr marL="285750" indent="-285750" algn="just">
              <a:buFont typeface="Arial" panose="020B0604020202020204" pitchFamily="34" charset="0"/>
              <a:buChar char="•"/>
            </a:pPr>
            <a:r>
              <a:rPr lang="es-ES" sz="1600" dirty="0" smtClean="0">
                <a:solidFill>
                  <a:schemeClr val="bg1">
                    <a:lumMod val="50000"/>
                  </a:schemeClr>
                </a:solidFill>
                <a:latin typeface="+mj-lt"/>
              </a:rPr>
              <a:t>El desarrollo deberá ajustarse al </a:t>
            </a:r>
            <a:r>
              <a:rPr lang="es-ES" sz="1600" dirty="0" err="1" smtClean="0">
                <a:solidFill>
                  <a:schemeClr val="bg1">
                    <a:lumMod val="50000"/>
                  </a:schemeClr>
                </a:solidFill>
                <a:latin typeface="+mj-lt"/>
              </a:rPr>
              <a:t>DoD</a:t>
            </a:r>
            <a:r>
              <a:rPr lang="es-ES" sz="1600" dirty="0" smtClean="0">
                <a:solidFill>
                  <a:schemeClr val="bg1">
                    <a:lumMod val="50000"/>
                  </a:schemeClr>
                </a:solidFill>
                <a:latin typeface="+mj-lt"/>
              </a:rPr>
              <a:t> definido por el DT antes de darse por finalizado.</a:t>
            </a:r>
          </a:p>
          <a:p>
            <a:pPr marL="285750" indent="-285750" algn="just">
              <a:buFont typeface="Arial" panose="020B0604020202020204" pitchFamily="34" charset="0"/>
              <a:buChar char="•"/>
            </a:pPr>
            <a:r>
              <a:rPr lang="es-ES" sz="1600" dirty="0" smtClean="0">
                <a:solidFill>
                  <a:schemeClr val="bg1">
                    <a:lumMod val="50000"/>
                  </a:schemeClr>
                </a:solidFill>
                <a:latin typeface="+mj-lt"/>
              </a:rPr>
              <a:t>Otro miembro del DT diferente al que desarrollo la funcionalidad testará y supervisará el trabajo realizado (QA): calidad en el código, lógica correcta, ajuste correcto a las particularidades del proyecto, correcta documentación, etc. Este “aseguramiento de la calidad” deberá ser profundo, pero si el desarrollador realizó correctamente el trabajo apenas se deberán encontrar fallos en lógica o desarrollo.</a:t>
            </a:r>
          </a:p>
          <a:p>
            <a:pPr marL="285750" indent="-285750" algn="just">
              <a:buFont typeface="Arial" panose="020B0604020202020204" pitchFamily="34" charset="0"/>
              <a:buChar char="•"/>
            </a:pPr>
            <a:r>
              <a:rPr lang="es-ES" sz="1600" dirty="0" smtClean="0">
                <a:solidFill>
                  <a:schemeClr val="bg1">
                    <a:lumMod val="50000"/>
                  </a:schemeClr>
                </a:solidFill>
                <a:latin typeface="+mj-lt"/>
              </a:rPr>
              <a:t>El PO del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 deberá pasar una última fase de test denominada “</a:t>
            </a:r>
            <a:r>
              <a:rPr lang="es-ES" sz="1600" dirty="0" err="1" smtClean="0">
                <a:solidFill>
                  <a:schemeClr val="bg1">
                    <a:lumMod val="50000"/>
                  </a:schemeClr>
                </a:solidFill>
                <a:latin typeface="+mj-lt"/>
              </a:rPr>
              <a:t>Tests</a:t>
            </a:r>
            <a:r>
              <a:rPr lang="es-ES" sz="1600" dirty="0" smtClean="0">
                <a:solidFill>
                  <a:schemeClr val="bg1">
                    <a:lumMod val="50000"/>
                  </a:schemeClr>
                </a:solidFill>
                <a:latin typeface="+mj-lt"/>
              </a:rPr>
              <a:t> Funcionales”, donde, en función de la complejidad de la tarea, podrá optar por una revisión superficial o tan profunda como en el caso del QA.</a:t>
            </a:r>
            <a:endParaRPr lang="es-ES" sz="1600" dirty="0">
              <a:solidFill>
                <a:schemeClr val="bg1">
                  <a:lumMod val="50000"/>
                </a:schemeClr>
              </a:solidFill>
              <a:latin typeface="+mj-lt"/>
            </a:endParaRP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QA</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2375672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56189" y="1310658"/>
            <a:ext cx="10515600" cy="4524315"/>
          </a:xfrm>
          <a:prstGeom prst="rect">
            <a:avLst/>
          </a:prstGeom>
          <a:noFill/>
        </p:spPr>
        <p:txBody>
          <a:bodyPr wrap="square" rtlCol="0">
            <a:spAutoFit/>
          </a:bodyPr>
          <a:lstStyle/>
          <a:p>
            <a:pPr algn="just"/>
            <a:r>
              <a:rPr lang="es-ES" sz="1600" dirty="0" smtClean="0">
                <a:solidFill>
                  <a:schemeClr val="bg1">
                    <a:lumMod val="50000"/>
                  </a:schemeClr>
                </a:solidFill>
                <a:latin typeface="+mj-lt"/>
              </a:rPr>
              <a:t>Todos los proyectos de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exceptuando los CMS como </a:t>
            </a:r>
            <a:r>
              <a:rPr lang="es-ES" sz="1600" dirty="0" err="1" smtClean="0">
                <a:solidFill>
                  <a:schemeClr val="bg1">
                    <a:lumMod val="50000"/>
                  </a:schemeClr>
                </a:solidFill>
                <a:latin typeface="+mj-lt"/>
              </a:rPr>
              <a:t>Wordpress</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Prestashop</a:t>
            </a:r>
            <a:r>
              <a:rPr lang="es-ES" sz="1600" dirty="0" smtClean="0">
                <a:solidFill>
                  <a:schemeClr val="bg1">
                    <a:lumMod val="50000"/>
                  </a:schemeClr>
                </a:solidFill>
                <a:latin typeface="+mj-lt"/>
              </a:rPr>
              <a:t>, etc. deberán estar configurados bajo un pipeline de CI /CD en </a:t>
            </a:r>
            <a:r>
              <a:rPr lang="es-ES" sz="1600" dirty="0" err="1" smtClean="0">
                <a:solidFill>
                  <a:schemeClr val="bg1">
                    <a:lumMod val="50000"/>
                  </a:schemeClr>
                </a:solidFill>
                <a:latin typeface="+mj-lt"/>
              </a:rPr>
              <a:t>GitLab</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La configuración dependerá de las propiedades internas de cada proyecto, teniendo en cuenta como comunes:</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Ejecución de las pruebas automatizadas en cada </a:t>
            </a:r>
            <a:r>
              <a:rPr lang="es-ES" sz="1600" dirty="0" err="1" smtClean="0">
                <a:solidFill>
                  <a:schemeClr val="bg1">
                    <a:lumMod val="50000"/>
                  </a:schemeClr>
                </a:solidFill>
                <a:latin typeface="+mj-lt"/>
              </a:rPr>
              <a:t>Push</a:t>
            </a:r>
            <a:r>
              <a:rPr lang="es-ES" sz="1600" dirty="0" smtClean="0">
                <a:solidFill>
                  <a:schemeClr val="bg1">
                    <a:lumMod val="50000"/>
                  </a:schemeClr>
                </a:solidFill>
                <a:latin typeface="+mj-lt"/>
              </a:rPr>
              <a:t>.</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Ejecución de las pruebas automatizadas de manera programada sobre la rama </a:t>
            </a:r>
            <a:r>
              <a:rPr lang="es-ES" sz="1600" dirty="0" err="1" smtClean="0">
                <a:solidFill>
                  <a:schemeClr val="bg1">
                    <a:lumMod val="50000"/>
                  </a:schemeClr>
                </a:solidFill>
                <a:latin typeface="+mj-lt"/>
              </a:rPr>
              <a:t>Trunk</a:t>
            </a:r>
            <a:r>
              <a:rPr lang="es-ES" sz="1600" dirty="0" smtClean="0">
                <a:solidFill>
                  <a:schemeClr val="bg1">
                    <a:lumMod val="50000"/>
                  </a:schemeClr>
                </a:solidFill>
                <a:latin typeface="+mj-lt"/>
              </a:rPr>
              <a:t>.</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Ejecución/Despliegue diferenciado para la rama de </a:t>
            </a:r>
            <a:r>
              <a:rPr lang="es-ES" sz="1600" dirty="0" err="1" smtClean="0">
                <a:solidFill>
                  <a:schemeClr val="bg1">
                    <a:lumMod val="50000"/>
                  </a:schemeClr>
                </a:solidFill>
                <a:latin typeface="+mj-lt"/>
              </a:rPr>
              <a:t>Staging</a:t>
            </a:r>
            <a:r>
              <a:rPr lang="es-ES" sz="1600" dirty="0" smtClean="0">
                <a:solidFill>
                  <a:schemeClr val="bg1">
                    <a:lumMod val="50000"/>
                  </a:schemeClr>
                </a:solidFill>
                <a:latin typeface="+mj-lt"/>
              </a:rPr>
              <a:t>.</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Ejecución/Despliegue diferenciado para la rama </a:t>
            </a:r>
            <a:r>
              <a:rPr lang="es-ES" sz="1600" dirty="0" err="1" smtClean="0">
                <a:solidFill>
                  <a:schemeClr val="bg1">
                    <a:lumMod val="50000"/>
                  </a:schemeClr>
                </a:solidFill>
                <a:latin typeface="+mj-lt"/>
              </a:rPr>
              <a:t>Trunk</a:t>
            </a:r>
            <a:r>
              <a:rPr lang="es-ES" sz="1600" dirty="0" smtClean="0">
                <a:solidFill>
                  <a:schemeClr val="bg1">
                    <a:lumMod val="50000"/>
                  </a:schemeClr>
                </a:solidFill>
                <a:latin typeface="+mj-lt"/>
              </a:rPr>
              <a:t>.</a:t>
            </a:r>
          </a:p>
          <a:p>
            <a:pPr marL="742950" lvl="1" indent="-285750" algn="just">
              <a:buFont typeface="Arial" panose="020B0604020202020204" pitchFamily="34" charset="0"/>
              <a:buChar char="•"/>
            </a:pPr>
            <a:r>
              <a:rPr lang="es-ES" sz="1600" dirty="0" err="1" smtClean="0">
                <a:solidFill>
                  <a:schemeClr val="bg1">
                    <a:lumMod val="50000"/>
                  </a:schemeClr>
                </a:solidFill>
                <a:latin typeface="+mj-lt"/>
              </a:rPr>
              <a:t>Deployment</a:t>
            </a:r>
            <a:r>
              <a:rPr lang="es-ES" sz="1600" dirty="0" smtClean="0">
                <a:solidFill>
                  <a:schemeClr val="bg1">
                    <a:lumMod val="50000"/>
                  </a:schemeClr>
                </a:solidFill>
                <a:latin typeface="+mj-lt"/>
              </a:rPr>
              <a:t> manual o automático sobre los distintos servidores haciendo uso de </a:t>
            </a:r>
            <a:r>
              <a:rPr lang="es-ES" sz="1600" dirty="0" err="1" smtClean="0">
                <a:solidFill>
                  <a:schemeClr val="bg1">
                    <a:lumMod val="50000"/>
                  </a:schemeClr>
                </a:solidFill>
                <a:latin typeface="+mj-lt"/>
              </a:rPr>
              <a:t>Laravel-Envoy</a:t>
            </a:r>
            <a:r>
              <a:rPr lang="es-ES" sz="1600" dirty="0" smtClean="0">
                <a:solidFill>
                  <a:schemeClr val="bg1">
                    <a:lumMod val="50000"/>
                  </a:schemeClr>
                </a:solidFill>
                <a:latin typeface="+mj-lt"/>
              </a:rPr>
              <a:t>.</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Configuración de repositorios de </a:t>
            </a:r>
            <a:r>
              <a:rPr lang="es-ES" sz="1600" dirty="0" err="1" smtClean="0">
                <a:solidFill>
                  <a:schemeClr val="bg1">
                    <a:lumMod val="50000"/>
                  </a:schemeClr>
                </a:solidFill>
                <a:latin typeface="+mj-lt"/>
              </a:rPr>
              <a:t>Dockers</a:t>
            </a:r>
            <a:r>
              <a:rPr lang="es-ES" sz="1600" dirty="0" smtClean="0">
                <a:solidFill>
                  <a:schemeClr val="bg1">
                    <a:lumMod val="50000"/>
                  </a:schemeClr>
                </a:solidFill>
                <a:latin typeface="+mj-lt"/>
              </a:rPr>
              <a:t> en </a:t>
            </a:r>
            <a:r>
              <a:rPr lang="es-ES" sz="1600" dirty="0" err="1" smtClean="0">
                <a:solidFill>
                  <a:schemeClr val="bg1">
                    <a:lumMod val="50000"/>
                  </a:schemeClr>
                </a:solidFill>
                <a:latin typeface="+mj-lt"/>
              </a:rPr>
              <a:t>GitLab</a:t>
            </a:r>
            <a:r>
              <a:rPr lang="es-ES" sz="1600" dirty="0" smtClean="0">
                <a:solidFill>
                  <a:schemeClr val="bg1">
                    <a:lumMod val="50000"/>
                  </a:schemeClr>
                </a:solidFill>
                <a:latin typeface="+mj-lt"/>
              </a:rPr>
              <a:t> para la ejecución de los procesos.</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Como resultado de la ejecución de los Pipelines, además de los </a:t>
            </a:r>
            <a:r>
              <a:rPr lang="es-ES" sz="1600" dirty="0" err="1" smtClean="0">
                <a:solidFill>
                  <a:schemeClr val="bg1">
                    <a:lumMod val="50000"/>
                  </a:schemeClr>
                </a:solidFill>
                <a:latin typeface="+mj-lt"/>
              </a:rPr>
              <a:t>deployments</a:t>
            </a:r>
            <a:r>
              <a:rPr lang="es-ES" sz="1600" dirty="0" smtClean="0">
                <a:solidFill>
                  <a:schemeClr val="bg1">
                    <a:lumMod val="50000"/>
                  </a:schemeClr>
                </a:solidFill>
                <a:latin typeface="+mj-lt"/>
              </a:rPr>
              <a:t> en caso de estar configurados, se deberán programar las distintas notificaciones:</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Email al DT en caso de error en el Pipeline</a:t>
            </a:r>
          </a:p>
          <a:p>
            <a:pPr marL="742950" lvl="1" indent="-285750" algn="just">
              <a:buFont typeface="Arial" panose="020B0604020202020204" pitchFamily="34" charset="0"/>
              <a:buChar char="•"/>
            </a:pPr>
            <a:r>
              <a:rPr lang="es-ES" sz="1600" dirty="0" err="1" smtClean="0">
                <a:solidFill>
                  <a:schemeClr val="bg1">
                    <a:lumMod val="50000"/>
                  </a:schemeClr>
                </a:solidFill>
                <a:latin typeface="+mj-lt"/>
              </a:rPr>
              <a:t>Slack</a:t>
            </a:r>
            <a:r>
              <a:rPr lang="es-ES" sz="1600" dirty="0" smtClean="0">
                <a:solidFill>
                  <a:schemeClr val="bg1">
                    <a:lumMod val="50000"/>
                  </a:schemeClr>
                </a:solidFill>
                <a:latin typeface="+mj-lt"/>
              </a:rPr>
              <a:t> al DT a un canal exclusivo para ello y para este proyecto, notificando el error en el Pipeline.</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*Es importante que las pruebas automatizadas se ejecuten en el pipeline sobre entornos “marca blanca”, no contando con datos que posteriormente pudiera tener la BBDD o rutas </a:t>
            </a:r>
            <a:r>
              <a:rPr lang="es-ES" sz="1600" dirty="0" err="1" smtClean="0">
                <a:solidFill>
                  <a:schemeClr val="bg1">
                    <a:lumMod val="50000"/>
                  </a:schemeClr>
                </a:solidFill>
                <a:latin typeface="+mj-lt"/>
              </a:rPr>
              <a:t>preconfiguradas</a:t>
            </a:r>
            <a:r>
              <a:rPr lang="es-ES" sz="1600" dirty="0" smtClean="0">
                <a:solidFill>
                  <a:schemeClr val="bg1">
                    <a:lumMod val="50000"/>
                  </a:schemeClr>
                </a:solidFill>
                <a:latin typeface="+mj-lt"/>
              </a:rPr>
              <a:t> en los </a:t>
            </a:r>
            <a:r>
              <a:rPr lang="es-ES" sz="1600" dirty="0" err="1" smtClean="0">
                <a:solidFill>
                  <a:schemeClr val="bg1">
                    <a:lumMod val="50000"/>
                  </a:schemeClr>
                </a:solidFill>
                <a:latin typeface="+mj-lt"/>
              </a:rPr>
              <a:t>configs</a:t>
            </a:r>
            <a:r>
              <a:rPr lang="es-ES" sz="1600" dirty="0" smtClean="0">
                <a:solidFill>
                  <a:schemeClr val="bg1">
                    <a:lumMod val="50000"/>
                  </a:schemeClr>
                </a:solidFill>
                <a:latin typeface="+mj-lt"/>
              </a:rPr>
              <a:t> o BBDD.</a:t>
            </a:r>
            <a:endParaRPr lang="es-ES" sz="1600" dirty="0">
              <a:solidFill>
                <a:schemeClr val="bg1">
                  <a:lumMod val="50000"/>
                </a:schemeClr>
              </a:solidFill>
              <a:latin typeface="+mj-lt"/>
            </a:endParaRP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CI / CD</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4096609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2816679" y="1541636"/>
            <a:ext cx="8666946" cy="1323439"/>
          </a:xfrm>
          <a:prstGeom prst="rect">
            <a:avLst/>
          </a:prstGeom>
          <a:noFill/>
        </p:spPr>
        <p:txBody>
          <a:bodyPr wrap="square" rtlCol="0">
            <a:spAutoFit/>
          </a:bodyPr>
          <a:lstStyle/>
          <a:p>
            <a:r>
              <a:rPr lang="es-ES" sz="1600" dirty="0" smtClean="0">
                <a:solidFill>
                  <a:schemeClr val="bg1">
                    <a:lumMod val="50000"/>
                  </a:schemeClr>
                </a:solidFill>
                <a:latin typeface="+mj-lt"/>
              </a:rPr>
              <a:t>Apolo, sólo es el nombre en clave que nuestro CEO dio al plan para que la compañía avanzase significativamente: en eficiencia y tecnológicamente. En nuestro caso el objetivo es convertir a Viavox en una compañía que </a:t>
            </a:r>
            <a:r>
              <a:rPr lang="es-ES" sz="1600" dirty="0" smtClean="0">
                <a:solidFill>
                  <a:srgbClr val="FF0000"/>
                </a:solidFill>
                <a:latin typeface="+mj-lt"/>
              </a:rPr>
              <a:t>juegue en Champions</a:t>
            </a:r>
            <a:r>
              <a:rPr lang="es-ES" sz="1600" dirty="0" smtClean="0">
                <a:solidFill>
                  <a:schemeClr val="bg1">
                    <a:lumMod val="50000"/>
                  </a:schemeClr>
                </a:solidFill>
                <a:latin typeface="+mj-lt"/>
              </a:rPr>
              <a:t>. De hay el nombre </a:t>
            </a:r>
            <a:r>
              <a:rPr lang="es-ES" sz="1600" b="1" dirty="0" smtClean="0">
                <a:solidFill>
                  <a:schemeClr val="bg1">
                    <a:lumMod val="50000"/>
                  </a:schemeClr>
                </a:solidFill>
                <a:latin typeface="+mj-lt"/>
              </a:rPr>
              <a:t>Apolo</a:t>
            </a:r>
            <a:r>
              <a:rPr lang="es-ES" sz="1600" dirty="0" smtClean="0">
                <a:solidFill>
                  <a:schemeClr val="bg1">
                    <a:lumMod val="50000"/>
                  </a:schemeClr>
                </a:solidFill>
                <a:latin typeface="+mj-lt"/>
              </a:rPr>
              <a:t> como metáfora de una hoja de ruta con un destino, a priori, casi imposible (llegar a la luna). Pero posible si contamos con un plan estratégico y personas dispuestas a dejarse la piel para lograr el objetivo.</a:t>
            </a:r>
            <a:endParaRPr lang="es-ES" sz="1600" dirty="0">
              <a:solidFill>
                <a:schemeClr val="bg1">
                  <a:lumMod val="50000"/>
                </a:schemeClr>
              </a:solidFill>
              <a:latin typeface="+mj-lt"/>
            </a:endParaRPr>
          </a:p>
        </p:txBody>
      </p:sp>
      <p:pic>
        <p:nvPicPr>
          <p:cNvPr id="1026" name="Picture 2" descr="https://upload.wikimedia.org/wikipedia/commons/thumb/2/2b/Apollo_program_insignia.png/250px-Apollo_program_insignia.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76882" y="1206355"/>
            <a:ext cx="1975339" cy="1975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27" name="CuadroTexto 26"/>
          <p:cNvSpPr txBox="1"/>
          <p:nvPr/>
        </p:nvSpPr>
        <p:spPr>
          <a:xfrm>
            <a:off x="2816679" y="3198283"/>
            <a:ext cx="9000326" cy="2831544"/>
          </a:xfrm>
          <a:prstGeom prst="rect">
            <a:avLst/>
          </a:prstGeom>
          <a:noFill/>
        </p:spPr>
        <p:txBody>
          <a:bodyPr wrap="square" rtlCol="0">
            <a:spAutoFit/>
          </a:bodyPr>
          <a:lstStyle/>
          <a:p>
            <a:r>
              <a:rPr lang="es-ES" dirty="0" smtClean="0">
                <a:solidFill>
                  <a:schemeClr val="bg1">
                    <a:lumMod val="50000"/>
                  </a:schemeClr>
                </a:solidFill>
                <a:latin typeface="+mj-lt"/>
              </a:rPr>
              <a:t>OBJETIVOS DEL APOLO:</a:t>
            </a:r>
            <a:endParaRPr lang="es-ES" dirty="0">
              <a:solidFill>
                <a:schemeClr val="bg1">
                  <a:lumMod val="50000"/>
                </a:schemeClr>
              </a:solidFill>
              <a:latin typeface="+mj-lt"/>
            </a:endParaRPr>
          </a:p>
          <a:p>
            <a:pPr marL="285750" lvl="0" indent="-285750">
              <a:buFont typeface="Arial" panose="020B0604020202020204" pitchFamily="34" charset="0"/>
              <a:buChar char="•"/>
            </a:pPr>
            <a:r>
              <a:rPr lang="es-ES" sz="1600" b="1" dirty="0" smtClean="0">
                <a:solidFill>
                  <a:schemeClr val="bg1">
                    <a:lumMod val="50000"/>
                  </a:schemeClr>
                </a:solidFill>
                <a:latin typeface="+mj-lt"/>
              </a:rPr>
              <a:t>- Aumentar </a:t>
            </a:r>
            <a:r>
              <a:rPr lang="es-ES" sz="1600" b="1" dirty="0">
                <a:solidFill>
                  <a:schemeClr val="bg1">
                    <a:lumMod val="50000"/>
                  </a:schemeClr>
                </a:solidFill>
                <a:latin typeface="+mj-lt"/>
              </a:rPr>
              <a:t>la media del beneficio</a:t>
            </a:r>
            <a:r>
              <a:rPr lang="es-ES" sz="1600" dirty="0">
                <a:solidFill>
                  <a:schemeClr val="bg1">
                    <a:lumMod val="50000"/>
                  </a:schemeClr>
                </a:solidFill>
                <a:latin typeface="+mj-lt"/>
              </a:rPr>
              <a:t> que actualmente se obtiene de los proyectos.</a:t>
            </a:r>
          </a:p>
          <a:p>
            <a:pPr marL="285750" lvl="0" indent="-285750">
              <a:buFont typeface="Arial" panose="020B0604020202020204" pitchFamily="34" charset="0"/>
              <a:buChar char="•"/>
            </a:pPr>
            <a:r>
              <a:rPr lang="es-ES" sz="1600" dirty="0" smtClean="0">
                <a:solidFill>
                  <a:schemeClr val="bg1">
                    <a:lumMod val="50000"/>
                  </a:schemeClr>
                </a:solidFill>
                <a:latin typeface="+mj-lt"/>
              </a:rPr>
              <a:t>- Establecer </a:t>
            </a:r>
            <a:r>
              <a:rPr lang="es-ES" sz="1600" dirty="0">
                <a:solidFill>
                  <a:schemeClr val="bg1">
                    <a:lumMod val="50000"/>
                  </a:schemeClr>
                </a:solidFill>
                <a:latin typeface="+mj-lt"/>
              </a:rPr>
              <a:t>un sistema que permita </a:t>
            </a:r>
            <a:r>
              <a:rPr lang="es-ES" sz="1600" b="1" dirty="0">
                <a:solidFill>
                  <a:schemeClr val="bg1">
                    <a:lumMod val="50000"/>
                  </a:schemeClr>
                </a:solidFill>
                <a:latin typeface="+mj-lt"/>
              </a:rPr>
              <a:t>aumentar la fiabilidad de las fechas de entrega</a:t>
            </a:r>
            <a:r>
              <a:rPr lang="es-ES" sz="1600" dirty="0">
                <a:solidFill>
                  <a:schemeClr val="bg1">
                    <a:lumMod val="50000"/>
                  </a:schemeClr>
                </a:solidFill>
                <a:latin typeface="+mj-lt"/>
              </a:rPr>
              <a:t>.</a:t>
            </a:r>
          </a:p>
          <a:p>
            <a:pPr marL="285750" lvl="0" indent="-285750">
              <a:buFont typeface="Arial" panose="020B0604020202020204" pitchFamily="34" charset="0"/>
              <a:buChar char="•"/>
            </a:pPr>
            <a:r>
              <a:rPr lang="es-ES" sz="1600" b="1" dirty="0" smtClean="0">
                <a:solidFill>
                  <a:schemeClr val="bg1">
                    <a:lumMod val="50000"/>
                  </a:schemeClr>
                </a:solidFill>
                <a:latin typeface="+mj-lt"/>
              </a:rPr>
              <a:t>- Aumentar </a:t>
            </a:r>
            <a:r>
              <a:rPr lang="es-ES" sz="1600" b="1" dirty="0">
                <a:solidFill>
                  <a:schemeClr val="bg1">
                    <a:lumMod val="50000"/>
                  </a:schemeClr>
                </a:solidFill>
                <a:latin typeface="+mj-lt"/>
              </a:rPr>
              <a:t>la productividad</a:t>
            </a:r>
            <a:r>
              <a:rPr lang="es-ES" sz="1600" dirty="0">
                <a:solidFill>
                  <a:schemeClr val="bg1">
                    <a:lumMod val="50000"/>
                  </a:schemeClr>
                </a:solidFill>
                <a:latin typeface="+mj-lt"/>
              </a:rPr>
              <a:t>:</a:t>
            </a:r>
          </a:p>
          <a:p>
            <a:pPr marL="742950" lvl="1" indent="-285750">
              <a:buFont typeface="Courier New" panose="02070309020205020404" pitchFamily="49" charset="0"/>
              <a:buChar char="o"/>
            </a:pPr>
            <a:r>
              <a:rPr lang="es-ES" sz="1600" dirty="0">
                <a:solidFill>
                  <a:schemeClr val="bg1">
                    <a:lumMod val="50000"/>
                  </a:schemeClr>
                </a:solidFill>
                <a:latin typeface="+mj-lt"/>
              </a:rPr>
              <a:t>Dotándonos de un software que permita un seguimiento más exhaustivo que el actual invirtiendo menos tiempo.</a:t>
            </a:r>
          </a:p>
          <a:p>
            <a:pPr marL="742950" lvl="1" indent="-285750">
              <a:buFont typeface="Courier New" panose="02070309020205020404" pitchFamily="49" charset="0"/>
              <a:buChar char="o"/>
            </a:pPr>
            <a:r>
              <a:rPr lang="es-ES" sz="1600" dirty="0">
                <a:solidFill>
                  <a:schemeClr val="bg1">
                    <a:lumMod val="50000"/>
                  </a:schemeClr>
                </a:solidFill>
                <a:latin typeface="+mj-lt"/>
              </a:rPr>
              <a:t>Consiguiendo que las personas nuevas o con menos experiencia sean productivos en el menor tiempo posible. </a:t>
            </a:r>
          </a:p>
          <a:p>
            <a:pPr marL="285750" lvl="0" indent="-285750">
              <a:buFont typeface="Arial" panose="020B0604020202020204" pitchFamily="34" charset="0"/>
              <a:buChar char="•"/>
            </a:pPr>
            <a:r>
              <a:rPr lang="es-ES" sz="1600" b="1" dirty="0" smtClean="0">
                <a:solidFill>
                  <a:schemeClr val="bg1">
                    <a:lumMod val="50000"/>
                  </a:schemeClr>
                </a:solidFill>
                <a:latin typeface="+mj-lt"/>
              </a:rPr>
              <a:t>- Aumentar </a:t>
            </a:r>
            <a:r>
              <a:rPr lang="es-ES" sz="1600" b="1" dirty="0">
                <a:solidFill>
                  <a:schemeClr val="bg1">
                    <a:lumMod val="50000"/>
                  </a:schemeClr>
                </a:solidFill>
                <a:latin typeface="+mj-lt"/>
              </a:rPr>
              <a:t>la calidad</a:t>
            </a:r>
            <a:r>
              <a:rPr lang="es-ES" sz="1600" dirty="0">
                <a:solidFill>
                  <a:schemeClr val="bg1">
                    <a:lumMod val="50000"/>
                  </a:schemeClr>
                </a:solidFill>
                <a:latin typeface="+mj-lt"/>
              </a:rPr>
              <a:t> tanto del proceso de producción como de los proyectos resultantes.</a:t>
            </a:r>
          </a:p>
          <a:p>
            <a:pPr marL="285750" lvl="0" indent="-285750">
              <a:buFont typeface="Arial" panose="020B0604020202020204" pitchFamily="34" charset="0"/>
              <a:buChar char="•"/>
            </a:pPr>
            <a:r>
              <a:rPr lang="es-ES" sz="1600" b="1" dirty="0" smtClean="0">
                <a:solidFill>
                  <a:schemeClr val="bg1">
                    <a:lumMod val="50000"/>
                  </a:schemeClr>
                </a:solidFill>
                <a:latin typeface="+mj-lt"/>
              </a:rPr>
              <a:t>- Aumentar </a:t>
            </a:r>
            <a:r>
              <a:rPr lang="es-ES" sz="1600" b="1" dirty="0">
                <a:solidFill>
                  <a:schemeClr val="bg1">
                    <a:lumMod val="50000"/>
                  </a:schemeClr>
                </a:solidFill>
                <a:latin typeface="+mj-lt"/>
              </a:rPr>
              <a:t>el rendimiento personal y colectivo </a:t>
            </a:r>
            <a:r>
              <a:rPr lang="es-ES" sz="1600" dirty="0">
                <a:solidFill>
                  <a:schemeClr val="bg1">
                    <a:lumMod val="50000"/>
                  </a:schemeClr>
                </a:solidFill>
                <a:latin typeface="+mj-lt"/>
              </a:rPr>
              <a:t>del personal de la empresa.</a:t>
            </a:r>
          </a:p>
          <a:p>
            <a:pPr marL="285750" lvl="0" indent="-285750">
              <a:buFont typeface="Arial" panose="020B0604020202020204" pitchFamily="34" charset="0"/>
              <a:buChar char="•"/>
            </a:pPr>
            <a:r>
              <a:rPr lang="es-ES" sz="1600" b="1" dirty="0" smtClean="0">
                <a:solidFill>
                  <a:schemeClr val="bg1">
                    <a:lumMod val="50000"/>
                  </a:schemeClr>
                </a:solidFill>
                <a:latin typeface="+mj-lt"/>
              </a:rPr>
              <a:t>- Minimizar </a:t>
            </a:r>
            <a:r>
              <a:rPr lang="es-ES" sz="1600" b="1" dirty="0">
                <a:solidFill>
                  <a:schemeClr val="bg1">
                    <a:lumMod val="50000"/>
                  </a:schemeClr>
                </a:solidFill>
                <a:latin typeface="+mj-lt"/>
              </a:rPr>
              <a:t>los conflictos</a:t>
            </a:r>
            <a:r>
              <a:rPr lang="es-ES" sz="1600" dirty="0">
                <a:solidFill>
                  <a:schemeClr val="bg1">
                    <a:lumMod val="50000"/>
                  </a:schemeClr>
                </a:solidFill>
                <a:latin typeface="+mj-lt"/>
              </a:rPr>
              <a:t> entre el personal de la empresa y entre la empresa y los clientes.</a:t>
            </a:r>
          </a:p>
        </p:txBody>
      </p:sp>
      <p:sp>
        <p:nvSpPr>
          <p:cNvPr id="13" name="CuadroTexto 12"/>
          <p:cNvSpPr txBox="1"/>
          <p:nvPr/>
        </p:nvSpPr>
        <p:spPr>
          <a:xfrm>
            <a:off x="71976" y="201059"/>
            <a:ext cx="8035546"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¿Qué es y qué significa el Apolo?</a:t>
            </a:r>
            <a:endParaRPr lang="es-ES" sz="4000" dirty="0">
              <a:solidFill>
                <a:schemeClr val="bg1">
                  <a:lumMod val="75000"/>
                </a:schemeClr>
              </a:solidFill>
              <a:latin typeface="Roboto Th" pitchFamily="2" charset="0"/>
              <a:ea typeface="Roboto Th" pitchFamily="2" charset="0"/>
            </a:endParaRPr>
          </a:p>
        </p:txBody>
      </p:sp>
      <p:pic>
        <p:nvPicPr>
          <p:cNvPr id="14" name="Imagen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5" name="Grupo 14"/>
          <p:cNvGrpSpPr/>
          <p:nvPr/>
        </p:nvGrpSpPr>
        <p:grpSpPr>
          <a:xfrm>
            <a:off x="11519731" y="6296210"/>
            <a:ext cx="565764" cy="502485"/>
            <a:chOff x="10177072" y="5176379"/>
            <a:chExt cx="1739856" cy="1545257"/>
          </a:xfrm>
        </p:grpSpPr>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7"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8" name="Imagen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5" name="CuadroTexto 24"/>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4162373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547643" y="1285021"/>
            <a:ext cx="10515600" cy="4031873"/>
          </a:xfrm>
          <a:prstGeom prst="rect">
            <a:avLst/>
          </a:prstGeom>
          <a:noFill/>
        </p:spPr>
        <p:txBody>
          <a:bodyPr wrap="square" rtlCol="0">
            <a:spAutoFit/>
          </a:bodyPr>
          <a:lstStyle/>
          <a:p>
            <a:pPr algn="just"/>
            <a:r>
              <a:rPr lang="es-ES" sz="1600" dirty="0" smtClean="0">
                <a:solidFill>
                  <a:schemeClr val="bg1">
                    <a:lumMod val="50000"/>
                  </a:schemeClr>
                </a:solidFill>
                <a:latin typeface="+mj-lt"/>
              </a:rPr>
              <a:t>*(pendiente de investigación) Todos los proyectos ubicados en </a:t>
            </a:r>
            <a:r>
              <a:rPr lang="es-ES" sz="1600" dirty="0" err="1" smtClean="0">
                <a:solidFill>
                  <a:schemeClr val="bg1">
                    <a:lumMod val="50000"/>
                  </a:schemeClr>
                </a:solidFill>
                <a:latin typeface="+mj-lt"/>
              </a:rPr>
              <a:t>GitLab</a:t>
            </a:r>
            <a:r>
              <a:rPr lang="es-ES" sz="1600" dirty="0" smtClean="0">
                <a:solidFill>
                  <a:schemeClr val="bg1">
                    <a:lumMod val="50000"/>
                  </a:schemeClr>
                </a:solidFill>
                <a:latin typeface="+mj-lt"/>
              </a:rPr>
              <a:t> deberán tener adjunta toda la documentación que este sistema interpreta.</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Todas las tareas que se afrontan, si su resultado aporta funcionalidad al incremento, deberá estar documentado a nivel de usuario: documento funcional Word versionado.</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Todas las tareas que se afrontan, incluyen las acciones necesarias para la actualización de documentación:</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Ecosistema / Diagramas de BBDD.</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Alcance y funcionamiento (evolución de la definición original) versionado.</a:t>
            </a:r>
          </a:p>
          <a:p>
            <a:pPr marL="742950" lvl="1" indent="-285750" algn="just">
              <a:buFont typeface="Arial" panose="020B0604020202020204" pitchFamily="34" charset="0"/>
              <a:buChar char="•"/>
            </a:pPr>
            <a:r>
              <a:rPr lang="es-ES" sz="1600" dirty="0" err="1" smtClean="0">
                <a:solidFill>
                  <a:schemeClr val="bg1">
                    <a:lumMod val="50000"/>
                  </a:schemeClr>
                </a:solidFill>
                <a:latin typeface="+mj-lt"/>
              </a:rPr>
              <a:t>Releases</a:t>
            </a:r>
            <a:r>
              <a:rPr lang="es-ES" sz="1600" dirty="0" smtClean="0">
                <a:solidFill>
                  <a:schemeClr val="bg1">
                    <a:lumMod val="50000"/>
                  </a:schemeClr>
                </a:solidFill>
                <a:latin typeface="+mj-lt"/>
              </a:rPr>
              <a:t>: control de </a:t>
            </a:r>
            <a:r>
              <a:rPr lang="es-ES" sz="1600" dirty="0" err="1" smtClean="0">
                <a:solidFill>
                  <a:schemeClr val="bg1">
                    <a:lumMod val="50000"/>
                  </a:schemeClr>
                </a:solidFill>
                <a:latin typeface="+mj-lt"/>
              </a:rPr>
              <a:t>releases</a:t>
            </a:r>
            <a:r>
              <a:rPr lang="es-ES" sz="1600" dirty="0" smtClean="0">
                <a:solidFill>
                  <a:schemeClr val="bg1">
                    <a:lumMod val="50000"/>
                  </a:schemeClr>
                </a:solidFill>
                <a:latin typeface="+mj-lt"/>
              </a:rPr>
              <a:t> pormenorizado.</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 cualquier otra documentación que requiera el proyecto según el </a:t>
            </a:r>
            <a:r>
              <a:rPr lang="es-ES" sz="1600" dirty="0" err="1" smtClean="0">
                <a:solidFill>
                  <a:schemeClr val="bg1">
                    <a:lumMod val="50000"/>
                  </a:schemeClr>
                </a:solidFill>
                <a:latin typeface="+mj-lt"/>
              </a:rPr>
              <a:t>DoD</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Documentación en código: El código PHP deberá estar documentado bajo las herramientas: </a:t>
            </a:r>
            <a:r>
              <a:rPr lang="es-ES" sz="1600" dirty="0" err="1" smtClean="0">
                <a:solidFill>
                  <a:schemeClr val="bg1">
                    <a:lumMod val="50000"/>
                  </a:schemeClr>
                </a:solidFill>
                <a:latin typeface="+mj-lt"/>
              </a:rPr>
              <a:t>Swagger</a:t>
            </a:r>
            <a:r>
              <a:rPr lang="es-ES" sz="1600" dirty="0" smtClean="0">
                <a:solidFill>
                  <a:schemeClr val="bg1">
                    <a:lumMod val="50000"/>
                  </a:schemeClr>
                </a:solidFill>
                <a:latin typeface="+mj-lt"/>
              </a:rPr>
              <a:t> (en caso de API) y </a:t>
            </a:r>
            <a:r>
              <a:rPr lang="es-ES" sz="1600" dirty="0" err="1" smtClean="0">
                <a:solidFill>
                  <a:schemeClr val="bg1">
                    <a:lumMod val="50000"/>
                  </a:schemeClr>
                </a:solidFill>
                <a:latin typeface="+mj-lt"/>
              </a:rPr>
              <a:t>PHPDoc</a:t>
            </a:r>
            <a:r>
              <a:rPr lang="es-ES" sz="1600" dirty="0" smtClean="0">
                <a:solidFill>
                  <a:schemeClr val="bg1">
                    <a:lumMod val="50000"/>
                  </a:schemeClr>
                </a:solidFill>
                <a:latin typeface="+mj-lt"/>
              </a:rPr>
              <a:t> (siempre). (*pendiente evolucionar documentación a nivel de PHP).</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Toda la documentación deberá estar disponible para el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t>
            </a:r>
            <a:r>
              <a:rPr lang="es-ES" sz="1600" dirty="0" err="1" smtClean="0">
                <a:solidFill>
                  <a:schemeClr val="bg1">
                    <a:lumMod val="50000"/>
                  </a:schemeClr>
                </a:solidFill>
                <a:latin typeface="+mj-lt"/>
              </a:rPr>
              <a:t>Team</a:t>
            </a:r>
            <a:r>
              <a:rPr lang="es-ES" sz="1600" dirty="0" smtClean="0">
                <a:solidFill>
                  <a:schemeClr val="bg1">
                    <a:lumMod val="50000"/>
                  </a:schemeClr>
                </a:solidFill>
                <a:latin typeface="+mj-lt"/>
              </a:rPr>
              <a:t> bajo el NAS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Documentación</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1705420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701467" y="1883227"/>
            <a:ext cx="10515600" cy="1569660"/>
          </a:xfrm>
          <a:prstGeom prst="rect">
            <a:avLst/>
          </a:prstGeom>
          <a:noFill/>
        </p:spPr>
        <p:txBody>
          <a:bodyPr wrap="square" rtlCol="0">
            <a:spAutoFit/>
          </a:bodyPr>
          <a:lstStyle/>
          <a:p>
            <a:pPr algn="just"/>
            <a:r>
              <a:rPr lang="es-ES" sz="1600" dirty="0" smtClean="0">
                <a:solidFill>
                  <a:schemeClr val="bg1">
                    <a:lumMod val="50000"/>
                  </a:schemeClr>
                </a:solidFill>
                <a:latin typeface="+mj-lt"/>
              </a:rPr>
              <a:t>Todos los proyectos que desarrollo Viavox deben de contar con los sistemas de monitoreo y análisis funcionales que proporcionen al DT un </a:t>
            </a:r>
            <a:r>
              <a:rPr lang="es-ES" sz="1600" dirty="0" err="1" smtClean="0">
                <a:solidFill>
                  <a:schemeClr val="bg1">
                    <a:lumMod val="50000"/>
                  </a:schemeClr>
                </a:solidFill>
                <a:latin typeface="+mj-lt"/>
              </a:rPr>
              <a:t>feedback</a:t>
            </a:r>
            <a:r>
              <a:rPr lang="es-ES" sz="1600" dirty="0" smtClean="0">
                <a:solidFill>
                  <a:schemeClr val="bg1">
                    <a:lumMod val="50000"/>
                  </a:schemeClr>
                </a:solidFill>
                <a:latin typeface="+mj-lt"/>
              </a:rPr>
              <a:t> constante sobre cualquier incidencia que se produzca en los entornos de producción:</a:t>
            </a:r>
          </a:p>
          <a:p>
            <a:pPr algn="just"/>
            <a:endParaRPr lang="es-ES" sz="1600" dirty="0" smtClean="0">
              <a:solidFill>
                <a:schemeClr val="bg1">
                  <a:lumMod val="50000"/>
                </a:schemeClr>
              </a:solidFill>
              <a:latin typeface="+mj-lt"/>
            </a:endParaRPr>
          </a:p>
          <a:p>
            <a:pPr marL="742950" lvl="1" indent="-285750" algn="just">
              <a:buFont typeface="Arial" panose="020B0604020202020204" pitchFamily="34" charset="0"/>
              <a:buChar char="•"/>
            </a:pPr>
            <a:r>
              <a:rPr lang="es-ES" sz="1600" dirty="0" smtClean="0">
                <a:solidFill>
                  <a:schemeClr val="bg1">
                    <a:lumMod val="50000"/>
                  </a:schemeClr>
                </a:solidFill>
                <a:latin typeface="+mj-lt"/>
              </a:rPr>
              <a:t>Notificación por email a “e-monitor@viavox.com” en caso de producirse errores de funcionamiento.</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Notificación por </a:t>
            </a:r>
            <a:r>
              <a:rPr lang="es-ES" sz="1600" dirty="0" err="1" smtClean="0">
                <a:solidFill>
                  <a:schemeClr val="bg1">
                    <a:lumMod val="50000"/>
                  </a:schemeClr>
                </a:solidFill>
                <a:latin typeface="+mj-lt"/>
              </a:rPr>
              <a:t>Slack</a:t>
            </a:r>
            <a:r>
              <a:rPr lang="es-ES" sz="1600" dirty="0" smtClean="0">
                <a:solidFill>
                  <a:schemeClr val="bg1">
                    <a:lumMod val="50000"/>
                  </a:schemeClr>
                </a:solidFill>
                <a:latin typeface="+mj-lt"/>
              </a:rPr>
              <a:t> a un canal exclusivo para este uso y este proyecto en caso de producirse errores de funcionamiento.</a:t>
            </a:r>
            <a:endParaRPr lang="es-ES" sz="1600" dirty="0">
              <a:solidFill>
                <a:schemeClr val="bg1">
                  <a:lumMod val="50000"/>
                </a:schemeClr>
              </a:solidFill>
              <a:latin typeface="+mj-lt"/>
            </a:endParaRP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Monitorización</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3540045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CuadroTexto"/>
          <p:cNvSpPr txBox="1"/>
          <p:nvPr/>
        </p:nvSpPr>
        <p:spPr>
          <a:xfrm>
            <a:off x="650192" y="1652490"/>
            <a:ext cx="10515600" cy="3293209"/>
          </a:xfrm>
          <a:prstGeom prst="rect">
            <a:avLst/>
          </a:prstGeom>
          <a:noFill/>
        </p:spPr>
        <p:txBody>
          <a:bodyPr wrap="square" rtlCol="0">
            <a:spAutoFit/>
          </a:bodyPr>
          <a:lstStyle/>
          <a:p>
            <a:pPr algn="just"/>
            <a:r>
              <a:rPr lang="es-ES" sz="1600" dirty="0" smtClean="0">
                <a:solidFill>
                  <a:schemeClr val="bg1">
                    <a:lumMod val="50000"/>
                  </a:schemeClr>
                </a:solidFill>
                <a:latin typeface="+mj-lt"/>
              </a:rPr>
              <a:t>Por cada proyecto deberá existir la siguiente distribución de carpeta en el NAS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a:t>
            </a:r>
          </a:p>
          <a:p>
            <a:pPr algn="just"/>
            <a:endParaRPr lang="es-ES" sz="1600" dirty="0">
              <a:solidFill>
                <a:schemeClr val="bg1">
                  <a:lumMod val="50000"/>
                </a:schemeClr>
              </a:solidFill>
              <a:latin typeface="+mj-lt"/>
            </a:endParaRPr>
          </a:p>
          <a:p>
            <a:pPr marL="285750" indent="-285750" algn="just">
              <a:buFont typeface="Arial" panose="020B0604020202020204" pitchFamily="34" charset="0"/>
              <a:buChar char="•"/>
            </a:pPr>
            <a:r>
              <a:rPr lang="es-ES" sz="1600" dirty="0" smtClean="0">
                <a:solidFill>
                  <a:schemeClr val="bg1">
                    <a:lumMod val="50000"/>
                  </a:schemeClr>
                </a:solidFill>
                <a:latin typeface="+mj-lt"/>
              </a:rPr>
              <a:t>Nombre del proyecto</a:t>
            </a:r>
          </a:p>
          <a:p>
            <a:pPr marL="285750" indent="-285750" algn="just">
              <a:buFont typeface="Arial" panose="020B0604020202020204" pitchFamily="34" charset="0"/>
              <a:buChar char="•"/>
            </a:pPr>
            <a:endParaRPr lang="es-ES" sz="1600" dirty="0" smtClean="0">
              <a:solidFill>
                <a:schemeClr val="bg1">
                  <a:lumMod val="50000"/>
                </a:schemeClr>
              </a:solidFill>
              <a:latin typeface="+mj-lt"/>
            </a:endParaRPr>
          </a:p>
          <a:p>
            <a:pPr marL="742950" lvl="1" indent="-285750" algn="just">
              <a:buFont typeface="Arial" panose="020B0604020202020204" pitchFamily="34" charset="0"/>
              <a:buChar char="•"/>
            </a:pPr>
            <a:r>
              <a:rPr lang="es-ES" sz="1600" dirty="0" smtClean="0">
                <a:solidFill>
                  <a:schemeClr val="bg1">
                    <a:lumMod val="50000"/>
                  </a:schemeClr>
                </a:solidFill>
                <a:latin typeface="+mj-lt"/>
              </a:rPr>
              <a:t>Desarrollo: aquí se guardará toda la documentación técnica, de usuario, ecosistema, etc. que genere el proyecto</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DT</a:t>
            </a:r>
          </a:p>
          <a:p>
            <a:pPr marL="1200150" lvl="2" indent="-285750" algn="just">
              <a:buFont typeface="Arial" panose="020B0604020202020204" pitchFamily="34" charset="0"/>
              <a:buChar char="•"/>
            </a:pPr>
            <a:r>
              <a:rPr lang="es-ES" sz="1600" dirty="0" err="1" smtClean="0">
                <a:solidFill>
                  <a:schemeClr val="bg1">
                    <a:lumMod val="50000"/>
                  </a:schemeClr>
                </a:solidFill>
                <a:latin typeface="+mj-lt"/>
              </a:rPr>
              <a:t>Burndown</a:t>
            </a:r>
            <a:r>
              <a:rPr lang="es-ES" sz="1600" dirty="0" smtClean="0">
                <a:solidFill>
                  <a:schemeClr val="bg1">
                    <a:lumMod val="50000"/>
                  </a:schemeClr>
                </a:solidFill>
                <a:latin typeface="+mj-lt"/>
              </a:rPr>
              <a:t> Chart: aquí estarán disponibles </a:t>
            </a:r>
            <a:r>
              <a:rPr lang="es-ES" sz="1600" smtClean="0">
                <a:solidFill>
                  <a:schemeClr val="bg1">
                    <a:lumMod val="50000"/>
                  </a:schemeClr>
                </a:solidFill>
                <a:latin typeface="+mj-lt"/>
              </a:rPr>
              <a:t>los gráficos </a:t>
            </a:r>
            <a:r>
              <a:rPr lang="es-ES" sz="1600" dirty="0" err="1" smtClean="0">
                <a:solidFill>
                  <a:schemeClr val="bg1">
                    <a:lumMod val="50000"/>
                  </a:schemeClr>
                </a:solidFill>
                <a:latin typeface="+mj-lt"/>
              </a:rPr>
              <a:t>Burndown</a:t>
            </a:r>
            <a:endParaRPr lang="es-ES" sz="1600" dirty="0" smtClean="0">
              <a:solidFill>
                <a:schemeClr val="bg1">
                  <a:lumMod val="50000"/>
                </a:schemeClr>
              </a:solidFill>
              <a:latin typeface="+mj-lt"/>
            </a:endParaRPr>
          </a:p>
          <a:p>
            <a:pPr marL="1200150" lvl="2" indent="-285750" algn="just">
              <a:buFont typeface="Arial" panose="020B0604020202020204" pitchFamily="34" charset="0"/>
              <a:buChar char="•"/>
            </a:pPr>
            <a:r>
              <a:rPr lang="es-ES" sz="1600" dirty="0" err="1" smtClean="0">
                <a:solidFill>
                  <a:schemeClr val="bg1">
                    <a:lumMod val="50000"/>
                  </a:schemeClr>
                </a:solidFill>
                <a:latin typeface="+mj-lt"/>
              </a:rPr>
              <a:t>DoD</a:t>
            </a:r>
            <a:r>
              <a:rPr lang="es-ES" sz="1600" dirty="0" smtClean="0">
                <a:solidFill>
                  <a:schemeClr val="bg1">
                    <a:lumMod val="50000"/>
                  </a:schemeClr>
                </a:solidFill>
                <a:latin typeface="+mj-lt"/>
              </a:rPr>
              <a:t>: aquí estará disponible la </a:t>
            </a:r>
            <a:r>
              <a:rPr lang="es-ES" sz="1600" dirty="0" err="1" smtClean="0">
                <a:solidFill>
                  <a:schemeClr val="bg1">
                    <a:lumMod val="50000"/>
                  </a:schemeClr>
                </a:solidFill>
                <a:latin typeface="+mj-lt"/>
              </a:rPr>
              <a:t>Defnition</a:t>
            </a:r>
            <a:r>
              <a:rPr lang="es-ES" sz="1600" dirty="0" smtClean="0">
                <a:solidFill>
                  <a:schemeClr val="bg1">
                    <a:lumMod val="50000"/>
                  </a:schemeClr>
                </a:solidFill>
                <a:latin typeface="+mj-lt"/>
              </a:rPr>
              <a:t> of Done del proyecto.</a:t>
            </a:r>
          </a:p>
          <a:p>
            <a:pPr marL="1200150" lvl="2" indent="-285750" algn="just">
              <a:buFont typeface="Arial" panose="020B0604020202020204" pitchFamily="34" charset="0"/>
              <a:buChar char="•"/>
            </a:pPr>
            <a:r>
              <a:rPr lang="es-ES" sz="1600" dirty="0" err="1" smtClean="0">
                <a:solidFill>
                  <a:schemeClr val="bg1">
                    <a:lumMod val="50000"/>
                  </a:schemeClr>
                </a:solidFill>
                <a:latin typeface="+mj-lt"/>
              </a:rPr>
              <a:t>Velocity</a:t>
            </a:r>
            <a:r>
              <a:rPr lang="es-ES" sz="1600" dirty="0" smtClean="0">
                <a:solidFill>
                  <a:schemeClr val="bg1">
                    <a:lumMod val="50000"/>
                  </a:schemeClr>
                </a:solidFill>
                <a:latin typeface="+mj-lt"/>
              </a:rPr>
              <a:t>: aquí estarán los gráficos de velocidad del equipo.</a:t>
            </a:r>
          </a:p>
          <a:p>
            <a:pPr marL="1200150" lvl="2" indent="-285750" algn="just">
              <a:buFont typeface="Arial" panose="020B0604020202020204" pitchFamily="34" charset="0"/>
              <a:buChar char="•"/>
            </a:pPr>
            <a:endParaRPr lang="es-ES" sz="1600" dirty="0" smtClean="0">
              <a:solidFill>
                <a:schemeClr val="bg1">
                  <a:lumMod val="50000"/>
                </a:schemeClr>
              </a:solidFill>
              <a:latin typeface="+mj-lt"/>
            </a:endParaRPr>
          </a:p>
          <a:p>
            <a:pPr marL="742950" lvl="1" indent="-285750" algn="just">
              <a:buFont typeface="Arial" panose="020B0604020202020204" pitchFamily="34" charset="0"/>
              <a:buChar char="•"/>
            </a:pPr>
            <a:r>
              <a:rPr lang="es-ES" sz="1600" dirty="0" smtClean="0">
                <a:solidFill>
                  <a:schemeClr val="bg1">
                    <a:lumMod val="50000"/>
                  </a:schemeClr>
                </a:solidFill>
                <a:latin typeface="+mj-lt"/>
              </a:rPr>
              <a:t>Originales: aquí se guardará toda la información suministrada por el cliente.</a:t>
            </a:r>
          </a:p>
          <a:p>
            <a:pPr marL="742950" lvl="1" indent="-285750" algn="just">
              <a:buFont typeface="Arial" panose="020B0604020202020204" pitchFamily="34" charset="0"/>
              <a:buChar char="•"/>
            </a:pPr>
            <a:r>
              <a:rPr lang="es-ES" sz="1600" dirty="0" smtClean="0">
                <a:solidFill>
                  <a:schemeClr val="bg1">
                    <a:lumMod val="50000"/>
                  </a:schemeClr>
                </a:solidFill>
                <a:latin typeface="+mj-lt"/>
              </a:rPr>
              <a:t>PO: aquí el PO guardará toda la información que genere para el cliente (cronogramas, propuestas, notas de reuniones, definiciones, etc.)</a:t>
            </a:r>
          </a:p>
        </p:txBody>
      </p:sp>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a:solidFill>
                  <a:schemeClr val="bg1">
                    <a:lumMod val="75000"/>
                  </a:schemeClr>
                </a:solidFill>
                <a:latin typeface="Roboto Th" pitchFamily="2" charset="0"/>
                <a:ea typeface="Roboto Th" pitchFamily="2" charset="0"/>
              </a:rPr>
              <a:t>Viavox </a:t>
            </a:r>
            <a:r>
              <a:rPr lang="es-ES" sz="4000" dirty="0" err="1">
                <a:solidFill>
                  <a:schemeClr val="bg1">
                    <a:lumMod val="75000"/>
                  </a:schemeClr>
                </a:solidFill>
                <a:latin typeface="Roboto Th" pitchFamily="2" charset="0"/>
                <a:ea typeface="Roboto Th" pitchFamily="2" charset="0"/>
              </a:rPr>
              <a:t>DevOps</a:t>
            </a:r>
            <a:r>
              <a:rPr lang="es-ES" sz="4000" dirty="0">
                <a:solidFill>
                  <a:schemeClr val="bg1">
                    <a:lumMod val="75000"/>
                  </a:schemeClr>
                </a:solidFill>
                <a:latin typeface="Roboto Th" pitchFamily="2" charset="0"/>
                <a:ea typeface="Roboto Th" pitchFamily="2" charset="0"/>
              </a:rPr>
              <a:t>: </a:t>
            </a:r>
            <a:r>
              <a:rPr lang="es-ES" sz="4000" dirty="0" smtClean="0">
                <a:solidFill>
                  <a:schemeClr val="bg1">
                    <a:lumMod val="75000"/>
                  </a:schemeClr>
                </a:solidFill>
                <a:latin typeface="Roboto Th" pitchFamily="2" charset="0"/>
                <a:ea typeface="Roboto Th" pitchFamily="2" charset="0"/>
              </a:rPr>
              <a:t>NAS directorio de trabajo</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Tree>
    <p:extLst>
      <p:ext uri="{BB962C8B-B14F-4D97-AF65-F5344CB8AC3E}">
        <p14:creationId xmlns:p14="http://schemas.microsoft.com/office/powerpoint/2010/main" val="601904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p:cNvSpPr txBox="1"/>
          <p:nvPr/>
        </p:nvSpPr>
        <p:spPr>
          <a:xfrm>
            <a:off x="230736" y="6514216"/>
            <a:ext cx="2597150" cy="261610"/>
          </a:xfrm>
          <a:prstGeom prst="rect">
            <a:avLst/>
          </a:prstGeom>
          <a:noFill/>
        </p:spPr>
        <p:txBody>
          <a:bodyPr wrap="square" rtlCol="0">
            <a:spAutoFit/>
          </a:bodyPr>
          <a:lstStyle/>
          <a:p>
            <a:r>
              <a:rPr lang="es-ES" sz="900" dirty="0" smtClean="0">
                <a:solidFill>
                  <a:schemeClr val="bg1">
                    <a:lumMod val="50000"/>
                  </a:schemeClr>
                </a:solidFill>
              </a:rPr>
              <a:t>Agencia Tecnológica: </a:t>
            </a:r>
            <a:r>
              <a:rPr lang="es-ES" sz="1100" dirty="0" smtClean="0">
                <a:solidFill>
                  <a:schemeClr val="tx1">
                    <a:lumMod val="85000"/>
                    <a:lumOff val="15000"/>
                  </a:schemeClr>
                </a:solidFill>
              </a:rPr>
              <a:t>www.viavox.com</a:t>
            </a:r>
            <a:endParaRPr lang="es-ES" sz="1600" dirty="0">
              <a:solidFill>
                <a:schemeClr val="tx1">
                  <a:lumMod val="85000"/>
                  <a:lumOff val="15000"/>
                </a:schemeClr>
              </a:solidFill>
            </a:endParaRPr>
          </a:p>
        </p:txBody>
      </p:sp>
      <p:sp>
        <p:nvSpPr>
          <p:cNvPr id="8" name="CuadroTexto 7"/>
          <p:cNvSpPr txBox="1"/>
          <p:nvPr/>
        </p:nvSpPr>
        <p:spPr>
          <a:xfrm>
            <a:off x="7482698" y="5667830"/>
            <a:ext cx="4469202" cy="1107996"/>
          </a:xfrm>
          <a:prstGeom prst="rect">
            <a:avLst/>
          </a:prstGeom>
          <a:noFill/>
        </p:spPr>
        <p:txBody>
          <a:bodyPr wrap="square" rtlCol="0">
            <a:spAutoFit/>
          </a:bodyPr>
          <a:lstStyle/>
          <a:p>
            <a:pPr algn="r">
              <a:lnSpc>
                <a:spcPct val="150000"/>
              </a:lnSpc>
            </a:pPr>
            <a:r>
              <a:rPr lang="es-ES" sz="1100" dirty="0" smtClean="0">
                <a:solidFill>
                  <a:schemeClr val="tx1">
                    <a:lumMod val="50000"/>
                    <a:lumOff val="50000"/>
                  </a:schemeClr>
                </a:solidFill>
                <a:latin typeface="+mj-lt"/>
              </a:rPr>
              <a:t>+34 942 888 375 / +34 615 15 60 41</a:t>
            </a:r>
            <a:endParaRPr lang="es-ES" sz="1100" dirty="0">
              <a:solidFill>
                <a:schemeClr val="tx1">
                  <a:lumMod val="50000"/>
                  <a:lumOff val="50000"/>
                </a:schemeClr>
              </a:solidFill>
              <a:latin typeface="+mj-lt"/>
            </a:endParaRPr>
          </a:p>
          <a:p>
            <a:pPr algn="r">
              <a:lnSpc>
                <a:spcPct val="150000"/>
              </a:lnSpc>
            </a:pPr>
            <a:r>
              <a:rPr lang="es-ES" sz="1100" dirty="0" smtClean="0">
                <a:solidFill>
                  <a:schemeClr val="tx1">
                    <a:lumMod val="50000"/>
                    <a:lumOff val="50000"/>
                  </a:schemeClr>
                </a:solidFill>
                <a:latin typeface="+mj-lt"/>
              </a:rPr>
              <a:t>c</a:t>
            </a:r>
            <a:r>
              <a:rPr lang="es-ES" sz="1100" dirty="0">
                <a:solidFill>
                  <a:schemeClr val="tx1">
                    <a:lumMod val="50000"/>
                    <a:lumOff val="50000"/>
                  </a:schemeClr>
                </a:solidFill>
                <a:latin typeface="+mj-lt"/>
              </a:rPr>
              <a:t>/ Albert Einstein, 18 – Planta 4 </a:t>
            </a:r>
            <a:endParaRPr lang="es-ES" sz="1100" dirty="0" smtClean="0">
              <a:solidFill>
                <a:schemeClr val="tx1">
                  <a:lumMod val="50000"/>
                  <a:lumOff val="50000"/>
                </a:schemeClr>
              </a:solidFill>
              <a:latin typeface="+mj-lt"/>
            </a:endParaRPr>
          </a:p>
          <a:p>
            <a:pPr algn="r">
              <a:lnSpc>
                <a:spcPct val="150000"/>
              </a:lnSpc>
            </a:pPr>
            <a:r>
              <a:rPr lang="es-ES" sz="1100" dirty="0" smtClean="0">
                <a:solidFill>
                  <a:schemeClr val="tx1">
                    <a:lumMod val="50000"/>
                    <a:lumOff val="50000"/>
                  </a:schemeClr>
                </a:solidFill>
                <a:latin typeface="+mj-lt"/>
              </a:rPr>
              <a:t>(Parque tecnológico – Edificio Salia). </a:t>
            </a:r>
          </a:p>
          <a:p>
            <a:pPr algn="r">
              <a:lnSpc>
                <a:spcPct val="150000"/>
              </a:lnSpc>
            </a:pPr>
            <a:r>
              <a:rPr lang="es-ES" sz="1100" dirty="0" smtClean="0">
                <a:solidFill>
                  <a:schemeClr val="tx1">
                    <a:lumMod val="50000"/>
                    <a:lumOff val="50000"/>
                  </a:schemeClr>
                </a:solidFill>
                <a:latin typeface="+mj-lt"/>
              </a:rPr>
              <a:t>39011 </a:t>
            </a:r>
            <a:r>
              <a:rPr lang="es-ES" sz="1100" dirty="0">
                <a:solidFill>
                  <a:schemeClr val="tx1">
                    <a:lumMod val="50000"/>
                    <a:lumOff val="50000"/>
                  </a:schemeClr>
                </a:solidFill>
                <a:latin typeface="+mj-lt"/>
              </a:rPr>
              <a:t>Santander (Cantabria) – </a:t>
            </a:r>
            <a:r>
              <a:rPr lang="es-ES" sz="1100" dirty="0" smtClean="0">
                <a:solidFill>
                  <a:schemeClr val="tx1">
                    <a:lumMod val="50000"/>
                    <a:lumOff val="50000"/>
                  </a:schemeClr>
                </a:solidFill>
                <a:latin typeface="+mj-lt"/>
              </a:rPr>
              <a:t>España</a:t>
            </a:r>
            <a:endParaRPr lang="es-ES" sz="1100" dirty="0">
              <a:solidFill>
                <a:schemeClr val="tx1">
                  <a:lumMod val="50000"/>
                  <a:lumOff val="50000"/>
                </a:schemeClr>
              </a:solidFill>
              <a:latin typeface="+mj-lt"/>
            </a:endParaRPr>
          </a:p>
        </p:txBody>
      </p:sp>
      <p:grpSp>
        <p:nvGrpSpPr>
          <p:cNvPr id="11" name="Grupo 10"/>
          <p:cNvGrpSpPr/>
          <p:nvPr/>
        </p:nvGrpSpPr>
        <p:grpSpPr>
          <a:xfrm>
            <a:off x="3367271" y="675041"/>
            <a:ext cx="5272526" cy="1907102"/>
            <a:chOff x="2345916" y="2565840"/>
            <a:chExt cx="2230335" cy="806725"/>
          </a:xfrm>
        </p:grpSpPr>
        <p:pic>
          <p:nvPicPr>
            <p:cNvPr id="13" name="Imagen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916" y="2565840"/>
              <a:ext cx="2230335" cy="531788"/>
            </a:xfrm>
            <a:prstGeom prst="rect">
              <a:avLst/>
            </a:prstGeom>
          </p:spPr>
        </p:pic>
        <p:pic>
          <p:nvPicPr>
            <p:cNvPr id="15" name="Imagen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886" y="3176863"/>
              <a:ext cx="2125365" cy="195702"/>
            </a:xfrm>
            <a:prstGeom prst="rect">
              <a:avLst/>
            </a:prstGeom>
          </p:spPr>
        </p:pic>
      </p:grpSp>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1268" y="3802877"/>
            <a:ext cx="1639341" cy="1008947"/>
          </a:xfrm>
          <a:prstGeom prst="rect">
            <a:avLst/>
          </a:prstGeom>
        </p:spPr>
      </p:pic>
      <p:pic>
        <p:nvPicPr>
          <p:cNvPr id="14" name="Imagen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8331" y="3881883"/>
            <a:ext cx="1644637" cy="1023703"/>
          </a:xfrm>
          <a:prstGeom prst="rect">
            <a:avLst/>
          </a:prstGeom>
        </p:spPr>
      </p:pic>
      <p:pic>
        <p:nvPicPr>
          <p:cNvPr id="17" name="Imagen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74789" y="3802877"/>
            <a:ext cx="2229202" cy="1119500"/>
          </a:xfrm>
          <a:prstGeom prst="rect">
            <a:avLst/>
          </a:prstGeom>
        </p:spPr>
      </p:pic>
      <p:pic>
        <p:nvPicPr>
          <p:cNvPr id="2" name="Imagen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89483" y="3881883"/>
            <a:ext cx="1038791" cy="1040494"/>
          </a:xfrm>
          <a:prstGeom prst="rect">
            <a:avLst/>
          </a:prstGeom>
        </p:spPr>
      </p:pic>
    </p:spTree>
    <p:extLst>
      <p:ext uri="{BB962C8B-B14F-4D97-AF65-F5344CB8AC3E}">
        <p14:creationId xmlns:p14="http://schemas.microsoft.com/office/powerpoint/2010/main" val="2404539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71976" y="201059"/>
            <a:ext cx="8035546"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El Apolo existe y es una realidad</a:t>
            </a:r>
            <a:endParaRPr lang="es-ES" sz="4000" dirty="0">
              <a:solidFill>
                <a:schemeClr val="bg1">
                  <a:lumMod val="75000"/>
                </a:schemeClr>
              </a:solidFill>
              <a:latin typeface="Roboto Th" pitchFamily="2" charset="0"/>
              <a:ea typeface="Roboto Th" pitchFamily="2" charset="0"/>
            </a:endParaRPr>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5" name="Grupo 14"/>
          <p:cNvGrpSpPr/>
          <p:nvPr/>
        </p:nvGrpSpPr>
        <p:grpSpPr>
          <a:xfrm>
            <a:off x="11519731" y="6296210"/>
            <a:ext cx="565764" cy="502485"/>
            <a:chOff x="10177072" y="5176379"/>
            <a:chExt cx="1739856" cy="1545257"/>
          </a:xfrm>
        </p:grpSpPr>
        <p:pic>
          <p:nvPicPr>
            <p:cNvPr id="16" name="Imagen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7"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8"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5" name="CuadroTexto 24"/>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
        <p:nvSpPr>
          <p:cNvPr id="20" name="CuadroTexto 19"/>
          <p:cNvSpPr txBox="1"/>
          <p:nvPr/>
        </p:nvSpPr>
        <p:spPr>
          <a:xfrm>
            <a:off x="179164" y="1309264"/>
            <a:ext cx="4527060" cy="4278094"/>
          </a:xfrm>
          <a:prstGeom prst="rect">
            <a:avLst/>
          </a:prstGeom>
          <a:noFill/>
        </p:spPr>
        <p:txBody>
          <a:bodyPr wrap="square" rtlCol="0">
            <a:spAutoFit/>
          </a:bodyPr>
          <a:lstStyle/>
          <a:p>
            <a:r>
              <a:rPr lang="es-ES" sz="1600" dirty="0" smtClean="0">
                <a:solidFill>
                  <a:schemeClr val="bg1">
                    <a:lumMod val="50000"/>
                  </a:schemeClr>
                </a:solidFill>
                <a:latin typeface="+mj-lt"/>
                <a:ea typeface="Roboto Th" pitchFamily="2" charset="0"/>
              </a:rPr>
              <a:t>Cada cierto tiempo, las personas con más responsabilidad de la empresa se reúnen para evaluar en qué aspectos podemos y debemos mejorar en función de la situación de la empresa.</a:t>
            </a:r>
          </a:p>
          <a:p>
            <a:endParaRPr lang="es-ES" sz="1600" dirty="0">
              <a:solidFill>
                <a:schemeClr val="bg1">
                  <a:lumMod val="50000"/>
                </a:schemeClr>
              </a:solidFill>
              <a:latin typeface="+mj-lt"/>
              <a:ea typeface="Roboto Th" pitchFamily="2" charset="0"/>
            </a:endParaRPr>
          </a:p>
          <a:p>
            <a:r>
              <a:rPr lang="es-ES" sz="1600" dirty="0" smtClean="0">
                <a:solidFill>
                  <a:schemeClr val="bg1">
                    <a:lumMod val="50000"/>
                  </a:schemeClr>
                </a:solidFill>
                <a:latin typeface="+mj-lt"/>
                <a:ea typeface="Roboto Th" pitchFamily="2" charset="0"/>
              </a:rPr>
              <a:t>Precisamente una de las decisiones es crear esta versión del Apolo para compartir con todos los integrantes del </a:t>
            </a:r>
            <a:r>
              <a:rPr lang="es-ES" sz="1600" dirty="0" err="1" smtClean="0">
                <a:solidFill>
                  <a:schemeClr val="bg1">
                    <a:lumMod val="50000"/>
                  </a:schemeClr>
                </a:solidFill>
                <a:latin typeface="+mj-lt"/>
                <a:ea typeface="Roboto Th" pitchFamily="2" charset="0"/>
              </a:rPr>
              <a:t>Team</a:t>
            </a:r>
            <a:r>
              <a:rPr lang="es-ES" sz="1600" dirty="0" smtClean="0">
                <a:solidFill>
                  <a:schemeClr val="bg1">
                    <a:lumMod val="50000"/>
                  </a:schemeClr>
                </a:solidFill>
                <a:latin typeface="+mj-lt"/>
                <a:ea typeface="Roboto Th" pitchFamily="2" charset="0"/>
              </a:rPr>
              <a:t> Viavox y que así sean conscientes de que todos trabajamos con un objetivo presente y también con una visión a futuro.</a:t>
            </a:r>
          </a:p>
          <a:p>
            <a:endParaRPr lang="es-ES" sz="1600" dirty="0">
              <a:solidFill>
                <a:schemeClr val="bg1">
                  <a:lumMod val="50000"/>
                </a:schemeClr>
              </a:solidFill>
              <a:latin typeface="+mj-lt"/>
              <a:ea typeface="Roboto Th" pitchFamily="2" charset="0"/>
            </a:endParaRPr>
          </a:p>
          <a:p>
            <a:r>
              <a:rPr lang="es-ES" sz="1600" dirty="0" smtClean="0">
                <a:solidFill>
                  <a:schemeClr val="bg1">
                    <a:lumMod val="50000"/>
                  </a:schemeClr>
                </a:solidFill>
                <a:latin typeface="+mj-lt"/>
                <a:ea typeface="Roboto Th" pitchFamily="2" charset="0"/>
              </a:rPr>
              <a:t>¿Quién participa en el Apolo? Todos estáis invitados a participar en la toma de decisiones. Lógicamente, para hacerlo a este nivel, es condición indispensable un compromiso con la compañía: valorado en el tiempo en la empresa, el peso específico (valor individual) y las responsabilidades adquiridas.</a:t>
            </a:r>
          </a:p>
        </p:txBody>
      </p:sp>
      <p:pic>
        <p:nvPicPr>
          <p:cNvPr id="21" name="Imagen 20"/>
          <p:cNvPicPr>
            <a:picLocks noChangeAspect="1"/>
          </p:cNvPicPr>
          <p:nvPr/>
        </p:nvPicPr>
        <p:blipFill>
          <a:blip r:embed="rId6"/>
          <a:stretch>
            <a:fillRect/>
          </a:stretch>
        </p:blipFill>
        <p:spPr>
          <a:xfrm>
            <a:off x="5004685" y="1371413"/>
            <a:ext cx="6205673" cy="5034641"/>
          </a:xfrm>
          <a:prstGeom prst="rect">
            <a:avLst/>
          </a:prstGeom>
        </p:spPr>
      </p:pic>
    </p:spTree>
    <p:extLst>
      <p:ext uri="{BB962C8B-B14F-4D97-AF65-F5344CB8AC3E}">
        <p14:creationId xmlns:p14="http://schemas.microsoft.com/office/powerpoint/2010/main" val="2517088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71975" y="201059"/>
            <a:ext cx="9112845"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Software de seguimiento de proyectos</a:t>
            </a:r>
            <a:endParaRPr lang="es-ES" sz="4000" dirty="0">
              <a:solidFill>
                <a:schemeClr val="bg1">
                  <a:lumMod val="75000"/>
                </a:schemeClr>
              </a:solidFill>
              <a:latin typeface="Roboto Th" pitchFamily="2" charset="0"/>
              <a:ea typeface="Roboto Th" pitchFamily="2" charset="0"/>
            </a:endParaRPr>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5" name="Grupo 14"/>
          <p:cNvGrpSpPr/>
          <p:nvPr/>
        </p:nvGrpSpPr>
        <p:grpSpPr>
          <a:xfrm>
            <a:off x="11519731" y="6296210"/>
            <a:ext cx="565764" cy="502485"/>
            <a:chOff x="10177072" y="5176379"/>
            <a:chExt cx="1739856" cy="1545257"/>
          </a:xfrm>
        </p:grpSpPr>
        <p:pic>
          <p:nvPicPr>
            <p:cNvPr id="16" name="Imagen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7"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8"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5" name="CuadroTexto 24"/>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
        <p:nvSpPr>
          <p:cNvPr id="22" name="CuadroTexto 21"/>
          <p:cNvSpPr txBox="1"/>
          <p:nvPr/>
        </p:nvSpPr>
        <p:spPr>
          <a:xfrm>
            <a:off x="529046" y="2112772"/>
            <a:ext cx="4944291" cy="4031873"/>
          </a:xfrm>
          <a:prstGeom prst="rect">
            <a:avLst/>
          </a:prstGeom>
          <a:noFill/>
        </p:spPr>
        <p:txBody>
          <a:bodyPr wrap="square" rtlCol="0">
            <a:spAutoFit/>
          </a:bodyPr>
          <a:lstStyle/>
          <a:p>
            <a:r>
              <a:rPr lang="es-ES" sz="1600" dirty="0" smtClean="0">
                <a:solidFill>
                  <a:schemeClr val="bg1">
                    <a:lumMod val="50000"/>
                  </a:schemeClr>
                </a:solidFill>
                <a:latin typeface="+mj-lt"/>
              </a:rPr>
              <a:t>Una de las primeras conclusiones en las primeras reuniones del Apolo fue disponer </a:t>
            </a:r>
            <a:r>
              <a:rPr lang="es-ES" sz="1600" dirty="0">
                <a:solidFill>
                  <a:schemeClr val="bg1">
                    <a:lumMod val="50000"/>
                  </a:schemeClr>
                </a:solidFill>
                <a:latin typeface="+mj-lt"/>
              </a:rPr>
              <a:t>de un software para el seguimiento de los proyectos. Este software </a:t>
            </a:r>
            <a:r>
              <a:rPr lang="es-ES" sz="1600" dirty="0" smtClean="0">
                <a:solidFill>
                  <a:schemeClr val="bg1">
                    <a:lumMod val="50000"/>
                  </a:schemeClr>
                </a:solidFill>
                <a:latin typeface="+mj-lt"/>
              </a:rPr>
              <a:t>tenía </a:t>
            </a:r>
            <a:r>
              <a:rPr lang="es-ES" sz="1600" dirty="0">
                <a:solidFill>
                  <a:schemeClr val="bg1">
                    <a:lumMod val="50000"/>
                  </a:schemeClr>
                </a:solidFill>
                <a:latin typeface="+mj-lt"/>
              </a:rPr>
              <a:t>que permitir el trabajo en grupo de todo el personal de </a:t>
            </a:r>
            <a:r>
              <a:rPr lang="es-ES" sz="1600" dirty="0" smtClean="0">
                <a:solidFill>
                  <a:schemeClr val="bg1">
                    <a:lumMod val="50000"/>
                  </a:schemeClr>
                </a:solidFill>
                <a:latin typeface="+mj-lt"/>
              </a:rPr>
              <a:t>Viavox operando en red, </a:t>
            </a:r>
            <a:r>
              <a:rPr lang="es-ES" sz="1600" dirty="0">
                <a:solidFill>
                  <a:schemeClr val="bg1">
                    <a:lumMod val="50000"/>
                  </a:schemeClr>
                </a:solidFill>
                <a:latin typeface="+mj-lt"/>
              </a:rPr>
              <a:t>la publicación automática de proyectos, tareas, asignación de recursos, costes por recurso, diagramas de </a:t>
            </a:r>
            <a:r>
              <a:rPr lang="es-ES" sz="1600" dirty="0" err="1">
                <a:solidFill>
                  <a:schemeClr val="bg1">
                    <a:lumMod val="50000"/>
                  </a:schemeClr>
                </a:solidFill>
                <a:latin typeface="+mj-lt"/>
              </a:rPr>
              <a:t>Gannt</a:t>
            </a:r>
            <a:r>
              <a:rPr lang="es-ES" sz="1600" dirty="0">
                <a:solidFill>
                  <a:schemeClr val="bg1">
                    <a:lumMod val="50000"/>
                  </a:schemeClr>
                </a:solidFill>
                <a:latin typeface="+mj-lt"/>
              </a:rPr>
              <a:t>, líneas base del proyecto, introducción de partes de trabajo, etc</a:t>
            </a:r>
            <a:r>
              <a:rPr lang="es-ES" sz="1600" dirty="0" smtClean="0">
                <a:solidFill>
                  <a:schemeClr val="bg1">
                    <a:lumMod val="50000"/>
                  </a:schemeClr>
                </a:solidFill>
                <a:latin typeface="+mj-lt"/>
              </a:rPr>
              <a:t>.</a:t>
            </a:r>
          </a:p>
          <a:p>
            <a:endParaRPr lang="es-ES" sz="1600" dirty="0">
              <a:solidFill>
                <a:schemeClr val="bg1">
                  <a:lumMod val="50000"/>
                </a:schemeClr>
              </a:solidFill>
              <a:latin typeface="+mj-lt"/>
              <a:ea typeface="Roboto Th" pitchFamily="2" charset="0"/>
            </a:endParaRPr>
          </a:p>
          <a:p>
            <a:r>
              <a:rPr lang="es-ES" sz="1600" b="1" dirty="0" smtClean="0">
                <a:solidFill>
                  <a:schemeClr val="bg1">
                    <a:lumMod val="50000"/>
                  </a:schemeClr>
                </a:solidFill>
                <a:latin typeface="+mj-lt"/>
                <a:ea typeface="Roboto Th" pitchFamily="2" charset="0"/>
              </a:rPr>
              <a:t>¿Porqué y para qué?</a:t>
            </a:r>
          </a:p>
          <a:p>
            <a:r>
              <a:rPr lang="es-ES" sz="1600" dirty="0" smtClean="0">
                <a:solidFill>
                  <a:schemeClr val="bg1">
                    <a:lumMod val="50000"/>
                  </a:schemeClr>
                </a:solidFill>
                <a:latin typeface="+mj-lt"/>
                <a:ea typeface="Roboto Th" pitchFamily="2" charset="0"/>
              </a:rPr>
              <a:t>Se consideró imprescindible para </a:t>
            </a:r>
            <a:r>
              <a:rPr lang="es-ES" sz="1600" dirty="0" smtClean="0">
                <a:solidFill>
                  <a:srgbClr val="FF0000"/>
                </a:solidFill>
                <a:latin typeface="+mj-lt"/>
                <a:ea typeface="Roboto Th" pitchFamily="2" charset="0"/>
              </a:rPr>
              <a:t>MEDIR</a:t>
            </a:r>
            <a:r>
              <a:rPr lang="es-ES" sz="1600" dirty="0" smtClean="0">
                <a:solidFill>
                  <a:schemeClr val="bg1">
                    <a:lumMod val="50000"/>
                  </a:schemeClr>
                </a:solidFill>
                <a:latin typeface="+mj-lt"/>
                <a:ea typeface="Roboto Th" pitchFamily="2" charset="0"/>
              </a:rPr>
              <a:t> la relación entre el importe por el que vendemos un proyecto y lo que nos pagan. Es importantísimo saber que si fabricamos pañuelos y los vendemos a X€, y nos cuesta producirlos Y€. Que en la suma de todos los proyectos X – Y siempre es positivo. Si no es así, estaríamos perdiendo dinero.</a:t>
            </a:r>
          </a:p>
        </p:txBody>
      </p:sp>
      <p:pic>
        <p:nvPicPr>
          <p:cNvPr id="23" name="Imagen 22"/>
          <p:cNvPicPr>
            <a:picLocks noChangeAspect="1"/>
          </p:cNvPicPr>
          <p:nvPr/>
        </p:nvPicPr>
        <p:blipFill rotWithShape="1">
          <a:blip r:embed="rId6"/>
          <a:srcRect l="49777" t="41996" r="26659" b="46791"/>
          <a:stretch/>
        </p:blipFill>
        <p:spPr>
          <a:xfrm>
            <a:off x="529046" y="1046280"/>
            <a:ext cx="3065929" cy="820271"/>
          </a:xfrm>
          <a:prstGeom prst="rect">
            <a:avLst/>
          </a:prstGeom>
        </p:spPr>
      </p:pic>
      <p:sp>
        <p:nvSpPr>
          <p:cNvPr id="20" name="CuadroTexto 19"/>
          <p:cNvSpPr txBox="1"/>
          <p:nvPr/>
        </p:nvSpPr>
        <p:spPr>
          <a:xfrm>
            <a:off x="6087291" y="2189019"/>
            <a:ext cx="5052626" cy="830997"/>
          </a:xfrm>
          <a:prstGeom prst="rect">
            <a:avLst/>
          </a:prstGeom>
          <a:noFill/>
        </p:spPr>
        <p:txBody>
          <a:bodyPr wrap="square" rtlCol="0">
            <a:spAutoFit/>
          </a:bodyPr>
          <a:lstStyle/>
          <a:p>
            <a:r>
              <a:rPr lang="es-ES" sz="1600" u="sng" dirty="0" err="1" smtClean="0">
                <a:solidFill>
                  <a:schemeClr val="bg1">
                    <a:lumMod val="50000"/>
                  </a:schemeClr>
                </a:solidFill>
                <a:latin typeface="+mj-lt"/>
                <a:ea typeface="Roboto Th" pitchFamily="2" charset="0"/>
              </a:rPr>
              <a:t>OpenProject</a:t>
            </a:r>
            <a:r>
              <a:rPr lang="es-ES" sz="1600" u="sng" dirty="0" smtClean="0">
                <a:solidFill>
                  <a:schemeClr val="bg1">
                    <a:lumMod val="50000"/>
                  </a:schemeClr>
                </a:solidFill>
                <a:latin typeface="+mj-lt"/>
                <a:ea typeface="Roboto Th" pitchFamily="2" charset="0"/>
              </a:rPr>
              <a:t> no es un sistema creado para “vigilar” al </a:t>
            </a:r>
            <a:r>
              <a:rPr lang="es-ES" sz="1600" u="sng" dirty="0" err="1" smtClean="0">
                <a:solidFill>
                  <a:schemeClr val="bg1">
                    <a:lumMod val="50000"/>
                  </a:schemeClr>
                </a:solidFill>
                <a:latin typeface="+mj-lt"/>
                <a:ea typeface="Roboto Th" pitchFamily="2" charset="0"/>
              </a:rPr>
              <a:t>Team</a:t>
            </a:r>
            <a:r>
              <a:rPr lang="es-ES" sz="1600" u="sng" dirty="0" smtClean="0">
                <a:solidFill>
                  <a:schemeClr val="bg1">
                    <a:lumMod val="50000"/>
                  </a:schemeClr>
                </a:solidFill>
                <a:latin typeface="+mj-lt"/>
                <a:ea typeface="Roboto Th" pitchFamily="2" charset="0"/>
              </a:rPr>
              <a:t> de Viavox</a:t>
            </a:r>
            <a:r>
              <a:rPr lang="es-ES" sz="1600" dirty="0" smtClean="0">
                <a:solidFill>
                  <a:schemeClr val="bg1">
                    <a:lumMod val="50000"/>
                  </a:schemeClr>
                </a:solidFill>
                <a:latin typeface="+mj-lt"/>
                <a:ea typeface="Roboto Th" pitchFamily="2" charset="0"/>
              </a:rPr>
              <a:t>. Es un sistema de medición de resultados de los proyectos. </a:t>
            </a:r>
          </a:p>
        </p:txBody>
      </p:sp>
      <p:sp>
        <p:nvSpPr>
          <p:cNvPr id="27" name="CuadroTexto 26"/>
          <p:cNvSpPr txBox="1"/>
          <p:nvPr/>
        </p:nvSpPr>
        <p:spPr>
          <a:xfrm>
            <a:off x="6077222" y="4702867"/>
            <a:ext cx="5636578" cy="1323439"/>
          </a:xfrm>
          <a:prstGeom prst="rect">
            <a:avLst/>
          </a:prstGeom>
          <a:noFill/>
        </p:spPr>
        <p:txBody>
          <a:bodyPr wrap="square" rtlCol="0">
            <a:spAutoFit/>
          </a:bodyPr>
          <a:lstStyle/>
          <a:p>
            <a:r>
              <a:rPr lang="es-ES" sz="1600" dirty="0" smtClean="0">
                <a:solidFill>
                  <a:schemeClr val="bg1">
                    <a:lumMod val="50000"/>
                  </a:schemeClr>
                </a:solidFill>
                <a:latin typeface="+mj-lt"/>
              </a:rPr>
              <a:t>El PROYECTO </a:t>
            </a:r>
            <a:r>
              <a:rPr lang="es-ES" sz="1600" dirty="0">
                <a:solidFill>
                  <a:schemeClr val="bg1">
                    <a:lumMod val="50000"/>
                  </a:schemeClr>
                </a:solidFill>
                <a:latin typeface="+mj-lt"/>
              </a:rPr>
              <a:t>VIAVOX </a:t>
            </a:r>
            <a:r>
              <a:rPr lang="es-ES" sz="1600" dirty="0" smtClean="0">
                <a:solidFill>
                  <a:schemeClr val="bg1">
                    <a:lumMod val="50000"/>
                  </a:schemeClr>
                </a:solidFill>
                <a:latin typeface="+mj-lt"/>
              </a:rPr>
              <a:t>del </a:t>
            </a:r>
            <a:r>
              <a:rPr lang="es-ES" sz="1600" dirty="0" err="1" smtClean="0">
                <a:solidFill>
                  <a:schemeClr val="bg1">
                    <a:lumMod val="50000"/>
                  </a:schemeClr>
                </a:solidFill>
                <a:latin typeface="+mj-lt"/>
              </a:rPr>
              <a:t>OpenProject</a:t>
            </a:r>
            <a:r>
              <a:rPr lang="es-ES" sz="1600" dirty="0" smtClean="0">
                <a:solidFill>
                  <a:schemeClr val="bg1">
                    <a:lumMod val="50000"/>
                  </a:schemeClr>
                </a:solidFill>
                <a:latin typeface="+mj-lt"/>
              </a:rPr>
              <a:t> es donde </a:t>
            </a:r>
            <a:r>
              <a:rPr lang="es-ES" sz="1600" dirty="0">
                <a:solidFill>
                  <a:schemeClr val="bg1">
                    <a:lumMod val="50000"/>
                  </a:schemeClr>
                </a:solidFill>
                <a:latin typeface="+mj-lt"/>
              </a:rPr>
              <a:t>se almacenan las tareas/costes </a:t>
            </a:r>
            <a:r>
              <a:rPr lang="es-ES" sz="1600" dirty="0" smtClean="0">
                <a:solidFill>
                  <a:schemeClr val="bg1">
                    <a:lumMod val="50000"/>
                  </a:schemeClr>
                </a:solidFill>
                <a:latin typeface="+mj-lt"/>
              </a:rPr>
              <a:t>necesarios </a:t>
            </a:r>
            <a:r>
              <a:rPr lang="es-ES" sz="1600" dirty="0">
                <a:solidFill>
                  <a:schemeClr val="bg1">
                    <a:lumMod val="50000"/>
                  </a:schemeClr>
                </a:solidFill>
                <a:latin typeface="+mj-lt"/>
              </a:rPr>
              <a:t>para el buen funcionamiento de la </a:t>
            </a:r>
            <a:r>
              <a:rPr lang="es-ES" sz="1600" dirty="0" smtClean="0">
                <a:solidFill>
                  <a:schemeClr val="bg1">
                    <a:lumMod val="50000"/>
                  </a:schemeClr>
                </a:solidFill>
                <a:latin typeface="+mj-lt"/>
              </a:rPr>
              <a:t>empresa, </a:t>
            </a:r>
            <a:r>
              <a:rPr lang="es-ES" sz="1600" dirty="0">
                <a:solidFill>
                  <a:schemeClr val="bg1">
                    <a:lumMod val="50000"/>
                  </a:schemeClr>
                </a:solidFill>
                <a:latin typeface="+mj-lt"/>
              </a:rPr>
              <a:t>que no son soportadas directamente por un proyecto en concreto y que por lo tanto, </a:t>
            </a:r>
            <a:r>
              <a:rPr lang="es-ES" sz="1600" u="sng" dirty="0" smtClean="0">
                <a:solidFill>
                  <a:schemeClr val="bg1">
                    <a:lumMod val="50000"/>
                  </a:schemeClr>
                </a:solidFill>
                <a:latin typeface="+mj-lt"/>
              </a:rPr>
              <a:t>sus </a:t>
            </a:r>
            <a:r>
              <a:rPr lang="es-ES" sz="1600" u="sng" dirty="0">
                <a:solidFill>
                  <a:schemeClr val="bg1">
                    <a:lumMod val="50000"/>
                  </a:schemeClr>
                </a:solidFill>
                <a:latin typeface="+mj-lt"/>
              </a:rPr>
              <a:t>horas </a:t>
            </a:r>
            <a:r>
              <a:rPr lang="es-ES" sz="1600" u="sng" dirty="0" smtClean="0">
                <a:solidFill>
                  <a:schemeClr val="bg1">
                    <a:lumMod val="50000"/>
                  </a:schemeClr>
                </a:solidFill>
                <a:latin typeface="+mj-lt"/>
              </a:rPr>
              <a:t>se repercuten proporcionalmente </a:t>
            </a:r>
            <a:r>
              <a:rPr lang="es-ES" sz="1600" u="sng" dirty="0">
                <a:solidFill>
                  <a:schemeClr val="bg1">
                    <a:lumMod val="50000"/>
                  </a:schemeClr>
                </a:solidFill>
                <a:latin typeface="+mj-lt"/>
              </a:rPr>
              <a:t>entre los proyectos activos de forma mensual</a:t>
            </a:r>
            <a:r>
              <a:rPr lang="es-ES" sz="1600" dirty="0" smtClean="0">
                <a:solidFill>
                  <a:schemeClr val="bg1">
                    <a:lumMod val="50000"/>
                  </a:schemeClr>
                </a:solidFill>
                <a:latin typeface="+mj-lt"/>
              </a:rPr>
              <a:t>.</a:t>
            </a:r>
          </a:p>
        </p:txBody>
      </p:sp>
    </p:spTree>
    <p:extLst>
      <p:ext uri="{BB962C8B-B14F-4D97-AF65-F5344CB8AC3E}">
        <p14:creationId xmlns:p14="http://schemas.microsoft.com/office/powerpoint/2010/main" val="303352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71975" y="201059"/>
            <a:ext cx="10068068"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Equipos de trabajo</a:t>
            </a:r>
            <a:endParaRPr lang="es-ES" sz="4000" dirty="0">
              <a:solidFill>
                <a:schemeClr val="bg1">
                  <a:lumMod val="75000"/>
                </a:schemeClr>
              </a:solidFill>
              <a:latin typeface="Roboto Th" pitchFamily="2" charset="0"/>
              <a:ea typeface="Roboto Th" pitchFamily="2" charset="0"/>
            </a:endParaRPr>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5" name="Grupo 14"/>
          <p:cNvGrpSpPr/>
          <p:nvPr/>
        </p:nvGrpSpPr>
        <p:grpSpPr>
          <a:xfrm>
            <a:off x="11519731" y="6296210"/>
            <a:ext cx="565764" cy="502485"/>
            <a:chOff x="10177072" y="5176379"/>
            <a:chExt cx="1739856" cy="1545257"/>
          </a:xfrm>
        </p:grpSpPr>
        <p:pic>
          <p:nvPicPr>
            <p:cNvPr id="16" name="Imagen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7"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8"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5" name="CuadroTexto 24"/>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
        <p:nvSpPr>
          <p:cNvPr id="20" name="CuadroTexto 19"/>
          <p:cNvSpPr txBox="1"/>
          <p:nvPr/>
        </p:nvSpPr>
        <p:spPr>
          <a:xfrm>
            <a:off x="141974" y="1042800"/>
            <a:ext cx="8095790" cy="5755422"/>
          </a:xfrm>
          <a:prstGeom prst="rect">
            <a:avLst/>
          </a:prstGeom>
          <a:noFill/>
        </p:spPr>
        <p:txBody>
          <a:bodyPr wrap="square" rtlCol="0">
            <a:spAutoFit/>
          </a:bodyPr>
          <a:lstStyle/>
          <a:p>
            <a:pPr lvl="0" eaLnBrk="0" fontAlgn="base" hangingPunct="0">
              <a:spcBef>
                <a:spcPct val="0"/>
              </a:spcBef>
              <a:spcAft>
                <a:spcPct val="0"/>
              </a:spcAft>
            </a:pPr>
            <a:r>
              <a:rPr lang="es-ES" altLang="es-ES" sz="1600" dirty="0">
                <a:solidFill>
                  <a:srgbClr val="666666"/>
                </a:solidFill>
                <a:latin typeface="+mj-lt"/>
                <a:ea typeface="Calibri" panose="020F0502020204030204" pitchFamily="34" charset="0"/>
                <a:cs typeface="Calibri" panose="020F0502020204030204" pitchFamily="34" charset="0"/>
              </a:rPr>
              <a:t>Durante mucho tiempo en Viavox, todos trabajábamos en todos los proyectos. Esto se ha considerado un mal método cuando los proyectos adquieren gran complejidad. Para hacer frente a este problema se considera necesario crear equipos de trabajo permanentes.</a:t>
            </a:r>
          </a:p>
          <a:p>
            <a:pPr lvl="0" eaLnBrk="0" fontAlgn="base" hangingPunct="0">
              <a:spcBef>
                <a:spcPct val="0"/>
              </a:spcBef>
              <a:spcAft>
                <a:spcPct val="0"/>
              </a:spcAft>
            </a:pPr>
            <a:endParaRPr lang="es-ES" altLang="es-ES" sz="1600" dirty="0">
              <a:solidFill>
                <a:srgbClr val="666666"/>
              </a:solidFill>
              <a:latin typeface="+mj-lt"/>
              <a:ea typeface="Calibri" panose="020F0502020204030204" pitchFamily="34" charset="0"/>
              <a:cs typeface="Calibri" panose="020F0502020204030204" pitchFamily="34" charset="0"/>
            </a:endParaRPr>
          </a:p>
          <a:p>
            <a:pPr lvl="0" eaLnBrk="0" fontAlgn="base" hangingPunct="0">
              <a:spcBef>
                <a:spcPct val="0"/>
              </a:spcBef>
              <a:spcAft>
                <a:spcPct val="0"/>
              </a:spcAft>
            </a:pPr>
            <a:r>
              <a:rPr lang="es-ES" altLang="es-ES" sz="1600" dirty="0">
                <a:solidFill>
                  <a:srgbClr val="666666"/>
                </a:solidFill>
                <a:latin typeface="+mj-lt"/>
                <a:ea typeface="Calibri" panose="020F0502020204030204" pitchFamily="34" charset="0"/>
                <a:cs typeface="Calibri" panose="020F0502020204030204" pitchFamily="34" charset="0"/>
              </a:rPr>
              <a:t>En lugar de que todos los integrantes del departamento según sus conocimientos trabajen en todos los proyectos como hasta ahora, </a:t>
            </a:r>
            <a:r>
              <a:rPr lang="es-ES" altLang="es-ES" sz="1600" dirty="0" smtClean="0">
                <a:solidFill>
                  <a:srgbClr val="666666"/>
                </a:solidFill>
                <a:latin typeface="+mj-lt"/>
                <a:ea typeface="Calibri" panose="020F0502020204030204" pitchFamily="34" charset="0"/>
                <a:cs typeface="Calibri" panose="020F0502020204030204" pitchFamily="34" charset="0"/>
              </a:rPr>
              <a:t>optamos por crear grupos de </a:t>
            </a:r>
            <a:r>
              <a:rPr lang="es-ES" altLang="es-ES" sz="1600" dirty="0">
                <a:solidFill>
                  <a:srgbClr val="666666"/>
                </a:solidFill>
                <a:latin typeface="+mj-lt"/>
                <a:ea typeface="Calibri" panose="020F0502020204030204" pitchFamily="34" charset="0"/>
                <a:cs typeface="Calibri" panose="020F0502020204030204" pitchFamily="34" charset="0"/>
              </a:rPr>
              <a:t>trabajo permanentes: Cada uno con un PO y en la medida de lo posible, con las mismas personas asignadas. De esta forma conseguimos:</a:t>
            </a:r>
            <a:endParaRPr lang="es-ES" altLang="es-ES" sz="1600" dirty="0">
              <a:latin typeface="+mj-lt"/>
            </a:endParaRPr>
          </a:p>
          <a:p>
            <a:pPr lvl="1">
              <a:buFontTx/>
              <a:buChar char="•"/>
            </a:pPr>
            <a:r>
              <a:rPr lang="es-ES" altLang="es-ES" sz="1600" dirty="0">
                <a:solidFill>
                  <a:srgbClr val="666666"/>
                </a:solidFill>
                <a:latin typeface="+mj-lt"/>
                <a:ea typeface="Calibri" panose="020F0502020204030204" pitchFamily="34" charset="0"/>
                <a:cs typeface="Calibri" panose="020F0502020204030204" pitchFamily="34" charset="0"/>
              </a:rPr>
              <a:t> Que </a:t>
            </a:r>
            <a:r>
              <a:rPr lang="es-ES" altLang="es-ES" sz="1600" dirty="0" smtClean="0">
                <a:solidFill>
                  <a:srgbClr val="666666"/>
                </a:solidFill>
                <a:latin typeface="+mj-lt"/>
                <a:ea typeface="Calibri" panose="020F0502020204030204" pitchFamily="34" charset="0"/>
                <a:cs typeface="Calibri" panose="020F0502020204030204" pitchFamily="34" charset="0"/>
              </a:rPr>
              <a:t>el </a:t>
            </a:r>
            <a:r>
              <a:rPr lang="es-ES" altLang="es-ES" sz="1600" dirty="0">
                <a:solidFill>
                  <a:srgbClr val="666666"/>
                </a:solidFill>
                <a:latin typeface="+mj-lt"/>
                <a:ea typeface="Calibri" panose="020F0502020204030204" pitchFamily="34" charset="0"/>
                <a:cs typeface="Calibri" panose="020F0502020204030204" pitchFamily="34" charset="0"/>
              </a:rPr>
              <a:t>equipo </a:t>
            </a:r>
            <a:r>
              <a:rPr lang="es-ES" altLang="es-ES" sz="1600" dirty="0" smtClean="0">
                <a:solidFill>
                  <a:srgbClr val="666666"/>
                </a:solidFill>
                <a:latin typeface="+mj-lt"/>
                <a:ea typeface="Calibri" panose="020F0502020204030204" pitchFamily="34" charset="0"/>
                <a:cs typeface="Calibri" panose="020F0502020204030204" pitchFamily="34" charset="0"/>
              </a:rPr>
              <a:t>tenga el </a:t>
            </a:r>
            <a:r>
              <a:rPr lang="es-ES" altLang="es-ES" sz="1600" dirty="0">
                <a:solidFill>
                  <a:srgbClr val="666666"/>
                </a:solidFill>
                <a:latin typeface="+mj-lt"/>
                <a:ea typeface="Calibri" panose="020F0502020204030204" pitchFamily="34" charset="0"/>
                <a:cs typeface="Calibri" panose="020F0502020204030204" pitchFamily="34" charset="0"/>
              </a:rPr>
              <a:t>conocimiento sobre </a:t>
            </a:r>
            <a:r>
              <a:rPr lang="es-ES" altLang="es-ES" sz="1600" dirty="0" smtClean="0">
                <a:solidFill>
                  <a:srgbClr val="666666"/>
                </a:solidFill>
                <a:latin typeface="+mj-lt"/>
                <a:ea typeface="Calibri" panose="020F0502020204030204" pitchFamily="34" charset="0"/>
                <a:cs typeface="Calibri" panose="020F0502020204030204" pitchFamily="34" charset="0"/>
              </a:rPr>
              <a:t>el proyecto contratado.</a:t>
            </a:r>
            <a:endParaRPr lang="es-ES" altLang="es-ES" sz="1600" dirty="0">
              <a:latin typeface="+mj-lt"/>
            </a:endParaRPr>
          </a:p>
          <a:p>
            <a:pPr lvl="1">
              <a:buFontTx/>
              <a:buChar char="•"/>
            </a:pPr>
            <a:r>
              <a:rPr lang="es-ES" altLang="es-ES" sz="1600" dirty="0">
                <a:solidFill>
                  <a:srgbClr val="666666"/>
                </a:solidFill>
                <a:latin typeface="+mj-lt"/>
                <a:ea typeface="Calibri" panose="020F0502020204030204" pitchFamily="34" charset="0"/>
                <a:cs typeface="Calibri" panose="020F0502020204030204" pitchFamily="34" charset="0"/>
              </a:rPr>
              <a:t> Se consigue que nuevas personas, incluso del perfil más bajo, trabajen en el proyecto.</a:t>
            </a:r>
            <a:endParaRPr lang="es-ES" altLang="es-ES" sz="1600" dirty="0">
              <a:latin typeface="+mj-lt"/>
            </a:endParaRPr>
          </a:p>
          <a:p>
            <a:pPr lvl="1">
              <a:buFontTx/>
              <a:buChar char="•"/>
            </a:pPr>
            <a:r>
              <a:rPr lang="es-ES" altLang="es-ES" sz="1600" dirty="0">
                <a:solidFill>
                  <a:srgbClr val="666666"/>
                </a:solidFill>
                <a:latin typeface="+mj-lt"/>
                <a:ea typeface="Calibri" panose="020F0502020204030204" pitchFamily="34" charset="0"/>
                <a:cs typeface="Calibri" panose="020F0502020204030204" pitchFamily="34" charset="0"/>
              </a:rPr>
              <a:t> </a:t>
            </a:r>
            <a:r>
              <a:rPr lang="es-ES" altLang="es-ES" sz="1600" dirty="0" smtClean="0">
                <a:solidFill>
                  <a:srgbClr val="666666"/>
                </a:solidFill>
                <a:latin typeface="+mj-lt"/>
                <a:ea typeface="Calibri" panose="020F0502020204030204" pitchFamily="34" charset="0"/>
                <a:cs typeface="Calibri" panose="020F0502020204030204" pitchFamily="34" charset="0"/>
              </a:rPr>
              <a:t>Que el </a:t>
            </a:r>
            <a:r>
              <a:rPr lang="es-ES" altLang="es-ES" sz="1600" dirty="0">
                <a:solidFill>
                  <a:srgbClr val="666666"/>
                </a:solidFill>
                <a:latin typeface="+mj-lt"/>
                <a:ea typeface="Calibri" panose="020F0502020204030204" pitchFamily="34" charset="0"/>
                <a:cs typeface="Calibri" panose="020F0502020204030204" pitchFamily="34" charset="0"/>
              </a:rPr>
              <a:t>proyecto </a:t>
            </a:r>
            <a:r>
              <a:rPr lang="es-ES" altLang="es-ES" sz="1600" dirty="0" smtClean="0">
                <a:solidFill>
                  <a:srgbClr val="666666"/>
                </a:solidFill>
                <a:latin typeface="+mj-lt"/>
                <a:ea typeface="Calibri" panose="020F0502020204030204" pitchFamily="34" charset="0"/>
                <a:cs typeface="Calibri" panose="020F0502020204030204" pitchFamily="34" charset="0"/>
              </a:rPr>
              <a:t>esté </a:t>
            </a:r>
            <a:r>
              <a:rPr lang="es-ES" altLang="es-ES" sz="1600" dirty="0">
                <a:solidFill>
                  <a:srgbClr val="666666"/>
                </a:solidFill>
                <a:latin typeface="+mj-lt"/>
                <a:ea typeface="Calibri" panose="020F0502020204030204" pitchFamily="34" charset="0"/>
                <a:cs typeface="Calibri" panose="020F0502020204030204" pitchFamily="34" charset="0"/>
              </a:rPr>
              <a:t>documentado.</a:t>
            </a:r>
            <a:endParaRPr lang="es-ES" altLang="es-ES" sz="1600" dirty="0">
              <a:latin typeface="+mj-lt"/>
            </a:endParaRPr>
          </a:p>
          <a:p>
            <a:pPr lvl="0" eaLnBrk="0" fontAlgn="base" hangingPunct="0">
              <a:spcBef>
                <a:spcPct val="0"/>
              </a:spcBef>
              <a:spcAft>
                <a:spcPct val="0"/>
              </a:spcAft>
            </a:pPr>
            <a:r>
              <a:rPr lang="es-ES" altLang="es-ES" sz="1600" dirty="0" smtClean="0">
                <a:solidFill>
                  <a:srgbClr val="666666"/>
                </a:solidFill>
                <a:latin typeface="+mj-lt"/>
                <a:ea typeface="Calibri" panose="020F0502020204030204" pitchFamily="34" charset="0"/>
                <a:cs typeface="Calibri" panose="020F0502020204030204" pitchFamily="34" charset="0"/>
              </a:rPr>
              <a:t>Sin </a:t>
            </a:r>
            <a:r>
              <a:rPr lang="es-ES" altLang="es-ES" sz="1600" dirty="0">
                <a:solidFill>
                  <a:srgbClr val="666666"/>
                </a:solidFill>
                <a:latin typeface="+mj-lt"/>
                <a:ea typeface="Calibri" panose="020F0502020204030204" pitchFamily="34" charset="0"/>
                <a:cs typeface="Calibri" panose="020F0502020204030204" pitchFamily="34" charset="0"/>
              </a:rPr>
              <a:t>perder de vista que existen otros proyectos y prever que en alguna ocasión el proyecto no podrá suministrar las suficientes horas para todo el equipo, las premisas son:</a:t>
            </a:r>
            <a:endParaRPr lang="es-ES" altLang="es-ES" sz="1600" dirty="0">
              <a:latin typeface="+mj-lt"/>
            </a:endParaRPr>
          </a:p>
          <a:p>
            <a:pPr lvl="1">
              <a:buFontTx/>
              <a:buChar char="•"/>
            </a:pPr>
            <a:r>
              <a:rPr lang="es-ES" altLang="es-ES" sz="1600" dirty="0">
                <a:solidFill>
                  <a:srgbClr val="666666"/>
                </a:solidFill>
                <a:latin typeface="+mj-lt"/>
                <a:ea typeface="Calibri" panose="020F0502020204030204" pitchFamily="34" charset="0"/>
                <a:cs typeface="Calibri" panose="020F0502020204030204" pitchFamily="34" charset="0"/>
              </a:rPr>
              <a:t>Los componentes de los equipos permanentes pueden trabajar en </a:t>
            </a:r>
            <a:r>
              <a:rPr lang="es-ES" altLang="es-ES" sz="1600" dirty="0" smtClean="0">
                <a:solidFill>
                  <a:srgbClr val="666666"/>
                </a:solidFill>
                <a:latin typeface="+mj-lt"/>
                <a:ea typeface="Calibri" panose="020F0502020204030204" pitchFamily="34" charset="0"/>
                <a:cs typeface="Calibri" panose="020F0502020204030204" pitchFamily="34" charset="0"/>
              </a:rPr>
              <a:t>otros proyectos, pero no se puede incorporar una persona a un equipo permanente sin antes:</a:t>
            </a:r>
            <a:endParaRPr lang="es-ES" altLang="es-ES" sz="1600" dirty="0">
              <a:latin typeface="+mj-lt"/>
            </a:endParaRPr>
          </a:p>
          <a:p>
            <a:pPr lvl="2">
              <a:buFontTx/>
              <a:buChar char="-"/>
            </a:pPr>
            <a:r>
              <a:rPr lang="es-ES" altLang="es-ES" sz="1600" dirty="0" smtClean="0">
                <a:solidFill>
                  <a:srgbClr val="666666"/>
                </a:solidFill>
                <a:latin typeface="+mj-lt"/>
                <a:ea typeface="Calibri" panose="020F0502020204030204" pitchFamily="34" charset="0"/>
                <a:cs typeface="Calibri" panose="020F0502020204030204" pitchFamily="34" charset="0"/>
              </a:rPr>
              <a:t>Haber leído </a:t>
            </a:r>
            <a:r>
              <a:rPr lang="es-ES" altLang="es-ES" sz="1600" dirty="0">
                <a:solidFill>
                  <a:srgbClr val="666666"/>
                </a:solidFill>
                <a:latin typeface="+mj-lt"/>
                <a:ea typeface="Calibri" panose="020F0502020204030204" pitchFamily="34" charset="0"/>
                <a:cs typeface="Calibri" panose="020F0502020204030204" pitchFamily="34" charset="0"/>
              </a:rPr>
              <a:t>la documentación del proyecto.</a:t>
            </a:r>
            <a:endParaRPr lang="es-ES" altLang="es-ES" sz="1600" dirty="0">
              <a:latin typeface="+mj-lt"/>
            </a:endParaRPr>
          </a:p>
          <a:p>
            <a:pPr lvl="2">
              <a:buFontTx/>
              <a:buChar char="-"/>
            </a:pPr>
            <a:r>
              <a:rPr lang="es-ES" altLang="es-ES" sz="1600" dirty="0" smtClean="0">
                <a:solidFill>
                  <a:srgbClr val="666666"/>
                </a:solidFill>
                <a:latin typeface="+mj-lt"/>
                <a:ea typeface="Calibri" panose="020F0502020204030204" pitchFamily="34" charset="0"/>
                <a:cs typeface="Calibri" panose="020F0502020204030204" pitchFamily="34" charset="0"/>
              </a:rPr>
              <a:t>Haber leído el </a:t>
            </a:r>
            <a:r>
              <a:rPr lang="es-ES" altLang="es-ES" sz="1600" dirty="0">
                <a:solidFill>
                  <a:srgbClr val="666666"/>
                </a:solidFill>
                <a:latin typeface="+mj-lt"/>
                <a:ea typeface="Calibri" panose="020F0502020204030204" pitchFamily="34" charset="0"/>
                <a:cs typeface="Calibri" panose="020F0502020204030204" pitchFamily="34" charset="0"/>
              </a:rPr>
              <a:t>documento de buenas prácticas del proyecto.</a:t>
            </a:r>
            <a:endParaRPr lang="es-ES" altLang="es-ES" sz="1600" dirty="0">
              <a:latin typeface="+mj-lt"/>
            </a:endParaRPr>
          </a:p>
          <a:p>
            <a:pPr lvl="2">
              <a:buFontTx/>
              <a:buChar char="-"/>
            </a:pPr>
            <a:r>
              <a:rPr lang="es-ES" altLang="es-ES" sz="1600" dirty="0">
                <a:solidFill>
                  <a:srgbClr val="666666"/>
                </a:solidFill>
                <a:latin typeface="+mj-lt"/>
                <a:ea typeface="Calibri" panose="020F0502020204030204" pitchFamily="34" charset="0"/>
                <a:cs typeface="Calibri" panose="020F0502020204030204" pitchFamily="34" charset="0"/>
              </a:rPr>
              <a:t>H</a:t>
            </a:r>
            <a:r>
              <a:rPr lang="es-ES" altLang="es-ES" sz="1600" dirty="0" smtClean="0">
                <a:solidFill>
                  <a:srgbClr val="666666"/>
                </a:solidFill>
                <a:latin typeface="+mj-lt"/>
                <a:ea typeface="Calibri" panose="020F0502020204030204" pitchFamily="34" charset="0"/>
                <a:cs typeface="Calibri" panose="020F0502020204030204" pitchFamily="34" charset="0"/>
              </a:rPr>
              <a:t>aber realizado tareas básicas </a:t>
            </a:r>
            <a:r>
              <a:rPr lang="es-ES" altLang="es-ES" sz="1600" dirty="0">
                <a:solidFill>
                  <a:srgbClr val="666666"/>
                </a:solidFill>
                <a:latin typeface="+mj-lt"/>
                <a:ea typeface="Calibri" panose="020F0502020204030204" pitchFamily="34" charset="0"/>
                <a:cs typeface="Calibri" panose="020F0502020204030204" pitchFamily="34" charset="0"/>
              </a:rPr>
              <a:t>con supervisión directa del </a:t>
            </a:r>
            <a:r>
              <a:rPr lang="es-ES" altLang="es-ES" sz="1600" dirty="0" smtClean="0">
                <a:solidFill>
                  <a:srgbClr val="666666"/>
                </a:solidFill>
                <a:latin typeface="+mj-lt"/>
                <a:ea typeface="Calibri" panose="020F0502020204030204" pitchFamily="34" charset="0"/>
                <a:cs typeface="Calibri" panose="020F0502020204030204" pitchFamily="34" charset="0"/>
              </a:rPr>
              <a:t>PO del proyecto.</a:t>
            </a:r>
            <a:endParaRPr lang="es-ES" altLang="es-ES" sz="1600" dirty="0">
              <a:latin typeface="+mj-lt"/>
            </a:endParaRPr>
          </a:p>
          <a:p>
            <a:pPr lvl="1">
              <a:buFontTx/>
              <a:buChar char="•"/>
            </a:pPr>
            <a:r>
              <a:rPr lang="es-ES" altLang="es-ES" sz="1600" dirty="0" smtClean="0">
                <a:solidFill>
                  <a:srgbClr val="666666"/>
                </a:solidFill>
                <a:latin typeface="+mj-lt"/>
                <a:ea typeface="Calibri" panose="020F0502020204030204" pitchFamily="34" charset="0"/>
                <a:cs typeface="Calibri" panose="020F0502020204030204" pitchFamily="34" charset="0"/>
              </a:rPr>
              <a:t>Una </a:t>
            </a:r>
            <a:r>
              <a:rPr lang="es-ES" altLang="es-ES" sz="1600" dirty="0">
                <a:solidFill>
                  <a:srgbClr val="666666"/>
                </a:solidFill>
                <a:latin typeface="+mj-lt"/>
                <a:ea typeface="Calibri" panose="020F0502020204030204" pitchFamily="34" charset="0"/>
                <a:cs typeface="Calibri" panose="020F0502020204030204" pitchFamily="34" charset="0"/>
              </a:rPr>
              <a:t>persona que no forme parte del equipo permanente no puede trabajar en </a:t>
            </a:r>
            <a:r>
              <a:rPr lang="es-ES" altLang="es-ES" sz="1600" dirty="0" smtClean="0">
                <a:solidFill>
                  <a:srgbClr val="666666"/>
                </a:solidFill>
                <a:latin typeface="+mj-lt"/>
                <a:ea typeface="Calibri" panose="020F0502020204030204" pitchFamily="34" charset="0"/>
                <a:cs typeface="Calibri" panose="020F0502020204030204" pitchFamily="34" charset="0"/>
              </a:rPr>
              <a:t>el proyecto </a:t>
            </a:r>
            <a:r>
              <a:rPr lang="es-ES" altLang="es-ES" sz="1600" dirty="0">
                <a:solidFill>
                  <a:srgbClr val="666666"/>
                </a:solidFill>
                <a:latin typeface="+mj-lt"/>
                <a:ea typeface="Calibri" panose="020F0502020204030204" pitchFamily="34" charset="0"/>
                <a:cs typeface="Calibri" panose="020F0502020204030204" pitchFamily="34" charset="0"/>
              </a:rPr>
              <a:t>si el PO está ausente o no tiene tiempo material para supervisar su trabajo.</a:t>
            </a:r>
            <a:endParaRPr lang="es-ES" altLang="es-ES" sz="1600" dirty="0">
              <a:latin typeface="+mj-lt"/>
            </a:endParaRPr>
          </a:p>
          <a:p>
            <a:pPr lvl="1">
              <a:buFontTx/>
              <a:buChar char="•"/>
            </a:pPr>
            <a:r>
              <a:rPr lang="es-ES" altLang="es-ES" sz="1600" dirty="0">
                <a:solidFill>
                  <a:srgbClr val="666666"/>
                </a:solidFill>
                <a:latin typeface="+mj-lt"/>
                <a:ea typeface="Calibri" panose="020F0502020204030204" pitchFamily="34" charset="0"/>
                <a:cs typeface="Calibri" panose="020F0502020204030204" pitchFamily="34" charset="0"/>
              </a:rPr>
              <a:t>Toda tarea de un Grupo de Trabajo se ejecutará siempre por el grupo. Si no es posible, la tarea se retrasa pero no se asigna a otro grupo ni persona.</a:t>
            </a:r>
            <a:endParaRPr lang="es-ES" altLang="es-ES" sz="1600" dirty="0">
              <a:latin typeface="+mj-lt"/>
            </a:endParaRPr>
          </a:p>
          <a:p>
            <a:pPr lvl="0" eaLnBrk="0" fontAlgn="base" hangingPunct="0">
              <a:spcBef>
                <a:spcPct val="0"/>
              </a:spcBef>
              <a:spcAft>
                <a:spcPct val="0"/>
              </a:spcAft>
            </a:pPr>
            <a:endParaRPr lang="es-ES" altLang="es-ES" sz="1600" dirty="0">
              <a:latin typeface="+mj-lt"/>
            </a:endParaRPr>
          </a:p>
        </p:txBody>
      </p:sp>
      <p:pic>
        <p:nvPicPr>
          <p:cNvPr id="23" name="Imagen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3669" y="2197170"/>
            <a:ext cx="33242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21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CuadroTexto 12"/>
          <p:cNvSpPr txBox="1"/>
          <p:nvPr/>
        </p:nvSpPr>
        <p:spPr>
          <a:xfrm>
            <a:off x="71975" y="201059"/>
            <a:ext cx="10068068"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Roles y jerarquías</a:t>
            </a:r>
            <a:endParaRPr lang="es-ES" sz="4000" dirty="0">
              <a:solidFill>
                <a:schemeClr val="bg1">
                  <a:lumMod val="75000"/>
                </a:schemeClr>
              </a:solidFill>
              <a:latin typeface="Roboto Th" pitchFamily="2" charset="0"/>
              <a:ea typeface="Roboto Th" pitchFamily="2" charset="0"/>
            </a:endParaRPr>
          </a:p>
        </p:txBody>
      </p:sp>
      <p:pic>
        <p:nvPicPr>
          <p:cNvPr id="14" name="Imagen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5" name="Grupo 14"/>
          <p:cNvGrpSpPr/>
          <p:nvPr/>
        </p:nvGrpSpPr>
        <p:grpSpPr>
          <a:xfrm>
            <a:off x="11519731" y="6296210"/>
            <a:ext cx="565764" cy="502485"/>
            <a:chOff x="10177072" y="5176379"/>
            <a:chExt cx="1739856" cy="1545257"/>
          </a:xfrm>
        </p:grpSpPr>
        <p:pic>
          <p:nvPicPr>
            <p:cNvPr id="16" name="Imagen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7"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8"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9" name="CuadroTexto 18"/>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25" name="CuadroTexto 24"/>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
        <p:nvSpPr>
          <p:cNvPr id="22" name="Rectangle 2"/>
          <p:cNvSpPr>
            <a:spLocks noChangeArrowheads="1"/>
          </p:cNvSpPr>
          <p:nvPr/>
        </p:nvSpPr>
        <p:spPr bwMode="auto">
          <a:xfrm>
            <a:off x="3655890" y="1166597"/>
            <a:ext cx="786384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La Jerarquía no es cuestión de galones como en el ejército, se hace necesaria para que no se rompa la </a:t>
            </a:r>
            <a:r>
              <a:rPr lang="es-ES" altLang="es-ES" sz="1600" dirty="0" smtClean="0">
                <a:solidFill>
                  <a:srgbClr val="FF0000"/>
                </a:solidFill>
                <a:latin typeface="+mn-lt"/>
                <a:ea typeface="Calibri" panose="020F0502020204030204" pitchFamily="34" charset="0"/>
                <a:cs typeface="Calibri" panose="020F0502020204030204" pitchFamily="34" charset="0"/>
              </a:rPr>
              <a:t>planificación</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 por cualquier Rol superior según sus necesidades puntuales.</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lumMod val="50000"/>
                </a:schemeClr>
              </a:solidFill>
              <a:latin typeface="+mn-lt"/>
              <a:ea typeface="Calibri" panose="020F0502020204030204" pitchFamily="34" charset="0"/>
              <a:cs typeface="Calibri" panose="020F0502020204030204" pitchFamily="34" charset="0"/>
            </a:endParaRPr>
          </a:p>
          <a:p>
            <a:pPr lvl="0"/>
            <a:r>
              <a:rPr lang="es-ES" altLang="es-ES" sz="1600" dirty="0">
                <a:solidFill>
                  <a:schemeClr val="bg1">
                    <a:lumMod val="50000"/>
                  </a:schemeClr>
                </a:solidFill>
                <a:latin typeface="+mn-lt"/>
                <a:ea typeface="Calibri" panose="020F0502020204030204" pitchFamily="34" charset="0"/>
                <a:cs typeface="Calibri" panose="020F0502020204030204" pitchFamily="34" charset="0"/>
              </a:rPr>
              <a:t>Como se puede ver en el esquema, la relación es completa entre todos los roles, excepto en el caso de las personas de desarrollo. Esto es así por los siguientes motivos</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a:t>
            </a:r>
          </a:p>
          <a:p>
            <a:pPr lvl="0"/>
            <a:endParaRPr lang="es-ES" altLang="es-ES" sz="1600" dirty="0">
              <a:solidFill>
                <a:schemeClr val="bg1">
                  <a:lumMod val="50000"/>
                </a:schemeClr>
              </a:solidFill>
              <a:latin typeface="+mn-lt"/>
            </a:endParaRPr>
          </a:p>
          <a:p>
            <a:pPr lvl="1">
              <a:buFontTx/>
              <a:buChar char="•"/>
            </a:pP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Dotar de autoridad al </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PO </a:t>
            </a: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sobre su equipo y/o personas de desarrollo que participen en sus proyectos. Si cualquier otro ROL </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pudiese </a:t>
            </a: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pedir algo a las personas de desarrollo se socava su poder de decisión.</a:t>
            </a:r>
            <a:endParaRPr lang="es-ES" altLang="es-ES" sz="1600" dirty="0">
              <a:solidFill>
                <a:schemeClr val="bg1">
                  <a:lumMod val="50000"/>
                </a:schemeClr>
              </a:solidFill>
              <a:latin typeface="+mn-lt"/>
            </a:endParaRPr>
          </a:p>
          <a:p>
            <a:pPr lvl="1">
              <a:buFontTx/>
              <a:buChar char="•"/>
            </a:pP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Impide que se rompan los sprint sin conocimiento/autorización previa de </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SM </a:t>
            </a: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o del </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PO. Una vez que el PO está al corriente, </a:t>
            </a: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puede re-calcular el sprint.</a:t>
            </a:r>
            <a:r>
              <a:rPr lang="es-ES" altLang="es-ES" sz="1600" dirty="0">
                <a:solidFill>
                  <a:schemeClr val="bg1">
                    <a:lumMod val="50000"/>
                  </a:schemeClr>
                </a:solidFill>
                <a:latin typeface="+mn-lt"/>
                <a:ea typeface="Calibri" panose="020F0502020204030204" pitchFamily="34" charset="0"/>
                <a:cs typeface="Arial" panose="020B0604020202020204" pitchFamily="34" charset="0"/>
              </a:rPr>
              <a:t> </a:t>
            </a:r>
            <a:endParaRPr lang="es-ES" altLang="es-ES" sz="1600" dirty="0" smtClean="0">
              <a:solidFill>
                <a:schemeClr val="bg1">
                  <a:lumMod val="50000"/>
                </a:schemeClr>
              </a:solidFill>
              <a:latin typeface="+mn-lt"/>
              <a:ea typeface="Calibri" panose="020F0502020204030204" pitchFamily="34" charset="0"/>
              <a:cs typeface="Arial" panose="020B0604020202020204" pitchFamily="34" charset="0"/>
            </a:endParaRPr>
          </a:p>
          <a:p>
            <a:pPr lvl="0"/>
            <a:endParaRPr lang="es-ES" altLang="es-ES" sz="1600" dirty="0">
              <a:solidFill>
                <a:schemeClr val="bg1">
                  <a:lumMod val="50000"/>
                </a:schemeClr>
              </a:solidFill>
              <a:latin typeface="+mn-lt"/>
            </a:endParaRPr>
          </a:p>
          <a:p>
            <a:pPr lvl="0"/>
            <a:r>
              <a:rPr lang="es-ES" altLang="es-ES" sz="1600" dirty="0">
                <a:solidFill>
                  <a:schemeClr val="bg1">
                    <a:lumMod val="50000"/>
                  </a:schemeClr>
                </a:solidFill>
                <a:latin typeface="+mn-lt"/>
                <a:ea typeface="Calibri" panose="020F0502020204030204" pitchFamily="34" charset="0"/>
                <a:cs typeface="Calibri" panose="020F0502020204030204" pitchFamily="34" charset="0"/>
              </a:rPr>
              <a:t>Esto también significa de forma indirecta que la responsabilidad de la ejecución y productividad de cada proyecto </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recae </a:t>
            </a: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siempre en el </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PO </a:t>
            </a: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siendo también su responsabilidad, conseguir que las personas de desarrollo cumplan las </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expectativas </a:t>
            </a:r>
            <a:r>
              <a:rPr lang="es-ES" altLang="es-ES" sz="1600" dirty="0">
                <a:solidFill>
                  <a:schemeClr val="bg1">
                    <a:lumMod val="50000"/>
                  </a:schemeClr>
                </a:solidFill>
                <a:latin typeface="+mn-lt"/>
                <a:ea typeface="Calibri" panose="020F0502020204030204" pitchFamily="34" charset="0"/>
                <a:cs typeface="Calibri" panose="020F0502020204030204" pitchFamily="34" charset="0"/>
              </a:rPr>
              <a:t>de producción.</a:t>
            </a:r>
            <a:endParaRPr lang="es-ES" altLang="es-ES" sz="1600" dirty="0" smtClean="0">
              <a:solidFill>
                <a:schemeClr val="bg1">
                  <a:lumMod val="50000"/>
                </a:schemeClr>
              </a:solidFill>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600" dirty="0">
              <a:solidFill>
                <a:schemeClr val="bg1">
                  <a:lumMod val="50000"/>
                </a:schemeClr>
              </a:solidFill>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De esta forma, NINGÚN ROL puede manipular la planificación establecida, salvo el PO del proyecto. Esto quiere decir que si  G (Roberto) pide directamente hacer algo a cualquier persona de desarrollo, ésta puede decirle que sí, pero antes de realizar </a:t>
            </a:r>
            <a:r>
              <a:rPr lang="es-ES" altLang="es-ES" sz="1600" b="1" dirty="0" smtClean="0">
                <a:solidFill>
                  <a:schemeClr val="bg1">
                    <a:lumMod val="50000"/>
                  </a:schemeClr>
                </a:solidFill>
                <a:latin typeface="+mn-lt"/>
                <a:ea typeface="Calibri" panose="020F0502020204030204" pitchFamily="34" charset="0"/>
                <a:cs typeface="Calibri" panose="020F0502020204030204" pitchFamily="34" charset="0"/>
              </a:rPr>
              <a:t>SIEMPRE</a:t>
            </a:r>
            <a:r>
              <a:rPr lang="es-ES" altLang="es-ES" sz="1600" dirty="0" smtClean="0">
                <a:solidFill>
                  <a:schemeClr val="bg1">
                    <a:lumMod val="50000"/>
                  </a:schemeClr>
                </a:solidFill>
                <a:latin typeface="+mn-lt"/>
                <a:ea typeface="Calibri" panose="020F0502020204030204" pitchFamily="34" charset="0"/>
                <a:cs typeface="Calibri" panose="020F0502020204030204" pitchFamily="34" charset="0"/>
              </a:rPr>
              <a:t> tiene que ponerlo en conocimiento de su PO antes de realizarla. </a:t>
            </a:r>
            <a:r>
              <a:rPr lang="es-ES" altLang="es-ES" sz="1600" b="1" u="sng" dirty="0" smtClean="0">
                <a:solidFill>
                  <a:schemeClr val="bg1">
                    <a:lumMod val="50000"/>
                  </a:schemeClr>
                </a:solidFill>
                <a:latin typeface="+mn-lt"/>
                <a:ea typeface="Calibri" panose="020F0502020204030204" pitchFamily="34" charset="0"/>
                <a:cs typeface="Calibri" panose="020F0502020204030204" pitchFamily="34" charset="0"/>
              </a:rPr>
              <a:t>Sólo su PO puede pedirle directamente que realice algo fuera de su planificación.</a:t>
            </a:r>
          </a:p>
        </p:txBody>
      </p:sp>
      <p:pic>
        <p:nvPicPr>
          <p:cNvPr id="23" name="Imagen 22"/>
          <p:cNvPicPr>
            <a:picLocks noChangeAspect="1"/>
          </p:cNvPicPr>
          <p:nvPr/>
        </p:nvPicPr>
        <p:blipFill>
          <a:blip r:embed="rId6"/>
          <a:stretch>
            <a:fillRect/>
          </a:stretch>
        </p:blipFill>
        <p:spPr>
          <a:xfrm>
            <a:off x="195942" y="2642813"/>
            <a:ext cx="2859230" cy="3013404"/>
          </a:xfrm>
          <a:prstGeom prst="rect">
            <a:avLst/>
          </a:prstGeom>
        </p:spPr>
      </p:pic>
    </p:spTree>
    <p:extLst>
      <p:ext uri="{BB962C8B-B14F-4D97-AF65-F5344CB8AC3E}">
        <p14:creationId xmlns:p14="http://schemas.microsoft.com/office/powerpoint/2010/main" val="3268297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71844" y="111295"/>
            <a:ext cx="1563912" cy="962523"/>
          </a:xfrm>
          <a:prstGeom prst="rect">
            <a:avLst/>
          </a:prstGeom>
        </p:spPr>
      </p:pic>
      <p:grpSp>
        <p:nvGrpSpPr>
          <p:cNvPr id="13" name="Grupo 12"/>
          <p:cNvGrpSpPr/>
          <p:nvPr/>
        </p:nvGrpSpPr>
        <p:grpSpPr>
          <a:xfrm>
            <a:off x="11519731" y="6296210"/>
            <a:ext cx="565764" cy="502485"/>
            <a:chOff x="10177072" y="5176379"/>
            <a:chExt cx="1739856" cy="1545257"/>
          </a:xfrm>
        </p:grpSpPr>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7072" y="6306795"/>
              <a:ext cx="1739856" cy="414841"/>
            </a:xfrm>
            <a:prstGeom prst="rect">
              <a:avLst/>
            </a:prstGeom>
          </p:spPr>
        </p:pic>
        <p:pic>
          <p:nvPicPr>
            <p:cNvPr id="15"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71374" y="5766443"/>
              <a:ext cx="190025" cy="397325"/>
            </a:xfrm>
            <a:prstGeom prst="rect">
              <a:avLst/>
            </a:prstGeom>
          </p:spPr>
        </p:pic>
        <p:pic>
          <p:nvPicPr>
            <p:cNvPr id="16"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73879" y="5176379"/>
              <a:ext cx="737364" cy="675595"/>
            </a:xfrm>
            <a:prstGeom prst="rect">
              <a:avLst/>
            </a:prstGeom>
          </p:spPr>
        </p:pic>
      </p:grpSp>
      <p:sp>
        <p:nvSpPr>
          <p:cNvPr id="17" name="CuadroTexto 16"/>
          <p:cNvSpPr txBox="1"/>
          <p:nvPr/>
        </p:nvSpPr>
        <p:spPr>
          <a:xfrm>
            <a:off x="71976" y="201059"/>
            <a:ext cx="9969332"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Marco de trabajo Viavox: SCRUM</a:t>
            </a:r>
            <a:endParaRPr lang="es-ES" sz="4000" dirty="0">
              <a:solidFill>
                <a:schemeClr val="bg1">
                  <a:lumMod val="75000"/>
                </a:schemeClr>
              </a:solidFill>
              <a:latin typeface="Roboto Th" pitchFamily="2" charset="0"/>
              <a:ea typeface="Roboto Th" pitchFamily="2" charset="0"/>
            </a:endParaRPr>
          </a:p>
        </p:txBody>
      </p:sp>
      <p:sp>
        <p:nvSpPr>
          <p:cNvPr id="18" name="CuadroTexto 17"/>
          <p:cNvSpPr txBox="1"/>
          <p:nvPr/>
        </p:nvSpPr>
        <p:spPr>
          <a:xfrm>
            <a:off x="0" y="6596390"/>
            <a:ext cx="2597150" cy="261610"/>
          </a:xfrm>
          <a:prstGeom prst="rect">
            <a:avLst/>
          </a:prstGeom>
          <a:noFill/>
        </p:spPr>
        <p:txBody>
          <a:bodyPr wrap="square" rtlCol="0">
            <a:spAutoFit/>
          </a:bodyPr>
          <a:lstStyle/>
          <a:p>
            <a:r>
              <a:rPr lang="es-ES" sz="800" dirty="0" smtClean="0">
                <a:solidFill>
                  <a:schemeClr val="bg1">
                    <a:lumMod val="50000"/>
                  </a:schemeClr>
                </a:solidFill>
                <a:latin typeface="Roboto Th" pitchFamily="2" charset="0"/>
                <a:ea typeface="Roboto Th" pitchFamily="2" charset="0"/>
              </a:rPr>
              <a:t>Agencia Tecnológica: </a:t>
            </a:r>
            <a:r>
              <a:rPr lang="es-ES" sz="1050" dirty="0" smtClean="0">
                <a:solidFill>
                  <a:schemeClr val="tx1">
                    <a:lumMod val="85000"/>
                    <a:lumOff val="15000"/>
                  </a:schemeClr>
                </a:solidFill>
                <a:latin typeface="Roboto Cn" pitchFamily="2" charset="0"/>
                <a:ea typeface="Roboto Cn" pitchFamily="2" charset="0"/>
              </a:rPr>
              <a:t>www.viavox.com</a:t>
            </a:r>
            <a:endParaRPr lang="es-ES" sz="1400" dirty="0">
              <a:solidFill>
                <a:schemeClr val="tx1">
                  <a:lumMod val="85000"/>
                  <a:lumOff val="15000"/>
                </a:schemeClr>
              </a:solidFill>
              <a:latin typeface="Roboto Cn" pitchFamily="2" charset="0"/>
              <a:ea typeface="Roboto Cn" pitchFamily="2" charset="0"/>
            </a:endParaRPr>
          </a:p>
        </p:txBody>
      </p:sp>
      <p:sp>
        <p:nvSpPr>
          <p:cNvPr id="19" name="CuadroTexto 18"/>
          <p:cNvSpPr txBox="1"/>
          <p:nvPr/>
        </p:nvSpPr>
        <p:spPr>
          <a:xfrm>
            <a:off x="3137018" y="6596390"/>
            <a:ext cx="7332276" cy="261610"/>
          </a:xfrm>
          <a:prstGeom prst="rect">
            <a:avLst/>
          </a:prstGeom>
          <a:noFill/>
        </p:spPr>
        <p:txBody>
          <a:bodyPr wrap="square" rtlCol="0">
            <a:spAutoFit/>
          </a:bodyPr>
          <a:lstStyle/>
          <a:p>
            <a:pPr algn="ctr"/>
            <a:r>
              <a:rPr lang="es-ES" sz="1050" dirty="0" smtClean="0">
                <a:solidFill>
                  <a:srgbClr val="FFC000"/>
                </a:solidFill>
                <a:latin typeface="Roboto Cn" pitchFamily="2" charset="0"/>
                <a:ea typeface="Roboto Cn" pitchFamily="2" charset="0"/>
              </a:rPr>
              <a:t>Documentación interna propiedad de Viavox Interactive</a:t>
            </a:r>
            <a:endParaRPr lang="es-ES" sz="1400" dirty="0">
              <a:solidFill>
                <a:srgbClr val="FFC000"/>
              </a:solidFill>
              <a:latin typeface="Roboto Cn" pitchFamily="2" charset="0"/>
              <a:ea typeface="Roboto Cn" pitchFamily="2" charset="0"/>
            </a:endParaRPr>
          </a:p>
        </p:txBody>
      </p:sp>
      <p:sp>
        <p:nvSpPr>
          <p:cNvPr id="20" name="1 CuadroTexto"/>
          <p:cNvSpPr txBox="1"/>
          <p:nvPr/>
        </p:nvSpPr>
        <p:spPr>
          <a:xfrm>
            <a:off x="477933" y="1376690"/>
            <a:ext cx="10515600" cy="2308324"/>
          </a:xfrm>
          <a:prstGeom prst="rect">
            <a:avLst/>
          </a:prstGeom>
          <a:noFill/>
        </p:spPr>
        <p:txBody>
          <a:bodyPr wrap="square" rtlCol="0">
            <a:spAutoFit/>
          </a:bodyPr>
          <a:lstStyle/>
          <a:p>
            <a:pPr algn="just"/>
            <a:r>
              <a:rPr lang="es-ES" sz="1600" dirty="0" smtClean="0">
                <a:solidFill>
                  <a:schemeClr val="bg1">
                    <a:lumMod val="50000"/>
                  </a:schemeClr>
                </a:solidFill>
                <a:latin typeface="+mj-lt"/>
              </a:rPr>
              <a:t>SCRUM  es un marco de trabajo para el desarrollo y el mantenimiento de productos complejos, buscando la agilidad en el desarrollo, la adaptación continua del equipo de desarrollo y la entrega de productos de forma eficiente y creativa con el máximo valor.</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En </a:t>
            </a:r>
            <a:r>
              <a:rPr lang="es-ES" sz="1600" dirty="0" err="1" smtClean="0">
                <a:solidFill>
                  <a:schemeClr val="bg1">
                    <a:lumMod val="50000"/>
                  </a:schemeClr>
                </a:solidFill>
                <a:latin typeface="+mj-lt"/>
              </a:rPr>
              <a:t>Viavox</a:t>
            </a:r>
            <a:r>
              <a:rPr lang="es-ES" sz="1600" dirty="0" smtClean="0">
                <a:solidFill>
                  <a:schemeClr val="bg1">
                    <a:lumMod val="50000"/>
                  </a:schemeClr>
                </a:solidFill>
                <a:latin typeface="+mj-lt"/>
              </a:rPr>
              <a:t> hemos adaptado el proceso </a:t>
            </a:r>
            <a:r>
              <a:rPr lang="es-ES" sz="1600" dirty="0" err="1" smtClean="0">
                <a:solidFill>
                  <a:schemeClr val="bg1">
                    <a:lumMod val="50000"/>
                  </a:schemeClr>
                </a:solidFill>
                <a:latin typeface="+mj-lt"/>
              </a:rPr>
              <a:t>Scrum</a:t>
            </a:r>
            <a:r>
              <a:rPr lang="es-ES" sz="1600" dirty="0" smtClean="0">
                <a:solidFill>
                  <a:schemeClr val="bg1">
                    <a:lumMod val="50000"/>
                  </a:schemeClr>
                </a:solidFill>
                <a:latin typeface="+mj-lt"/>
              </a:rPr>
              <a:t> a la realidad de negocio de la empresa, buscando todos los beneficios posibles de este marco de trabajo y sumando nuestra experiencia y herramientas a los distintos procesos.</a:t>
            </a:r>
          </a:p>
          <a:p>
            <a:pPr algn="just"/>
            <a:endParaRPr lang="es-ES" sz="1600" dirty="0">
              <a:solidFill>
                <a:schemeClr val="bg1">
                  <a:lumMod val="50000"/>
                </a:schemeClr>
              </a:solidFill>
              <a:latin typeface="+mj-lt"/>
            </a:endParaRPr>
          </a:p>
          <a:p>
            <a:pPr algn="just"/>
            <a:r>
              <a:rPr lang="es-ES" sz="1600" dirty="0" smtClean="0">
                <a:solidFill>
                  <a:schemeClr val="bg1">
                    <a:lumMod val="50000"/>
                  </a:schemeClr>
                </a:solidFill>
                <a:latin typeface="+mj-lt"/>
              </a:rPr>
              <a:t>Como resultado: se definen unas bases y principios a seguir en todos los proyectos, un cambio de mentalidad para todos los miembros del equipo, así como unos procesos y herramientas para optimizar la ejecución de los productos.</a:t>
            </a:r>
            <a:endParaRPr lang="es-ES" sz="1600" dirty="0">
              <a:solidFill>
                <a:schemeClr val="bg1">
                  <a:lumMod val="50000"/>
                </a:schemeClr>
              </a:solidFill>
              <a:latin typeface="+mj-lt"/>
            </a:endParaRPr>
          </a:p>
        </p:txBody>
      </p:sp>
      <p:sp>
        <p:nvSpPr>
          <p:cNvPr id="11" name="1 CuadroTexto"/>
          <p:cNvSpPr txBox="1"/>
          <p:nvPr/>
        </p:nvSpPr>
        <p:spPr>
          <a:xfrm>
            <a:off x="573056" y="4548403"/>
            <a:ext cx="10515600" cy="646331"/>
          </a:xfrm>
          <a:prstGeom prst="rect">
            <a:avLst/>
          </a:prstGeom>
          <a:noFill/>
        </p:spPr>
        <p:txBody>
          <a:bodyPr wrap="square" rtlCol="0">
            <a:spAutoFit/>
          </a:bodyPr>
          <a:lstStyle/>
          <a:p>
            <a:pPr algn="just"/>
            <a:r>
              <a:rPr lang="es-ES" dirty="0" smtClean="0">
                <a:solidFill>
                  <a:schemeClr val="bg1">
                    <a:lumMod val="50000"/>
                  </a:schemeClr>
                </a:solidFill>
                <a:latin typeface="+mj-lt"/>
              </a:rPr>
              <a:t>Salvo que se indique lo contrario, aplica a </a:t>
            </a:r>
            <a:r>
              <a:rPr lang="es-ES" dirty="0" smtClean="0">
                <a:solidFill>
                  <a:srgbClr val="FF0000"/>
                </a:solidFill>
                <a:latin typeface="+mj-lt"/>
              </a:rPr>
              <a:t>TODOS</a:t>
            </a:r>
            <a:r>
              <a:rPr lang="es-ES" dirty="0" smtClean="0">
                <a:solidFill>
                  <a:schemeClr val="bg1">
                    <a:lumMod val="50000"/>
                  </a:schemeClr>
                </a:solidFill>
                <a:latin typeface="+mj-lt"/>
              </a:rPr>
              <a:t> los proyectos de Viavox, especialmente a los grandes proyectos de la compañía donde se deberá ser estricto en su cumplimiento.</a:t>
            </a:r>
            <a:endParaRPr lang="es-ES" dirty="0">
              <a:solidFill>
                <a:schemeClr val="bg1">
                  <a:lumMod val="50000"/>
                </a:schemeClr>
              </a:solidFill>
              <a:latin typeface="+mj-lt"/>
            </a:endParaRPr>
          </a:p>
        </p:txBody>
      </p:sp>
      <p:sp>
        <p:nvSpPr>
          <p:cNvPr id="21" name="CuadroTexto 20"/>
          <p:cNvSpPr txBox="1"/>
          <p:nvPr/>
        </p:nvSpPr>
        <p:spPr>
          <a:xfrm>
            <a:off x="237907" y="3731523"/>
            <a:ext cx="8035546" cy="707886"/>
          </a:xfrm>
          <a:prstGeom prst="rect">
            <a:avLst/>
          </a:prstGeom>
          <a:noFill/>
        </p:spPr>
        <p:txBody>
          <a:bodyPr wrap="square" rtlCol="0">
            <a:spAutoFit/>
          </a:bodyPr>
          <a:lstStyle/>
          <a:p>
            <a:r>
              <a:rPr lang="es-ES" sz="4000" dirty="0" smtClean="0">
                <a:solidFill>
                  <a:schemeClr val="bg1">
                    <a:lumMod val="75000"/>
                  </a:schemeClr>
                </a:solidFill>
                <a:latin typeface="Roboto Th" pitchFamily="2" charset="0"/>
                <a:ea typeface="Roboto Th" pitchFamily="2" charset="0"/>
              </a:rPr>
              <a:t>¿A qué proyectos aplica?</a:t>
            </a:r>
            <a:endParaRPr lang="es-ES" sz="4000" dirty="0">
              <a:solidFill>
                <a:schemeClr val="bg1">
                  <a:lumMod val="75000"/>
                </a:schemeClr>
              </a:solidFill>
              <a:latin typeface="Roboto Th" pitchFamily="2" charset="0"/>
              <a:ea typeface="Roboto Th" pitchFamily="2" charset="0"/>
            </a:endParaRPr>
          </a:p>
        </p:txBody>
      </p:sp>
    </p:spTree>
    <p:extLst>
      <p:ext uri="{BB962C8B-B14F-4D97-AF65-F5344CB8AC3E}">
        <p14:creationId xmlns:p14="http://schemas.microsoft.com/office/powerpoint/2010/main" val="3053601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4248</TotalTime>
  <Words>6735</Words>
  <Application>Microsoft Office PowerPoint</Application>
  <PresentationFormat>Panorámica</PresentationFormat>
  <Paragraphs>509</Paragraphs>
  <Slides>43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43</vt:i4>
      </vt:variant>
    </vt:vector>
  </HeadingPairs>
  <TitlesOfParts>
    <vt:vector size="52" baseType="lpstr">
      <vt:lpstr>Adobe Gothic Std B</vt:lpstr>
      <vt:lpstr>Arial</vt:lpstr>
      <vt:lpstr>Calibri</vt:lpstr>
      <vt:lpstr>Calibri Light</vt:lpstr>
      <vt:lpstr>Courier New</vt:lpstr>
      <vt:lpstr>Roboto Cn</vt:lpstr>
      <vt:lpstr>Roboto Th</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 Medrano Sanz</dc:creator>
  <cp:lastModifiedBy>Oscar</cp:lastModifiedBy>
  <cp:revision>317</cp:revision>
  <dcterms:created xsi:type="dcterms:W3CDTF">2015-12-01T11:55:32Z</dcterms:created>
  <dcterms:modified xsi:type="dcterms:W3CDTF">2020-09-02T07:01:52Z</dcterms:modified>
</cp:coreProperties>
</file>