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5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8D5-36FE-42F7-A5F5-EE0B319087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ru-RU"/>
          </a:p>
        </p:txBody>
      </p:sp>
      <p:sp>
        <p:nvSpPr>
          <p:cNvPr id="3" name="Subtitle 2">
            <a:extLst>
              <a:ext uri="{FF2B5EF4-FFF2-40B4-BE49-F238E27FC236}">
                <a16:creationId xmlns:a16="http://schemas.microsoft.com/office/drawing/2014/main" id="{8183B5D5-38EA-41AC-AAB8-B544DFB7E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ru-RU"/>
          </a:p>
        </p:txBody>
      </p:sp>
      <p:sp>
        <p:nvSpPr>
          <p:cNvPr id="4" name="Date Placeholder 3">
            <a:extLst>
              <a:ext uri="{FF2B5EF4-FFF2-40B4-BE49-F238E27FC236}">
                <a16:creationId xmlns:a16="http://schemas.microsoft.com/office/drawing/2014/main" id="{0216A6BF-C493-41C3-9912-6AECEEF701AE}"/>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33D1005B-ADF3-477E-8D5C-EA3660386EC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CE86BAE-882C-41DD-8F90-0D4547AAD980}"/>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65349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1049-47A2-4912-BF23-3D24645798D3}"/>
              </a:ext>
            </a:extLst>
          </p:cNvPr>
          <p:cNvSpPr>
            <a:spLocks noGrp="1"/>
          </p:cNvSpPr>
          <p:nvPr>
            <p:ph type="title"/>
          </p:nvPr>
        </p:nvSpPr>
        <p:spPr/>
        <p:txBody>
          <a:bodyPr/>
          <a:lstStyle/>
          <a:p>
            <a:r>
              <a:rPr lang="en-GB"/>
              <a:t>Click to edit Master title style</a:t>
            </a:r>
            <a:endParaRPr lang="ru-RU"/>
          </a:p>
        </p:txBody>
      </p:sp>
      <p:sp>
        <p:nvSpPr>
          <p:cNvPr id="3" name="Vertical Text Placeholder 2">
            <a:extLst>
              <a:ext uri="{FF2B5EF4-FFF2-40B4-BE49-F238E27FC236}">
                <a16:creationId xmlns:a16="http://schemas.microsoft.com/office/drawing/2014/main" id="{5E2643C9-F4AB-4BFC-9CB4-0DAC641ABD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Date Placeholder 3">
            <a:extLst>
              <a:ext uri="{FF2B5EF4-FFF2-40B4-BE49-F238E27FC236}">
                <a16:creationId xmlns:a16="http://schemas.microsoft.com/office/drawing/2014/main" id="{3F2B4C5B-5418-4C7A-B9B0-7473187BC2DF}"/>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D51D5CCC-04B8-422E-825C-19E59D9E8E7E}"/>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EF25EA60-260A-4465-A156-417D10797FB5}"/>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1558380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DFF22B-1FE3-47D3-B8B5-ACE9EF9153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ru-RU"/>
          </a:p>
        </p:txBody>
      </p:sp>
      <p:sp>
        <p:nvSpPr>
          <p:cNvPr id="3" name="Vertical Text Placeholder 2">
            <a:extLst>
              <a:ext uri="{FF2B5EF4-FFF2-40B4-BE49-F238E27FC236}">
                <a16:creationId xmlns:a16="http://schemas.microsoft.com/office/drawing/2014/main" id="{22150CE8-39B2-4B02-970F-DF6DB45693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Date Placeholder 3">
            <a:extLst>
              <a:ext uri="{FF2B5EF4-FFF2-40B4-BE49-F238E27FC236}">
                <a16:creationId xmlns:a16="http://schemas.microsoft.com/office/drawing/2014/main" id="{38F9A1DF-6EDE-401C-AC1A-4170C63680E8}"/>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305FE8C1-605E-4977-8A06-FA7217CADB3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DA1AD9B0-6775-4485-B778-283C4B198857}"/>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1616247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C222-954C-4E0B-8C1E-A2A02EDDC0F1}"/>
              </a:ext>
            </a:extLst>
          </p:cNvPr>
          <p:cNvSpPr>
            <a:spLocks noGrp="1"/>
          </p:cNvSpPr>
          <p:nvPr>
            <p:ph type="title"/>
          </p:nvPr>
        </p:nvSpPr>
        <p:spPr/>
        <p:txBody>
          <a:bodyPr/>
          <a:lstStyle/>
          <a:p>
            <a:r>
              <a:rPr lang="en-GB"/>
              <a:t>Click to edit Master title style</a:t>
            </a:r>
            <a:endParaRPr lang="ru-RU"/>
          </a:p>
        </p:txBody>
      </p:sp>
      <p:sp>
        <p:nvSpPr>
          <p:cNvPr id="3" name="Content Placeholder 2">
            <a:extLst>
              <a:ext uri="{FF2B5EF4-FFF2-40B4-BE49-F238E27FC236}">
                <a16:creationId xmlns:a16="http://schemas.microsoft.com/office/drawing/2014/main" id="{9B45E515-B855-436E-98D0-23A1B79DD6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Date Placeholder 3">
            <a:extLst>
              <a:ext uri="{FF2B5EF4-FFF2-40B4-BE49-F238E27FC236}">
                <a16:creationId xmlns:a16="http://schemas.microsoft.com/office/drawing/2014/main" id="{F83BD05C-B034-441A-B951-9CA162F81F2D}"/>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D74CF124-64B9-4C9A-9F97-781C1B86D823}"/>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2B39612-795B-4098-8B6E-29ACB5DC48AE}"/>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35503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42A8-0696-4E4B-8BEB-58396CC42D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ru-RU"/>
          </a:p>
        </p:txBody>
      </p:sp>
      <p:sp>
        <p:nvSpPr>
          <p:cNvPr id="3" name="Text Placeholder 2">
            <a:extLst>
              <a:ext uri="{FF2B5EF4-FFF2-40B4-BE49-F238E27FC236}">
                <a16:creationId xmlns:a16="http://schemas.microsoft.com/office/drawing/2014/main" id="{C9E6FCF4-BA5F-4BC0-8CCD-8BE41307F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625A222-A5E8-4049-8C20-C3D46AADA31E}"/>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6B247A66-AE0A-401E-8F0A-093BC3C1936B}"/>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39667BF-D408-4304-95E2-56052F3CE87D}"/>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3183805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B2EC-4CFB-472C-9B62-88C4DFEA38CB}"/>
              </a:ext>
            </a:extLst>
          </p:cNvPr>
          <p:cNvSpPr>
            <a:spLocks noGrp="1"/>
          </p:cNvSpPr>
          <p:nvPr>
            <p:ph type="title"/>
          </p:nvPr>
        </p:nvSpPr>
        <p:spPr/>
        <p:txBody>
          <a:bodyPr/>
          <a:lstStyle/>
          <a:p>
            <a:r>
              <a:rPr lang="en-GB"/>
              <a:t>Click to edit Master title style</a:t>
            </a:r>
            <a:endParaRPr lang="ru-RU"/>
          </a:p>
        </p:txBody>
      </p:sp>
      <p:sp>
        <p:nvSpPr>
          <p:cNvPr id="3" name="Content Placeholder 2">
            <a:extLst>
              <a:ext uri="{FF2B5EF4-FFF2-40B4-BE49-F238E27FC236}">
                <a16:creationId xmlns:a16="http://schemas.microsoft.com/office/drawing/2014/main" id="{9ACF3F70-7ABB-41FB-A012-8280FB4E3CB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Content Placeholder 3">
            <a:extLst>
              <a:ext uri="{FF2B5EF4-FFF2-40B4-BE49-F238E27FC236}">
                <a16:creationId xmlns:a16="http://schemas.microsoft.com/office/drawing/2014/main" id="{C6BEB82F-6A52-41F1-B642-19BDA62E76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5" name="Date Placeholder 4">
            <a:extLst>
              <a:ext uri="{FF2B5EF4-FFF2-40B4-BE49-F238E27FC236}">
                <a16:creationId xmlns:a16="http://schemas.microsoft.com/office/drawing/2014/main" id="{F94B4FE5-7F47-46AD-974A-D4CE263FD4F0}"/>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6" name="Footer Placeholder 5">
            <a:extLst>
              <a:ext uri="{FF2B5EF4-FFF2-40B4-BE49-F238E27FC236}">
                <a16:creationId xmlns:a16="http://schemas.microsoft.com/office/drawing/2014/main" id="{E68F40FC-EB03-40DE-8944-17BE1FF063D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5F09575-C0DC-4B1E-AE04-B19E42DD59F7}"/>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324804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47C2-7661-4085-9113-641E4F86A1E8}"/>
              </a:ext>
            </a:extLst>
          </p:cNvPr>
          <p:cNvSpPr>
            <a:spLocks noGrp="1"/>
          </p:cNvSpPr>
          <p:nvPr>
            <p:ph type="title"/>
          </p:nvPr>
        </p:nvSpPr>
        <p:spPr>
          <a:xfrm>
            <a:off x="839788" y="365125"/>
            <a:ext cx="10515600" cy="1325563"/>
          </a:xfrm>
        </p:spPr>
        <p:txBody>
          <a:bodyPr/>
          <a:lstStyle/>
          <a:p>
            <a:r>
              <a:rPr lang="en-GB"/>
              <a:t>Click to edit Master title style</a:t>
            </a:r>
            <a:endParaRPr lang="ru-RU"/>
          </a:p>
        </p:txBody>
      </p:sp>
      <p:sp>
        <p:nvSpPr>
          <p:cNvPr id="3" name="Text Placeholder 2">
            <a:extLst>
              <a:ext uri="{FF2B5EF4-FFF2-40B4-BE49-F238E27FC236}">
                <a16:creationId xmlns:a16="http://schemas.microsoft.com/office/drawing/2014/main" id="{49D1941C-A22E-46E6-8017-A350F3438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9C98AF1-7F38-41AB-B8BB-5A3AACEE306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5" name="Text Placeholder 4">
            <a:extLst>
              <a:ext uri="{FF2B5EF4-FFF2-40B4-BE49-F238E27FC236}">
                <a16:creationId xmlns:a16="http://schemas.microsoft.com/office/drawing/2014/main" id="{8913F0DA-9D6E-4A0E-8CFE-92C621C4B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FE0DED-A3A3-43BA-B92B-0C8CD6FAA30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7" name="Date Placeholder 6">
            <a:extLst>
              <a:ext uri="{FF2B5EF4-FFF2-40B4-BE49-F238E27FC236}">
                <a16:creationId xmlns:a16="http://schemas.microsoft.com/office/drawing/2014/main" id="{7EFD77D0-5BF8-413B-A3FA-27284B9BA8C0}"/>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8" name="Footer Placeholder 7">
            <a:extLst>
              <a:ext uri="{FF2B5EF4-FFF2-40B4-BE49-F238E27FC236}">
                <a16:creationId xmlns:a16="http://schemas.microsoft.com/office/drawing/2014/main" id="{B54B1058-004D-43D2-9EA5-6EE6FBDC52D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9CEFF4A4-B388-4B70-80F6-A01348D54A56}"/>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266638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1A22-799D-4939-B53A-206F25FCFC7A}"/>
              </a:ext>
            </a:extLst>
          </p:cNvPr>
          <p:cNvSpPr>
            <a:spLocks noGrp="1"/>
          </p:cNvSpPr>
          <p:nvPr>
            <p:ph type="title"/>
          </p:nvPr>
        </p:nvSpPr>
        <p:spPr/>
        <p:txBody>
          <a:bodyPr/>
          <a:lstStyle/>
          <a:p>
            <a:r>
              <a:rPr lang="en-GB"/>
              <a:t>Click to edit Master title style</a:t>
            </a:r>
            <a:endParaRPr lang="ru-RU"/>
          </a:p>
        </p:txBody>
      </p:sp>
      <p:sp>
        <p:nvSpPr>
          <p:cNvPr id="3" name="Date Placeholder 2">
            <a:extLst>
              <a:ext uri="{FF2B5EF4-FFF2-40B4-BE49-F238E27FC236}">
                <a16:creationId xmlns:a16="http://schemas.microsoft.com/office/drawing/2014/main" id="{D6FAFB7B-BF6D-456F-BD74-E102DDEE9FE2}"/>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4" name="Footer Placeholder 3">
            <a:extLst>
              <a:ext uri="{FF2B5EF4-FFF2-40B4-BE49-F238E27FC236}">
                <a16:creationId xmlns:a16="http://schemas.microsoft.com/office/drawing/2014/main" id="{5887A5C0-96B7-4E13-86FE-660B1600371E}"/>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3AF7265C-AE0F-4643-8754-01A6AD16A602}"/>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441956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9612C3-E8F6-430E-8F96-0F8B74F10D5F}"/>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3" name="Footer Placeholder 2">
            <a:extLst>
              <a:ext uri="{FF2B5EF4-FFF2-40B4-BE49-F238E27FC236}">
                <a16:creationId xmlns:a16="http://schemas.microsoft.com/office/drawing/2014/main" id="{66B8D179-F34F-4CE9-8CC1-A0C02FBB8DAF}"/>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8ED06D4A-3D49-4B0C-95B1-210C93FF15C9}"/>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314455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56A7-62FA-49C2-8865-92DF8C31D3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ru-RU"/>
          </a:p>
        </p:txBody>
      </p:sp>
      <p:sp>
        <p:nvSpPr>
          <p:cNvPr id="3" name="Content Placeholder 2">
            <a:extLst>
              <a:ext uri="{FF2B5EF4-FFF2-40B4-BE49-F238E27FC236}">
                <a16:creationId xmlns:a16="http://schemas.microsoft.com/office/drawing/2014/main" id="{B9D1B870-C0FC-4ADD-AFBA-F79DA5749F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Text Placeholder 3">
            <a:extLst>
              <a:ext uri="{FF2B5EF4-FFF2-40B4-BE49-F238E27FC236}">
                <a16:creationId xmlns:a16="http://schemas.microsoft.com/office/drawing/2014/main" id="{FCA94F77-D048-4622-800D-14A0F398C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A527AF-0B06-4930-B392-9642C17A8621}"/>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6" name="Footer Placeholder 5">
            <a:extLst>
              <a:ext uri="{FF2B5EF4-FFF2-40B4-BE49-F238E27FC236}">
                <a16:creationId xmlns:a16="http://schemas.microsoft.com/office/drawing/2014/main" id="{8FCBDF5B-06E2-47A0-AB9D-28FC46CAA9E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740A73E9-10C0-43DE-B7C7-FB465A0993AC}"/>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207282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F83D-5CDD-47D7-A3A3-05986C31E6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ru-RU"/>
          </a:p>
        </p:txBody>
      </p:sp>
      <p:sp>
        <p:nvSpPr>
          <p:cNvPr id="3" name="Picture Placeholder 2">
            <a:extLst>
              <a:ext uri="{FF2B5EF4-FFF2-40B4-BE49-F238E27FC236}">
                <a16:creationId xmlns:a16="http://schemas.microsoft.com/office/drawing/2014/main" id="{081D8B00-B6EA-425B-A022-EE5083193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7CB92794-58C1-48F8-8AFD-343539DC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1D9FAA-B066-476C-B8C0-C8C011366845}"/>
              </a:ext>
            </a:extLst>
          </p:cNvPr>
          <p:cNvSpPr>
            <a:spLocks noGrp="1"/>
          </p:cNvSpPr>
          <p:nvPr>
            <p:ph type="dt" sz="half" idx="10"/>
          </p:nvPr>
        </p:nvSpPr>
        <p:spPr/>
        <p:txBody>
          <a:bodyPr/>
          <a:lstStyle/>
          <a:p>
            <a:fld id="{C03DEEB0-90FF-4A8B-BCB2-E448A8560B1E}" type="datetimeFigureOut">
              <a:rPr lang="ru-RU" smtClean="0"/>
              <a:t>14.07.2025</a:t>
            </a:fld>
            <a:endParaRPr lang="ru-RU"/>
          </a:p>
        </p:txBody>
      </p:sp>
      <p:sp>
        <p:nvSpPr>
          <p:cNvPr id="6" name="Footer Placeholder 5">
            <a:extLst>
              <a:ext uri="{FF2B5EF4-FFF2-40B4-BE49-F238E27FC236}">
                <a16:creationId xmlns:a16="http://schemas.microsoft.com/office/drawing/2014/main" id="{02EEA08B-736E-401C-9077-4BEF010919FD}"/>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C845DE3-EB5E-4E90-A979-F5C77E89AA19}"/>
              </a:ext>
            </a:extLst>
          </p:cNvPr>
          <p:cNvSpPr>
            <a:spLocks noGrp="1"/>
          </p:cNvSpPr>
          <p:nvPr>
            <p:ph type="sldNum" sz="quarter" idx="12"/>
          </p:nvPr>
        </p:nvSpPr>
        <p:spPr/>
        <p:txBody>
          <a:bodyPr/>
          <a:lstStyle/>
          <a:p>
            <a:fld id="{E5045614-3253-4161-A227-F0DCC94C96BC}" type="slidenum">
              <a:rPr lang="ru-RU" smtClean="0"/>
              <a:t>‹#›</a:t>
            </a:fld>
            <a:endParaRPr lang="ru-RU"/>
          </a:p>
        </p:txBody>
      </p:sp>
    </p:spTree>
    <p:extLst>
      <p:ext uri="{BB962C8B-B14F-4D97-AF65-F5344CB8AC3E}">
        <p14:creationId xmlns:p14="http://schemas.microsoft.com/office/powerpoint/2010/main" val="955226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BF95DF"/>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E958B-8D61-43BF-A043-09043C487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ru-RU"/>
          </a:p>
        </p:txBody>
      </p:sp>
      <p:sp>
        <p:nvSpPr>
          <p:cNvPr id="3" name="Text Placeholder 2">
            <a:extLst>
              <a:ext uri="{FF2B5EF4-FFF2-40B4-BE49-F238E27FC236}">
                <a16:creationId xmlns:a16="http://schemas.microsoft.com/office/drawing/2014/main" id="{9FE81AC1-C3D0-4E79-BEAE-7E6ED5B2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ru-RU"/>
          </a:p>
        </p:txBody>
      </p:sp>
      <p:sp>
        <p:nvSpPr>
          <p:cNvPr id="4" name="Date Placeholder 3">
            <a:extLst>
              <a:ext uri="{FF2B5EF4-FFF2-40B4-BE49-F238E27FC236}">
                <a16:creationId xmlns:a16="http://schemas.microsoft.com/office/drawing/2014/main" id="{14889C2D-3966-49C1-AE07-6CC47C2C2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DEEB0-90FF-4A8B-BCB2-E448A8560B1E}" type="datetimeFigureOut">
              <a:rPr lang="ru-RU" smtClean="0"/>
              <a:t>14.07.2025</a:t>
            </a:fld>
            <a:endParaRPr lang="ru-RU"/>
          </a:p>
        </p:txBody>
      </p:sp>
      <p:sp>
        <p:nvSpPr>
          <p:cNvPr id="5" name="Footer Placeholder 4">
            <a:extLst>
              <a:ext uri="{FF2B5EF4-FFF2-40B4-BE49-F238E27FC236}">
                <a16:creationId xmlns:a16="http://schemas.microsoft.com/office/drawing/2014/main" id="{FE3EA631-DF4A-4278-8801-CDC4ABA86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2BFB8C3A-CA50-4E52-8584-66D7B93EE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45614-3253-4161-A227-F0DCC94C96BC}" type="slidenum">
              <a:rPr lang="ru-RU" smtClean="0"/>
              <a:t>‹#›</a:t>
            </a:fld>
            <a:endParaRPr lang="ru-RU"/>
          </a:p>
        </p:txBody>
      </p:sp>
    </p:spTree>
    <p:extLst>
      <p:ext uri="{BB962C8B-B14F-4D97-AF65-F5344CB8AC3E}">
        <p14:creationId xmlns:p14="http://schemas.microsoft.com/office/powerpoint/2010/main" val="203075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Ima268/Zara_Sales_Analysis.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exford.instructure.com/courses/4785/pages/introduction-to-data-cleaning-and-preprocessing?module_item_id=197763" TargetMode="External"/><Relationship Id="rId2" Type="http://schemas.openxmlformats.org/officeDocument/2006/relationships/hyperlink" Target="https://www.kaggle.com/datasets/xontoloyo/data-penjualan-za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B021-5ED0-46A8-9C04-BA9F74EA4856}"/>
              </a:ext>
            </a:extLst>
          </p:cNvPr>
          <p:cNvSpPr>
            <a:spLocks noGrp="1"/>
          </p:cNvSpPr>
          <p:nvPr>
            <p:ph type="ctrTitle"/>
          </p:nvPr>
        </p:nvSpPr>
        <p:spPr/>
        <p:txBody>
          <a:bodyPr>
            <a:normAutofit fontScale="90000"/>
          </a:bodyPr>
          <a:lstStyle/>
          <a:p>
            <a:r>
              <a:rPr lang="en-US" dirty="0">
                <a:latin typeface="Algerian" panose="04020705040A02060702" pitchFamily="82" charset="0"/>
              </a:rPr>
              <a:t>Milestone 1 Assignment: Business Analytics Project-Ready Dataset</a:t>
            </a:r>
            <a:endParaRPr lang="ru-RU" dirty="0"/>
          </a:p>
        </p:txBody>
      </p:sp>
      <p:sp>
        <p:nvSpPr>
          <p:cNvPr id="3" name="Subtitle 2">
            <a:extLst>
              <a:ext uri="{FF2B5EF4-FFF2-40B4-BE49-F238E27FC236}">
                <a16:creationId xmlns:a16="http://schemas.microsoft.com/office/drawing/2014/main" id="{72200BD4-6E5C-4EAB-B2B8-65D362D0BCB6}"/>
              </a:ext>
            </a:extLst>
          </p:cNvPr>
          <p:cNvSpPr>
            <a:spLocks noGrp="1"/>
          </p:cNvSpPr>
          <p:nvPr>
            <p:ph type="subTitle" idx="1"/>
          </p:nvPr>
        </p:nvSpPr>
        <p:spPr/>
        <p:txBody>
          <a:bodyPr>
            <a:normAutofit/>
          </a:bodyPr>
          <a:lstStyle/>
          <a:p>
            <a:r>
              <a:rPr lang="en-US" sz="3600" dirty="0">
                <a:latin typeface="Algerian" panose="04020705040A02060702" pitchFamily="82" charset="0"/>
              </a:rPr>
              <a:t>Immaculata </a:t>
            </a:r>
            <a:r>
              <a:rPr lang="en-US" sz="3600" dirty="0" err="1">
                <a:latin typeface="Algerian" panose="04020705040A02060702" pitchFamily="82" charset="0"/>
              </a:rPr>
              <a:t>yusuf</a:t>
            </a:r>
            <a:endParaRPr lang="ru-RU" sz="3600" dirty="0"/>
          </a:p>
        </p:txBody>
      </p:sp>
    </p:spTree>
    <p:extLst>
      <p:ext uri="{BB962C8B-B14F-4D97-AF65-F5344CB8AC3E}">
        <p14:creationId xmlns:p14="http://schemas.microsoft.com/office/powerpoint/2010/main" val="31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Bias and ethics</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pPr marL="0" indent="0">
              <a:buNone/>
            </a:pPr>
            <a:r>
              <a:rPr lang="en-US" b="1" dirty="0"/>
              <a:t>Bias Awareness</a:t>
            </a:r>
          </a:p>
          <a:p>
            <a:r>
              <a:rPr lang="en-US" dirty="0"/>
              <a:t>I acknowledged seasonality bias because sales patterns change across seasons.</a:t>
            </a:r>
          </a:p>
          <a:p>
            <a:r>
              <a:rPr lang="en-US" dirty="0"/>
              <a:t>I considered product popularity bias because bestsellers are over-represented. </a:t>
            </a:r>
          </a:p>
          <a:p>
            <a:pPr marL="0" indent="0">
              <a:buNone/>
            </a:pPr>
            <a:r>
              <a:rPr lang="en-US" b="1" dirty="0"/>
              <a:t>Ethical Practices</a:t>
            </a:r>
          </a:p>
          <a:p>
            <a:r>
              <a:rPr lang="en-US" dirty="0"/>
              <a:t>I complied with site terms for data scraping.</a:t>
            </a:r>
          </a:p>
          <a:p>
            <a:r>
              <a:rPr lang="en-US" dirty="0"/>
              <a:t>Personally identifiable information (PII) were removed.</a:t>
            </a:r>
          </a:p>
        </p:txBody>
      </p:sp>
    </p:spTree>
    <p:extLst>
      <p:ext uri="{BB962C8B-B14F-4D97-AF65-F5344CB8AC3E}">
        <p14:creationId xmlns:p14="http://schemas.microsoft.com/office/powerpoint/2010/main" val="242637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RESOURCES</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pPr marL="0" indent="0">
              <a:buNone/>
            </a:pPr>
            <a:r>
              <a:rPr lang="en-US" dirty="0"/>
              <a:t>Sourced data from Kaggle.com.</a:t>
            </a:r>
          </a:p>
          <a:p>
            <a:pPr marL="0" indent="0">
              <a:buNone/>
            </a:pPr>
            <a:endParaRPr lang="en-US" dirty="0"/>
          </a:p>
          <a:p>
            <a:pPr marL="0" indent="0">
              <a:buNone/>
            </a:pPr>
            <a:r>
              <a:rPr lang="en-US" dirty="0" err="1"/>
              <a:t>Github</a:t>
            </a:r>
            <a:r>
              <a:rPr lang="en-US" dirty="0"/>
              <a:t> link for final dataset and Exploratory data analysis: </a:t>
            </a:r>
            <a:r>
              <a:rPr lang="en-US" dirty="0">
                <a:hlinkClick r:id="rId2"/>
              </a:rPr>
              <a:t>https://github.com/Ima268/Zara_Sales_Analysis.git</a:t>
            </a:r>
            <a:endParaRPr lang="en-US" dirty="0"/>
          </a:p>
          <a:p>
            <a:pPr marL="0" indent="0">
              <a:buNone/>
            </a:pPr>
            <a:endParaRPr lang="en-US" dirty="0"/>
          </a:p>
          <a:p>
            <a:pPr marL="0" indent="0">
              <a:buNone/>
            </a:pPr>
            <a:r>
              <a:rPr lang="en-US" dirty="0"/>
              <a:t>Tools: Python, </a:t>
            </a:r>
            <a:r>
              <a:rPr lang="en-US" dirty="0" err="1"/>
              <a:t>Jupyter</a:t>
            </a:r>
            <a:r>
              <a:rPr lang="en-US" dirty="0"/>
              <a:t> Notebook and GitHub.</a:t>
            </a:r>
          </a:p>
          <a:p>
            <a:pPr marL="0" indent="0">
              <a:buNone/>
            </a:pPr>
            <a:endParaRPr lang="en-US" dirty="0"/>
          </a:p>
          <a:p>
            <a:pPr marL="0" indent="0">
              <a:buNone/>
            </a:pPr>
            <a:r>
              <a:rPr lang="en-US" dirty="0"/>
              <a:t>Libraries: pandas, </a:t>
            </a:r>
            <a:r>
              <a:rPr lang="en-US" dirty="0" err="1"/>
              <a:t>numpy</a:t>
            </a:r>
            <a:r>
              <a:rPr lang="en-US" dirty="0"/>
              <a:t>, matplotlib, seaborn and </a:t>
            </a:r>
            <a:r>
              <a:rPr lang="en-US" dirty="0" err="1"/>
              <a:t>sklearn</a:t>
            </a:r>
            <a:endParaRPr lang="en-US" dirty="0"/>
          </a:p>
        </p:txBody>
      </p:sp>
    </p:spTree>
    <p:extLst>
      <p:ext uri="{BB962C8B-B14F-4D97-AF65-F5344CB8AC3E}">
        <p14:creationId xmlns:p14="http://schemas.microsoft.com/office/powerpoint/2010/main" val="232506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err="1">
                <a:latin typeface="Algerian" panose="04020705040A02060702" pitchFamily="82" charset="0"/>
              </a:rPr>
              <a:t>REferences</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pPr marL="0" indent="0">
              <a:buNone/>
            </a:pPr>
            <a:r>
              <a:rPr lang="en-US" dirty="0"/>
              <a:t>Kaggle.com. 2024. Zara sales. Kaggle.com. </a:t>
            </a:r>
            <a:r>
              <a:rPr lang="en-US" dirty="0">
                <a:hlinkClick r:id="rId2"/>
              </a:rPr>
              <a:t>h</a:t>
            </a:r>
            <a:r>
              <a:rPr lang="en-US" dirty="0">
                <a:hlinkClick r:id="rId2"/>
              </a:rPr>
              <a:t>ttps://www.kaggle.com/datasets/xontoloyo/data-penjualan-zara</a:t>
            </a:r>
            <a:r>
              <a:rPr lang="en-US" dirty="0"/>
              <a:t> </a:t>
            </a:r>
          </a:p>
          <a:p>
            <a:pPr marL="0" indent="0">
              <a:buNone/>
            </a:pPr>
            <a:r>
              <a:rPr lang="en-US" dirty="0"/>
              <a:t>Programming in R and Python. 2024. Retrieved from: Introduction to Data Cleaning and Preprocessing. </a:t>
            </a:r>
            <a:r>
              <a:rPr lang="en-US" dirty="0">
                <a:hlinkClick r:id="rId3"/>
              </a:rPr>
              <a:t>https://nexford.instructure.com/courses/4785/pages/introduction-to-data-cleaning-and-preprocessing?module_item_id=197763</a:t>
            </a:r>
            <a:endParaRPr lang="en-US" dirty="0"/>
          </a:p>
          <a:p>
            <a:pPr marL="0" indent="0">
              <a:buNone/>
            </a:pPr>
            <a:endParaRPr lang="en-US" dirty="0"/>
          </a:p>
        </p:txBody>
      </p:sp>
    </p:spTree>
    <p:extLst>
      <p:ext uri="{BB962C8B-B14F-4D97-AF65-F5344CB8AC3E}">
        <p14:creationId xmlns:p14="http://schemas.microsoft.com/office/powerpoint/2010/main" val="405973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PROJECT OVERVIEW</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lstStyle/>
          <a:p>
            <a:pPr marL="0" indent="0">
              <a:buNone/>
            </a:pPr>
            <a:r>
              <a:rPr lang="en-US" dirty="0"/>
              <a:t>This project is going to focus on inventory management for Zara fashion brand.</a:t>
            </a:r>
          </a:p>
          <a:p>
            <a:pPr marL="0" indent="0">
              <a:buNone/>
            </a:pPr>
            <a:r>
              <a:rPr lang="en-US" dirty="0"/>
              <a:t>In this presentation, I am going to discuss how I collected and prepared the data to be ready for predictive analysis.</a:t>
            </a:r>
            <a:endParaRPr lang="ru-RU" dirty="0"/>
          </a:p>
        </p:txBody>
      </p:sp>
    </p:spTree>
    <p:extLst>
      <p:ext uri="{BB962C8B-B14F-4D97-AF65-F5344CB8AC3E}">
        <p14:creationId xmlns:p14="http://schemas.microsoft.com/office/powerpoint/2010/main" val="304033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Business Problem &amp; Data Needed</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lstStyle/>
          <a:p>
            <a:r>
              <a:rPr lang="en-US" dirty="0"/>
              <a:t>Inventory issues like overstocking and understocking has created the need for predictive analysis.</a:t>
            </a:r>
          </a:p>
          <a:p>
            <a:r>
              <a:rPr lang="en-US" dirty="0"/>
              <a:t>We need to source historical sales data to be able to carry out predictive analysis.</a:t>
            </a:r>
          </a:p>
          <a:p>
            <a:endParaRPr lang="en-US" dirty="0"/>
          </a:p>
        </p:txBody>
      </p:sp>
    </p:spTree>
    <p:extLst>
      <p:ext uri="{BB962C8B-B14F-4D97-AF65-F5344CB8AC3E}">
        <p14:creationId xmlns:p14="http://schemas.microsoft.com/office/powerpoint/2010/main" val="20995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Data source and collection method</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lstStyle/>
          <a:p>
            <a:r>
              <a:rPr lang="en-US" dirty="0"/>
              <a:t>I sourced secondary data from Kaggle.com that covers Zara’s historical sales data. It was downloaded as a csv file.</a:t>
            </a:r>
          </a:p>
          <a:p>
            <a:r>
              <a:rPr lang="en-US" dirty="0"/>
              <a:t>The downloaded dataset contained features like products, seasonal buys, sales volume, sections </a:t>
            </a:r>
            <a:r>
              <a:rPr lang="en-US" dirty="0" err="1"/>
              <a:t>e.t.c</a:t>
            </a:r>
            <a:r>
              <a:rPr lang="en-US" dirty="0"/>
              <a:t>.</a:t>
            </a:r>
          </a:p>
          <a:p>
            <a:r>
              <a:rPr lang="en-US" dirty="0"/>
              <a:t>The dataset had 252 rows and 16 columns, consisting of both numeric and categorical features.</a:t>
            </a:r>
          </a:p>
        </p:txBody>
      </p:sp>
    </p:spTree>
    <p:extLst>
      <p:ext uri="{BB962C8B-B14F-4D97-AF65-F5344CB8AC3E}">
        <p14:creationId xmlns:p14="http://schemas.microsoft.com/office/powerpoint/2010/main" val="284303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Data preparation</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r>
              <a:rPr lang="en-US" dirty="0"/>
              <a:t>The dataset was loaded using </a:t>
            </a:r>
            <a:r>
              <a:rPr lang="en-US" dirty="0" err="1"/>
              <a:t>pandas.read_csv</a:t>
            </a:r>
            <a:r>
              <a:rPr lang="en-US" dirty="0"/>
              <a:t> with delimiter=';' to correctly </a:t>
            </a:r>
            <a:r>
              <a:rPr lang="en-US" dirty="0" err="1"/>
              <a:t>seperate</a:t>
            </a:r>
            <a:r>
              <a:rPr lang="en-US" dirty="0"/>
              <a:t> the fields.</a:t>
            </a:r>
          </a:p>
          <a:p>
            <a:r>
              <a:rPr lang="en-US" dirty="0"/>
              <a:t>The data was cleaned after being successfully loaded on Python.</a:t>
            </a:r>
          </a:p>
          <a:p>
            <a:r>
              <a:rPr lang="en-US" b="1" dirty="0"/>
              <a:t>Missing Values: </a:t>
            </a:r>
            <a:r>
              <a:rPr lang="en-US" dirty="0"/>
              <a:t>Two columns (name and description) contained minor missing values, which were removed using </a:t>
            </a:r>
            <a:r>
              <a:rPr lang="en-US" dirty="0" err="1"/>
              <a:t>dropna</a:t>
            </a:r>
            <a:r>
              <a:rPr lang="en-US" dirty="0"/>
              <a:t>() as they represented a small fraction of the data.</a:t>
            </a:r>
          </a:p>
          <a:p>
            <a:r>
              <a:rPr lang="en-US" b="1" dirty="0"/>
              <a:t>Irrelevant Columns: </a:t>
            </a:r>
            <a:r>
              <a:rPr lang="en-US" dirty="0"/>
              <a:t>The columns that were not useful for modeling were removed, including: Product ID, </a:t>
            </a:r>
            <a:r>
              <a:rPr lang="en-US" dirty="0" err="1"/>
              <a:t>url</a:t>
            </a:r>
            <a:r>
              <a:rPr lang="en-US" dirty="0"/>
              <a:t>, </a:t>
            </a:r>
            <a:r>
              <a:rPr lang="en-US" dirty="0" err="1"/>
              <a:t>sku</a:t>
            </a:r>
            <a:r>
              <a:rPr lang="en-US" dirty="0"/>
              <a:t>, brand, currency, </a:t>
            </a:r>
            <a:r>
              <a:rPr lang="en-US" dirty="0" err="1"/>
              <a:t>scraped_at</a:t>
            </a:r>
            <a:r>
              <a:rPr lang="en-US" dirty="0"/>
              <a:t>, description, and terms. They were removed because they </a:t>
            </a:r>
            <a:r>
              <a:rPr lang="en-US" dirty="0" err="1"/>
              <a:t>conatained</a:t>
            </a:r>
            <a:r>
              <a:rPr lang="en-US" dirty="0"/>
              <a:t> redundant, non-predictive or mostly constant values.</a:t>
            </a:r>
          </a:p>
        </p:txBody>
      </p:sp>
    </p:spTree>
    <p:extLst>
      <p:ext uri="{BB962C8B-B14F-4D97-AF65-F5344CB8AC3E}">
        <p14:creationId xmlns:p14="http://schemas.microsoft.com/office/powerpoint/2010/main" val="2635761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Feature engineering and scaling</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r>
              <a:rPr lang="en-US" dirty="0"/>
              <a:t>The name column was transformed using label encoding to convert product names into numeric form. All other categorical features were encoded using One-Hot Encoding which includes: Product Position (e.g., Aisle, End-cap), Promotion (Yes/No), Seasonal (Yes/No), Product Category (e.g., Clothing), section (e.g., MAN, WOMAN).</a:t>
            </a:r>
          </a:p>
          <a:p>
            <a:r>
              <a:rPr lang="en-US" b="1" dirty="0"/>
              <a:t>Feature Scaling: </a:t>
            </a:r>
            <a:r>
              <a:rPr lang="en-US" dirty="0"/>
              <a:t>All</a:t>
            </a:r>
            <a:r>
              <a:rPr lang="en-US" b="1" dirty="0"/>
              <a:t> </a:t>
            </a:r>
            <a:r>
              <a:rPr lang="en-US" dirty="0"/>
              <a:t>numeric features were scaled using </a:t>
            </a:r>
            <a:r>
              <a:rPr lang="en-US" dirty="0" err="1"/>
              <a:t>StandardScaler</a:t>
            </a:r>
            <a:r>
              <a:rPr lang="en-US" dirty="0"/>
              <a:t> to ensure features have mean = 0 and standard deviation = 1. This is because it improves model convergence and performance, especially for algorithms sensitive to feature scales (e.g., KNN, SVM, Linear Regression).</a:t>
            </a:r>
          </a:p>
        </p:txBody>
      </p:sp>
    </p:spTree>
    <p:extLst>
      <p:ext uri="{BB962C8B-B14F-4D97-AF65-F5344CB8AC3E}">
        <p14:creationId xmlns:p14="http://schemas.microsoft.com/office/powerpoint/2010/main" val="1907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Target Variable and Feature Selection</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r>
              <a:rPr lang="en-US" dirty="0"/>
              <a:t>The target variable used was Sales Volume, which represents product sales.</a:t>
            </a:r>
          </a:p>
          <a:p>
            <a:endParaRPr lang="en-US" dirty="0"/>
          </a:p>
          <a:p>
            <a:r>
              <a:rPr lang="en-US" dirty="0"/>
              <a:t>All remaining processed columns were used as features for modeling.</a:t>
            </a:r>
          </a:p>
        </p:txBody>
      </p:sp>
    </p:spTree>
    <p:extLst>
      <p:ext uri="{BB962C8B-B14F-4D97-AF65-F5344CB8AC3E}">
        <p14:creationId xmlns:p14="http://schemas.microsoft.com/office/powerpoint/2010/main" val="278632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Train-Test Split</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pPr marL="0" indent="0">
              <a:buNone/>
            </a:pPr>
            <a:r>
              <a:rPr lang="en-US" dirty="0"/>
              <a:t>The final dataset was split into:</a:t>
            </a:r>
          </a:p>
          <a:p>
            <a:r>
              <a:rPr lang="en-US" dirty="0"/>
              <a:t>80% Training set</a:t>
            </a:r>
          </a:p>
          <a:p>
            <a:r>
              <a:rPr lang="en-US" dirty="0"/>
              <a:t>20% Testing set    </a:t>
            </a:r>
          </a:p>
          <a:p>
            <a:pPr marL="0" indent="0">
              <a:buNone/>
            </a:pPr>
            <a:r>
              <a:rPr lang="en-US" dirty="0"/>
              <a:t>The dataset is now fully cleaned, encoded and scaled—ready for training regression or classification models to analyze Zara’s inventory at this stage. This preparation included steps to ensure model integrity and predictive accuracy by removing noise, reducing bias and standardizing input features.</a:t>
            </a:r>
          </a:p>
        </p:txBody>
      </p:sp>
    </p:spTree>
    <p:extLst>
      <p:ext uri="{BB962C8B-B14F-4D97-AF65-F5344CB8AC3E}">
        <p14:creationId xmlns:p14="http://schemas.microsoft.com/office/powerpoint/2010/main" val="6572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F4D0-89CF-463A-939A-7BDAD2B462D2}"/>
              </a:ext>
            </a:extLst>
          </p:cNvPr>
          <p:cNvSpPr>
            <a:spLocks noGrp="1"/>
          </p:cNvSpPr>
          <p:nvPr>
            <p:ph type="title"/>
          </p:nvPr>
        </p:nvSpPr>
        <p:spPr/>
        <p:txBody>
          <a:bodyPr/>
          <a:lstStyle/>
          <a:p>
            <a:r>
              <a:rPr lang="en-US" dirty="0">
                <a:latin typeface="Algerian" panose="04020705040A02060702" pitchFamily="82" charset="0"/>
              </a:rPr>
              <a:t>Exploratory data analysis</a:t>
            </a:r>
            <a:endParaRPr lang="ru-RU" dirty="0"/>
          </a:p>
        </p:txBody>
      </p:sp>
      <p:sp>
        <p:nvSpPr>
          <p:cNvPr id="3" name="Content Placeholder 2">
            <a:extLst>
              <a:ext uri="{FF2B5EF4-FFF2-40B4-BE49-F238E27FC236}">
                <a16:creationId xmlns:a16="http://schemas.microsoft.com/office/drawing/2014/main" id="{A46E072F-30DA-487B-9479-5E4F8F3F5BB6}"/>
              </a:ext>
            </a:extLst>
          </p:cNvPr>
          <p:cNvSpPr>
            <a:spLocks noGrp="1"/>
          </p:cNvSpPr>
          <p:nvPr>
            <p:ph idx="1"/>
          </p:nvPr>
        </p:nvSpPr>
        <p:spPr/>
        <p:txBody>
          <a:bodyPr>
            <a:normAutofit/>
          </a:bodyPr>
          <a:lstStyle/>
          <a:p>
            <a:pPr marL="0" indent="0">
              <a:buNone/>
            </a:pPr>
            <a:r>
              <a:rPr lang="en-US" dirty="0"/>
              <a:t>Exploratory data analysis was carried out in order to:</a:t>
            </a:r>
          </a:p>
          <a:p>
            <a:r>
              <a:rPr lang="en-US" dirty="0"/>
              <a:t>Explore the data structure and check for missing values</a:t>
            </a:r>
          </a:p>
          <a:p>
            <a:r>
              <a:rPr lang="en-US" dirty="0"/>
              <a:t>Check value distributions and category frequencies</a:t>
            </a:r>
          </a:p>
          <a:p>
            <a:r>
              <a:rPr lang="en-US" dirty="0"/>
              <a:t>Display visual patterns in price, promotions and seasonal tags</a:t>
            </a:r>
          </a:p>
          <a:p>
            <a:r>
              <a:rPr lang="en-US" dirty="0"/>
              <a:t>Check for correlations between numeric features</a:t>
            </a:r>
          </a:p>
        </p:txBody>
      </p:sp>
    </p:spTree>
    <p:extLst>
      <p:ext uri="{BB962C8B-B14F-4D97-AF65-F5344CB8AC3E}">
        <p14:creationId xmlns:p14="http://schemas.microsoft.com/office/powerpoint/2010/main" val="3891143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694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Milestone 1 Assignment: Business Analytics Project-Ready Dataset</vt:lpstr>
      <vt:lpstr>PROJECT OVERVIEW</vt:lpstr>
      <vt:lpstr>Business Problem &amp; Data Needed</vt:lpstr>
      <vt:lpstr>Data source and collection method</vt:lpstr>
      <vt:lpstr>Data preparation</vt:lpstr>
      <vt:lpstr>Feature engineering and scaling</vt:lpstr>
      <vt:lpstr>Target Variable and Feature Selection</vt:lpstr>
      <vt:lpstr>Train-Test Split</vt:lpstr>
      <vt:lpstr>Exploratory data analysis</vt:lpstr>
      <vt:lpstr>Bias and ethics</vt:lpstr>
      <vt:lpstr>RESOURCES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1 Assignment: Business Analytics Project-Ready Dataset</dc:title>
  <dc:creator>Immaculata Yusuf</dc:creator>
  <cp:lastModifiedBy>Immaculata Yusuf</cp:lastModifiedBy>
  <cp:revision>10</cp:revision>
  <dcterms:created xsi:type="dcterms:W3CDTF">2025-07-14T09:36:08Z</dcterms:created>
  <dcterms:modified xsi:type="dcterms:W3CDTF">2025-07-14T11:02:20Z</dcterms:modified>
</cp:coreProperties>
</file>