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29.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6" r:id="rId3"/>
    <p:sldId id="257" r:id="rId4"/>
    <p:sldId id="258" r:id="rId5"/>
    <p:sldId id="259" r:id="rId6"/>
    <p:sldId id="260" r:id="rId7"/>
    <p:sldId id="270" r:id="rId8"/>
    <p:sldId id="267" r:id="rId9"/>
    <p:sldId id="261" r:id="rId10"/>
    <p:sldId id="262" r:id="rId11"/>
    <p:sldId id="264" r:id="rId12"/>
    <p:sldId id="263" r:id="rId13"/>
    <p:sldId id="265" r:id="rId14"/>
    <p:sldId id="269"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31" autoAdjust="0"/>
  </p:normalViewPr>
  <p:slideViewPr>
    <p:cSldViewPr snapToGrid="0">
      <p:cViewPr varScale="1">
        <p:scale>
          <a:sx n="108" d="100"/>
          <a:sy n="108" d="100"/>
        </p:scale>
        <p:origin x="5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E996B-9965-4529-BF35-C442B6F0AA39}" type="datetimeFigureOut">
              <a:rPr lang="en-US" smtClean="0"/>
              <a:t>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98B89-D03A-4F67-AE72-9D386C8773D4}" type="slidenum">
              <a:rPr lang="en-US" smtClean="0"/>
              <a:t>‹#›</a:t>
            </a:fld>
            <a:endParaRPr lang="en-US"/>
          </a:p>
        </p:txBody>
      </p:sp>
    </p:spTree>
    <p:extLst>
      <p:ext uri="{BB962C8B-B14F-4D97-AF65-F5344CB8AC3E}">
        <p14:creationId xmlns:p14="http://schemas.microsoft.com/office/powerpoint/2010/main" val="1371898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begin, I want to say</a:t>
            </a:r>
            <a:r>
              <a:rPr lang="en-US" baseline="0" dirty="0" smtClean="0"/>
              <a:t> that I am not here to offend anyone in any way… or sway your opinion. This can be a very controversial topic but I feel like I am not the only one that is frustrated by our current process and change needs to begin somewhere. Whether you are Republican, Democrat, is irrelevant to this proposal as it addresses our current voting process and ways we can change it for the better.</a:t>
            </a:r>
            <a:endParaRPr lang="en-US" dirty="0"/>
          </a:p>
        </p:txBody>
      </p:sp>
      <p:sp>
        <p:nvSpPr>
          <p:cNvPr id="4" name="Slide Number Placeholder 3"/>
          <p:cNvSpPr>
            <a:spLocks noGrp="1"/>
          </p:cNvSpPr>
          <p:nvPr>
            <p:ph type="sldNum" sz="quarter" idx="10"/>
          </p:nvPr>
        </p:nvSpPr>
        <p:spPr/>
        <p:txBody>
          <a:bodyPr/>
          <a:lstStyle/>
          <a:p>
            <a:fld id="{C0D98B89-D03A-4F67-AE72-9D386C8773D4}" type="slidenum">
              <a:rPr lang="en-US" smtClean="0"/>
              <a:t>1</a:t>
            </a:fld>
            <a:endParaRPr lang="en-US"/>
          </a:p>
        </p:txBody>
      </p:sp>
    </p:spTree>
    <p:extLst>
      <p:ext uri="{BB962C8B-B14F-4D97-AF65-F5344CB8AC3E}">
        <p14:creationId xmlns:p14="http://schemas.microsoft.com/office/powerpoint/2010/main" val="4290053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Our election process in the United States has been deemed corrupt, unsecure, and outdated.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Voters are still using archaic methods, going to polling locations and filling out ballots with pen and paper or using punch cards in order to help ensure fair and secure results.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States have been accused of cheating and recounts have been requested.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Outside countries have been accused of messing with our voting process.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do not believe our forefathers would agree with the way we currently perform our election or the way that we choose those whom lead our country.</a:t>
            </a:r>
            <a:endParaRPr lang="en-US" dirty="0"/>
          </a:p>
        </p:txBody>
      </p:sp>
      <p:sp>
        <p:nvSpPr>
          <p:cNvPr id="4" name="Slide Number Placeholder 3"/>
          <p:cNvSpPr>
            <a:spLocks noGrp="1"/>
          </p:cNvSpPr>
          <p:nvPr>
            <p:ph type="sldNum" sz="quarter" idx="10"/>
          </p:nvPr>
        </p:nvSpPr>
        <p:spPr/>
        <p:txBody>
          <a:bodyPr/>
          <a:lstStyle/>
          <a:p>
            <a:fld id="{C0D98B89-D03A-4F67-AE72-9D386C8773D4}" type="slidenum">
              <a:rPr lang="en-US" smtClean="0"/>
              <a:t>3</a:t>
            </a:fld>
            <a:endParaRPr lang="en-US"/>
          </a:p>
        </p:txBody>
      </p:sp>
    </p:spTree>
    <p:extLst>
      <p:ext uri="{BB962C8B-B14F-4D97-AF65-F5344CB8AC3E}">
        <p14:creationId xmlns:p14="http://schemas.microsoft.com/office/powerpoint/2010/main" val="1368382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don’t believe we should vote for our president by how much money you have, their popularity, how well they articulate themselves, their sex, or the color of their skin. We should not vote for the candidate we hear the most about, just because they were the ones that could afford the commercials and a touring campaign.</a:t>
            </a:r>
            <a:endParaRPr lang="en-US" dirty="0"/>
          </a:p>
        </p:txBody>
      </p:sp>
      <p:sp>
        <p:nvSpPr>
          <p:cNvPr id="4" name="Slide Number Placeholder 3"/>
          <p:cNvSpPr>
            <a:spLocks noGrp="1"/>
          </p:cNvSpPr>
          <p:nvPr>
            <p:ph type="sldNum" sz="quarter" idx="10"/>
          </p:nvPr>
        </p:nvSpPr>
        <p:spPr/>
        <p:txBody>
          <a:bodyPr/>
          <a:lstStyle/>
          <a:p>
            <a:fld id="{C0D98B89-D03A-4F67-AE72-9D386C8773D4}" type="slidenum">
              <a:rPr lang="en-US" smtClean="0"/>
              <a:t>4</a:t>
            </a:fld>
            <a:endParaRPr lang="en-US"/>
          </a:p>
        </p:txBody>
      </p:sp>
    </p:spTree>
    <p:extLst>
      <p:ext uri="{BB962C8B-B14F-4D97-AF65-F5344CB8AC3E}">
        <p14:creationId xmlns:p14="http://schemas.microsoft.com/office/powerpoint/2010/main" val="4171523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Instead, I propose we go back to the day where we voted for the candidate that had the most in common with the ideals most common to ourselves. I would like to create a new secure electronic voting process that would verify voter credentials so that voters could not cheat and use dead people or children’s identity in order to cast votes for their preferred candidate. A universal system that anyone needing to vote, no matter where they were located on earth, including military members serving overseas are securely verified. </a:t>
            </a:r>
            <a:endParaRPr lang="en-US" dirty="0"/>
          </a:p>
        </p:txBody>
      </p:sp>
      <p:sp>
        <p:nvSpPr>
          <p:cNvPr id="4" name="Slide Number Placeholder 3"/>
          <p:cNvSpPr>
            <a:spLocks noGrp="1"/>
          </p:cNvSpPr>
          <p:nvPr>
            <p:ph type="sldNum" sz="quarter" idx="10"/>
          </p:nvPr>
        </p:nvSpPr>
        <p:spPr/>
        <p:txBody>
          <a:bodyPr/>
          <a:lstStyle/>
          <a:p>
            <a:fld id="{C0D98B89-D03A-4F67-AE72-9D386C8773D4}" type="slidenum">
              <a:rPr lang="en-US" smtClean="0"/>
              <a:t>5</a:t>
            </a:fld>
            <a:endParaRPr lang="en-US"/>
          </a:p>
        </p:txBody>
      </p:sp>
    </p:spTree>
    <p:extLst>
      <p:ext uri="{BB962C8B-B14F-4D97-AF65-F5344CB8AC3E}">
        <p14:creationId xmlns:p14="http://schemas.microsoft.com/office/powerpoint/2010/main" val="620151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Most importantly, I would change the way we vote for our candidates by running a national poll prior to our election where all citizens could vote on the biggest issues affecting our country. Whether it is abortion, international trade agreements, border wall, immigration, National Debt, Medicare, etc. The top say 15 items will then make it to the candidate’s ballot. Each Presidential candidate will cast an official vote for their stand on each relevant issue.</a:t>
            </a:r>
            <a:endParaRPr lang="en-US" dirty="0"/>
          </a:p>
        </p:txBody>
      </p:sp>
      <p:sp>
        <p:nvSpPr>
          <p:cNvPr id="4" name="Slide Number Placeholder 3"/>
          <p:cNvSpPr>
            <a:spLocks noGrp="1"/>
          </p:cNvSpPr>
          <p:nvPr>
            <p:ph type="sldNum" sz="quarter" idx="10"/>
          </p:nvPr>
        </p:nvSpPr>
        <p:spPr/>
        <p:txBody>
          <a:bodyPr/>
          <a:lstStyle/>
          <a:p>
            <a:fld id="{C0D98B89-D03A-4F67-AE72-9D386C8773D4}" type="slidenum">
              <a:rPr lang="en-US" smtClean="0"/>
              <a:t>6</a:t>
            </a:fld>
            <a:endParaRPr lang="en-US"/>
          </a:p>
        </p:txBody>
      </p:sp>
    </p:spTree>
    <p:extLst>
      <p:ext uri="{BB962C8B-B14F-4D97-AF65-F5344CB8AC3E}">
        <p14:creationId xmlns:p14="http://schemas.microsoft.com/office/powerpoint/2010/main" val="386415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Then come the election, a blind, randomized list will be displayed that accurately shows each candidates selections without listing their names.  Just how Candidate 1 voted, How Candidate 2 voted, how Candidate 3 voted, etc. listing how they stand on Today’s most important issues. The voter can then vote on the candidate that is most in line with their own views without any “he said, she said” or fact checking distractions.</a:t>
            </a:r>
            <a:endParaRPr lang="en-US" dirty="0"/>
          </a:p>
        </p:txBody>
      </p:sp>
      <p:sp>
        <p:nvSpPr>
          <p:cNvPr id="4" name="Slide Number Placeholder 3"/>
          <p:cNvSpPr>
            <a:spLocks noGrp="1"/>
          </p:cNvSpPr>
          <p:nvPr>
            <p:ph type="sldNum" sz="quarter" idx="10"/>
          </p:nvPr>
        </p:nvSpPr>
        <p:spPr/>
        <p:txBody>
          <a:bodyPr/>
          <a:lstStyle/>
          <a:p>
            <a:fld id="{C0D98B89-D03A-4F67-AE72-9D386C8773D4}" type="slidenum">
              <a:rPr lang="en-US" smtClean="0"/>
              <a:t>9</a:t>
            </a:fld>
            <a:endParaRPr lang="en-US"/>
          </a:p>
        </p:txBody>
      </p:sp>
    </p:spTree>
    <p:extLst>
      <p:ext uri="{BB962C8B-B14F-4D97-AF65-F5344CB8AC3E}">
        <p14:creationId xmlns:p14="http://schemas.microsoft.com/office/powerpoint/2010/main" val="953448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the votes are tallied and a President elected, there is a Record on File of how the Candide voted holding them responsible for their actions without them saying, Well, I never said that, and as soon as they enter office, they immediately know the things most troubling the nation. </a:t>
            </a:r>
            <a:endParaRPr lang="en-US" dirty="0"/>
          </a:p>
        </p:txBody>
      </p:sp>
      <p:sp>
        <p:nvSpPr>
          <p:cNvPr id="4" name="Slide Number Placeholder 3"/>
          <p:cNvSpPr>
            <a:spLocks noGrp="1"/>
          </p:cNvSpPr>
          <p:nvPr>
            <p:ph type="sldNum" sz="quarter" idx="10"/>
          </p:nvPr>
        </p:nvSpPr>
        <p:spPr/>
        <p:txBody>
          <a:bodyPr/>
          <a:lstStyle/>
          <a:p>
            <a:fld id="{C0D98B89-D03A-4F67-AE72-9D386C8773D4}" type="slidenum">
              <a:rPr lang="en-US" smtClean="0"/>
              <a:t>10</a:t>
            </a:fld>
            <a:endParaRPr lang="en-US"/>
          </a:p>
        </p:txBody>
      </p:sp>
    </p:spTree>
    <p:extLst>
      <p:ext uri="{BB962C8B-B14F-4D97-AF65-F5344CB8AC3E}">
        <p14:creationId xmlns:p14="http://schemas.microsoft.com/office/powerpoint/2010/main" val="2853682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are other electronic voting systems, but not one that changes the way we look at each candidate.</a:t>
            </a:r>
            <a:endParaRPr lang="en-US" dirty="0"/>
          </a:p>
        </p:txBody>
      </p:sp>
      <p:sp>
        <p:nvSpPr>
          <p:cNvPr id="4" name="Slide Number Placeholder 3"/>
          <p:cNvSpPr>
            <a:spLocks noGrp="1"/>
          </p:cNvSpPr>
          <p:nvPr>
            <p:ph type="sldNum" sz="quarter" idx="10"/>
          </p:nvPr>
        </p:nvSpPr>
        <p:spPr/>
        <p:txBody>
          <a:bodyPr/>
          <a:lstStyle/>
          <a:p>
            <a:fld id="{C0D98B89-D03A-4F67-AE72-9D386C8773D4}" type="slidenum">
              <a:rPr lang="en-US" smtClean="0"/>
              <a:t>11</a:t>
            </a:fld>
            <a:endParaRPr lang="en-US"/>
          </a:p>
        </p:txBody>
      </p:sp>
    </p:spTree>
    <p:extLst>
      <p:ext uri="{BB962C8B-B14F-4D97-AF65-F5344CB8AC3E}">
        <p14:creationId xmlns:p14="http://schemas.microsoft.com/office/powerpoint/2010/main" val="684447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would require a database of authorized voters with locations and rule sets to ensure they are registered. Security and authentication precautions, polling databases that list up to date relevant issues, backup systems to ensure availability and prevent tampering, Input and Output engines, as well as the ability to accurately count and report submissions.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0D98B89-D03A-4F67-AE72-9D386C8773D4}" type="slidenum">
              <a:rPr lang="en-US" smtClean="0"/>
              <a:t>12</a:t>
            </a:fld>
            <a:endParaRPr lang="en-US"/>
          </a:p>
        </p:txBody>
      </p:sp>
    </p:spTree>
    <p:extLst>
      <p:ext uri="{BB962C8B-B14F-4D97-AF65-F5344CB8AC3E}">
        <p14:creationId xmlns:p14="http://schemas.microsoft.com/office/powerpoint/2010/main" val="1283149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B2AEDE11-1063-464C-ACA4-D67A4DF0524D}" type="datetimeFigureOut">
              <a:rPr lang="en-US" smtClean="0"/>
              <a:pPr/>
              <a:t>1/30/2020</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B69F70C8-02F1-48D0-AAB4-579D1B4B2FE3}" type="slidenum">
              <a:rPr lang="en-US" smtClean="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3576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1412362"/>
            <a:ext cx="8534400" cy="3615267"/>
          </a:xfrm>
        </p:spPr>
        <p:txBody>
          <a:bodyPr anchor="ctr"/>
          <a:lstStyle>
            <a:lvl1pPr marL="514350" indent="-514350">
              <a:buFont typeface="+mj-lt"/>
              <a:buAutoNum type="romanUcPeriod"/>
              <a:defRPr>
                <a:solidFill>
                  <a:schemeClr val="tx1"/>
                </a:solidFill>
              </a:defRPr>
            </a:lvl1pPr>
            <a:lvl2pPr marL="800100" indent="-342900">
              <a:buFont typeface="+mj-lt"/>
              <a:buAutoNum type="alphaUcPeriod"/>
              <a:defRPr>
                <a:solidFill>
                  <a:schemeClr val="tx1"/>
                </a:solidFill>
              </a:defRPr>
            </a:lvl2pPr>
            <a:lvl3pPr marL="1257300" indent="-342900">
              <a:buFont typeface="+mj-lt"/>
              <a:buAutoNum type="arabicPeriod"/>
              <a:defRPr>
                <a:solidFill>
                  <a:schemeClr val="tx1"/>
                </a:solidFill>
              </a:defRPr>
            </a:lvl3pPr>
            <a:lvl4pPr marL="1714500" indent="-342900">
              <a:buFont typeface="+mj-lt"/>
              <a:buAutoNum type="alphaLcParen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2AEDE11-1063-464C-ACA4-D67A4DF0524D}"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F70C8-02F1-48D0-AAB4-579D1B4B2FE3}"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88" y="79428"/>
            <a:ext cx="2234151" cy="1136629"/>
          </a:xfrm>
          <a:prstGeom prst="rect">
            <a:avLst/>
          </a:prstGeom>
        </p:spPr>
      </p:pic>
      <p:sp>
        <p:nvSpPr>
          <p:cNvPr id="2" name="Title 1"/>
          <p:cNvSpPr>
            <a:spLocks noGrp="1"/>
          </p:cNvSpPr>
          <p:nvPr>
            <p:ph type="title" hasCustomPrompt="1"/>
          </p:nvPr>
        </p:nvSpPr>
        <p:spPr>
          <a:xfrm>
            <a:off x="2445640" y="118692"/>
            <a:ext cx="9608537" cy="1064982"/>
          </a:xfrm>
        </p:spPr>
        <p:txBody>
          <a:bodyPr/>
          <a:lstStyle>
            <a:lvl1pPr>
              <a:defRPr b="1" baseline="0"/>
            </a:lvl1pPr>
          </a:lstStyle>
          <a:p>
            <a:r>
              <a:rPr lang="en-US" dirty="0" smtClean="0"/>
              <a:t>REVAMP the vote</a:t>
            </a:r>
            <a:endParaRPr lang="en-US" dirty="0"/>
          </a:p>
        </p:txBody>
      </p:sp>
      <p:sp>
        <p:nvSpPr>
          <p:cNvPr id="9" name="Title 1"/>
          <p:cNvSpPr txBox="1">
            <a:spLocks/>
          </p:cNvSpPr>
          <p:nvPr userDrawn="1"/>
        </p:nvSpPr>
        <p:spPr>
          <a:xfrm>
            <a:off x="2445640" y="123588"/>
            <a:ext cx="9608537" cy="106498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b="1" kern="1200" cap="all" baseline="0">
                <a:ln w="3175" cmpd="sng">
                  <a:noFill/>
                </a:ln>
                <a:solidFill>
                  <a:schemeClr val="tx1"/>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REVAMP the vote</a:t>
            </a:r>
            <a:endParaRPr lang="en-US" dirty="0"/>
          </a:p>
        </p:txBody>
      </p:sp>
    </p:spTree>
    <p:extLst>
      <p:ext uri="{BB962C8B-B14F-4D97-AF65-F5344CB8AC3E}">
        <p14:creationId xmlns:p14="http://schemas.microsoft.com/office/powerpoint/2010/main" val="24767689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AEDE11-1063-464C-ACA4-D67A4DF0524D}"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F70C8-02F1-48D0-AAB4-579D1B4B2FE3}" type="slidenum">
              <a:rPr lang="en-US" smtClean="0"/>
              <a:t>‹#›</a:t>
            </a:fld>
            <a:endParaRPr lang="en-US"/>
          </a:p>
        </p:txBody>
      </p:sp>
    </p:spTree>
    <p:extLst>
      <p:ext uri="{BB962C8B-B14F-4D97-AF65-F5344CB8AC3E}">
        <p14:creationId xmlns:p14="http://schemas.microsoft.com/office/powerpoint/2010/main" val="18622074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686328"/>
            <a:ext cx="6019800" cy="1143000"/>
          </a:xfrm>
        </p:spPr>
        <p:txBody>
          <a:bodyPr anchor="b">
            <a:normAutofit/>
          </a:bodyPr>
          <a:lstStyle>
            <a:lvl1pPr algn="l">
              <a:defRPr sz="2800" b="0"/>
            </a:lvl1pPr>
          </a:lstStyle>
          <a:p>
            <a:r>
              <a:rPr lang="en-US" dirty="0"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022921"/>
            <a:ext cx="6021388" cy="3555554"/>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B2AEDE11-1063-464C-ACA4-D67A4DF0524D}"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F70C8-02F1-48D0-AAB4-579D1B4B2FE3}" type="slidenum">
              <a:rPr lang="en-US" smtClean="0"/>
              <a:t>‹#›</a:t>
            </a:fld>
            <a:endParaRPr lang="en-US"/>
          </a:p>
        </p:txBody>
      </p:sp>
    </p:spTree>
    <p:extLst>
      <p:ext uri="{BB962C8B-B14F-4D97-AF65-F5344CB8AC3E}">
        <p14:creationId xmlns:p14="http://schemas.microsoft.com/office/powerpoint/2010/main" val="15685990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370012" y="532340"/>
            <a:ext cx="8534400" cy="1507067"/>
          </a:xfrm>
          <a:prstGeom prst="rect">
            <a:avLst/>
          </a:prstGeom>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898052" y="2298170"/>
            <a:ext cx="7555444" cy="3615267"/>
          </a:xfrm>
          <a:prstGeom prst="rect">
            <a:avLst/>
          </a:prstGeom>
        </p:spPr>
        <p:txBody>
          <a:bodyPr vert="horz" lIns="91440" tIns="45720" rIns="91440" bIns="45720" rtlCol="0" anchor="ct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Times New Roman" panose="02020603050405020304" pitchFamily="18" charset="0"/>
                <a:cs typeface="Times New Roman" panose="02020603050405020304" pitchFamily="18" charset="0"/>
              </a:defRPr>
            </a:lvl1pPr>
          </a:lstStyle>
          <a:p>
            <a:fld id="{B2AEDE11-1063-464C-ACA4-D67A4DF0524D}" type="datetimeFigureOut">
              <a:rPr lang="en-US" smtClean="0"/>
              <a:pPr/>
              <a:t>1/30/2020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Times New Roman" panose="02020603050405020304" pitchFamily="18" charset="0"/>
                <a:cs typeface="Times New Roman" panose="02020603050405020304" pitchFamily="18" charset="0"/>
              </a:defRPr>
            </a:lvl1pPr>
          </a:lstStyle>
          <a:p>
            <a:fld id="{B69F70C8-02F1-48D0-AAB4-579D1B4B2FE3}" type="slidenum">
              <a:rPr lang="en-US" smtClean="0"/>
              <a:pPr/>
              <a:t>‹#›</a:t>
            </a:fld>
            <a:endParaRPr lang="en-US"/>
          </a:p>
        </p:txBody>
      </p:sp>
    </p:spTree>
    <p:extLst>
      <p:ext uri="{BB962C8B-B14F-4D97-AF65-F5344CB8AC3E}">
        <p14:creationId xmlns:p14="http://schemas.microsoft.com/office/powerpoint/2010/main" val="3261569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8" r:id="rId3"/>
    <p:sldLayoutId id="2147483669" r:id="rId4"/>
  </p:sldLayoutIdLst>
  <p:timing>
    <p:tnLst>
      <p:par>
        <p:cTn id="1" dur="indefinite" restart="never" nodeType="tmRoot"/>
      </p:par>
    </p:tnLst>
  </p:timing>
  <p:txStyles>
    <p:titleStyle>
      <a:lvl1pPr algn="l" defTabSz="457200" rtl="0" eaLnBrk="1" latinLnBrk="0" hangingPunct="1">
        <a:spcBef>
          <a:spcPct val="0"/>
        </a:spcBef>
        <a:buNone/>
        <a:defRPr sz="3600" kern="1200" cap="all">
          <a:ln w="3175" cmpd="sng">
            <a:noFill/>
          </a:ln>
          <a:solidFill>
            <a:schemeClr val="tx1"/>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panose="05000000000000000000" pitchFamily="2" charset="2"/>
        <a:buChar char="Ø"/>
        <a:defRPr sz="2000" kern="1200" cap="none">
          <a:solidFill>
            <a:schemeClr val="bg2">
              <a:lumMod val="75000"/>
            </a:schemeClr>
          </a:solidFill>
          <a:effectLst/>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ct val="20000"/>
        </a:spcBef>
        <a:spcAft>
          <a:spcPts val="600"/>
        </a:spcAft>
        <a:buClr>
          <a:schemeClr val="tx1"/>
        </a:buClr>
        <a:buSzPct val="80000"/>
        <a:buFont typeface="Wingdings" panose="05000000000000000000" pitchFamily="2" charset="2"/>
        <a:buChar char="Ø"/>
        <a:defRPr sz="1800" kern="1200" cap="none">
          <a:solidFill>
            <a:schemeClr val="bg2">
              <a:lumMod val="75000"/>
            </a:schemeClr>
          </a:solidFill>
          <a:effectLst/>
          <a:latin typeface="Times New Roman" panose="02020603050405020304" pitchFamily="18" charset="0"/>
          <a:ea typeface="+mn-ea"/>
          <a:cs typeface="Times New Roman" panose="02020603050405020304" pitchFamily="18" charset="0"/>
        </a:defRPr>
      </a:lvl2pPr>
      <a:lvl3pPr marL="1200150" indent="-285750" algn="l" defTabSz="457200" rtl="0" eaLnBrk="1" latinLnBrk="0" hangingPunct="1">
        <a:spcBef>
          <a:spcPct val="20000"/>
        </a:spcBef>
        <a:spcAft>
          <a:spcPts val="600"/>
        </a:spcAft>
        <a:buClr>
          <a:schemeClr val="tx1"/>
        </a:buClr>
        <a:buSzPct val="80000"/>
        <a:buFont typeface="Wingdings" panose="05000000000000000000" pitchFamily="2" charset="2"/>
        <a:buChar char="Ø"/>
        <a:defRPr sz="1600" kern="1200" cap="none">
          <a:solidFill>
            <a:schemeClr val="bg2">
              <a:lumMod val="75000"/>
            </a:schemeClr>
          </a:solidFill>
          <a:effectLst/>
          <a:latin typeface="Times New Roman" panose="02020603050405020304" pitchFamily="18" charset="0"/>
          <a:ea typeface="+mn-ea"/>
          <a:cs typeface="Times New Roman" panose="02020603050405020304" pitchFamily="18" charset="0"/>
        </a:defRPr>
      </a:lvl3pPr>
      <a:lvl4pPr marL="1543050" indent="-171450" algn="l" defTabSz="457200" rtl="0" eaLnBrk="1" latinLnBrk="0" hangingPunct="1">
        <a:spcBef>
          <a:spcPct val="20000"/>
        </a:spcBef>
        <a:spcAft>
          <a:spcPts val="600"/>
        </a:spcAft>
        <a:buClr>
          <a:schemeClr val="tx1"/>
        </a:buClr>
        <a:buSzPct val="80000"/>
        <a:buFont typeface="Wingdings" panose="05000000000000000000" pitchFamily="2" charset="2"/>
        <a:buChar char="Ø"/>
        <a:defRPr sz="1400" kern="1200" cap="none">
          <a:solidFill>
            <a:schemeClr val="bg2">
              <a:lumMod val="75000"/>
            </a:schemeClr>
          </a:solidFill>
          <a:effectLst/>
          <a:latin typeface="Times New Roman" panose="02020603050405020304" pitchFamily="18" charset="0"/>
          <a:ea typeface="+mn-ea"/>
          <a:cs typeface="Times New Roman" panose="02020603050405020304" pitchFamily="18" charset="0"/>
        </a:defRPr>
      </a:lvl4pPr>
      <a:lvl5pPr marL="2000250" indent="-171450" algn="l" defTabSz="457200" rtl="0" eaLnBrk="1" latinLnBrk="0" hangingPunct="1">
        <a:spcBef>
          <a:spcPct val="20000"/>
        </a:spcBef>
        <a:spcAft>
          <a:spcPts val="600"/>
        </a:spcAft>
        <a:buClr>
          <a:schemeClr val="tx1"/>
        </a:buClr>
        <a:buSzPct val="80000"/>
        <a:buFont typeface="Wingdings" panose="05000000000000000000" pitchFamily="2" charset="2"/>
        <a:buChar char="Ø"/>
        <a:defRPr sz="1400" kern="1200" cap="none">
          <a:solidFill>
            <a:schemeClr val="bg2">
              <a:lumMod val="75000"/>
            </a:schemeClr>
          </a:solidFill>
          <a:effectLst/>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jpeg"/></Relationships>
</file>

<file path=ppt/slides/_rels/slide11.xml.rels><?xml version="1.0" encoding="UTF-8" standalone="yes"?>
<Relationships xmlns="http://schemas.openxmlformats.org/package/2006/relationships"><Relationship Id="rId3" Type="http://schemas.openxmlformats.org/officeDocument/2006/relationships/image" Target="../media/image46.jpg"/><Relationship Id="rId7" Type="http://schemas.openxmlformats.org/officeDocument/2006/relationships/image" Target="../media/image50.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9.jpeg"/><Relationship Id="rId5" Type="http://schemas.openxmlformats.org/officeDocument/2006/relationships/image" Target="../media/image48.jpg"/><Relationship Id="rId4" Type="http://schemas.openxmlformats.org/officeDocument/2006/relationships/image" Target="../media/image47.jpg"/></Relationships>
</file>

<file path=ppt/slides/_rels/slide12.xml.rels><?xml version="1.0" encoding="UTF-8" standalone="yes"?>
<Relationships xmlns="http://schemas.openxmlformats.org/package/2006/relationships"><Relationship Id="rId8" Type="http://schemas.openxmlformats.org/officeDocument/2006/relationships/image" Target="../media/image56.JPG"/><Relationship Id="rId3" Type="http://schemas.openxmlformats.org/officeDocument/2006/relationships/image" Target="../media/image51.JPG"/><Relationship Id="rId7" Type="http://schemas.openxmlformats.org/officeDocument/2006/relationships/image" Target="../media/image55.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4.JPG"/><Relationship Id="rId5" Type="http://schemas.openxmlformats.org/officeDocument/2006/relationships/image" Target="../media/image53.JPG"/><Relationship Id="rId10" Type="http://schemas.openxmlformats.org/officeDocument/2006/relationships/image" Target="../media/image58.JPG"/><Relationship Id="rId4" Type="http://schemas.openxmlformats.org/officeDocument/2006/relationships/image" Target="../media/image52.JPG"/><Relationship Id="rId9" Type="http://schemas.openxmlformats.org/officeDocument/2006/relationships/image" Target="../media/image57.JPG"/></Relationships>
</file>

<file path=ppt/slides/_rels/slide13.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60.jpg"/><Relationship Id="rId1" Type="http://schemas.openxmlformats.org/officeDocument/2006/relationships/slideLayout" Target="../slideLayouts/slideLayout2.xml"/><Relationship Id="rId4" Type="http://schemas.openxmlformats.org/officeDocument/2006/relationships/image" Target="../media/image6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4.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eg"/><Relationship Id="rId7"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9.jpg"/><Relationship Id="rId7" Type="http://schemas.openxmlformats.org/officeDocument/2006/relationships/image" Target="../media/image2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g"/><Relationship Id="rId4" Type="http://schemas.openxmlformats.org/officeDocument/2006/relationships/image" Target="../media/image20.jpg"/></Relationships>
</file>

<file path=ppt/slides/_rels/slide6.xml.rels><?xml version="1.0" encoding="UTF-8" standalone="yes"?>
<Relationships xmlns="http://schemas.openxmlformats.org/package/2006/relationships"><Relationship Id="rId8" Type="http://schemas.openxmlformats.org/officeDocument/2006/relationships/image" Target="../media/image30.jpg"/><Relationship Id="rId3" Type="http://schemas.openxmlformats.org/officeDocument/2006/relationships/image" Target="../media/image25.png"/><Relationship Id="rId7" Type="http://schemas.openxmlformats.org/officeDocument/2006/relationships/image" Target="../media/image29.jpg"/><Relationship Id="rId12" Type="http://schemas.openxmlformats.org/officeDocument/2006/relationships/image" Target="../media/image34.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8.jpg"/><Relationship Id="rId11" Type="http://schemas.openxmlformats.org/officeDocument/2006/relationships/image" Target="../media/image33.jpg"/><Relationship Id="rId5" Type="http://schemas.openxmlformats.org/officeDocument/2006/relationships/image" Target="../media/image27.jpg"/><Relationship Id="rId10" Type="http://schemas.openxmlformats.org/officeDocument/2006/relationships/image" Target="../media/image32.png"/><Relationship Id="rId4" Type="http://schemas.openxmlformats.org/officeDocument/2006/relationships/image" Target="../media/image26.jpg"/><Relationship Id="rId9" Type="http://schemas.openxmlformats.org/officeDocument/2006/relationships/image" Target="../media/image31.jpg"/></Relationships>
</file>

<file path=ppt/slides/_rels/slide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 Id="rId4" Type="http://schemas.openxmlformats.org/officeDocument/2006/relationships/image" Target="../media/image39.JPG"/></Relationships>
</file>

<file path=ppt/slides/_rels/slide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1.jpg"/><Relationship Id="rId5" Type="http://schemas.openxmlformats.org/officeDocument/2006/relationships/image" Target="../media/image38.JPG"/><Relationship Id="rId4" Type="http://schemas.openxmlformats.org/officeDocument/2006/relationships/image" Target="../media/image39.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shadeToTitle="1">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26219" y="3249974"/>
            <a:ext cx="5895697" cy="1020453"/>
          </a:xfrm>
        </p:spPr>
        <p:txBody>
          <a:bodyPr>
            <a:noAutofit/>
          </a:bodyPr>
          <a:lstStyle/>
          <a:p>
            <a:r>
              <a:rPr lang="en-US" sz="6600" dirty="0" smtClean="0">
                <a:latin typeface="Times New Roman" panose="02020603050405020304" pitchFamily="18" charset="0"/>
                <a:cs typeface="Times New Roman" panose="02020603050405020304" pitchFamily="18" charset="0"/>
              </a:rPr>
              <a:t>Revamp The VOTE</a:t>
            </a:r>
            <a:endParaRPr lang="en-US" sz="6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983743" y="6174557"/>
            <a:ext cx="3031487" cy="549897"/>
          </a:xfrm>
        </p:spPr>
        <p:txBody>
          <a:bodyPr/>
          <a:lstStyle/>
          <a:p>
            <a:r>
              <a:rPr lang="en-US" dirty="0" smtClean="0"/>
              <a:t>By Anthony D Simon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823624">
            <a:off x="1051035" y="1584588"/>
            <a:ext cx="2743200" cy="3486150"/>
          </a:xfrm>
          <a:prstGeom prst="rect">
            <a:avLst/>
          </a:prstGeom>
        </p:spPr>
      </p:pic>
    </p:spTree>
    <p:extLst>
      <p:ext uri="{BB962C8B-B14F-4D97-AF65-F5344CB8AC3E}">
        <p14:creationId xmlns:p14="http://schemas.microsoft.com/office/powerpoint/2010/main" val="3744174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8250" y="2029121"/>
            <a:ext cx="7192127" cy="3615267"/>
          </a:xfrm>
        </p:spPr>
        <p:txBody>
          <a:bodyPr>
            <a:normAutofit lnSpcReduction="10000"/>
          </a:bodyPr>
          <a:lstStyle/>
          <a:p>
            <a:r>
              <a:rPr lang="en-US" dirty="0" smtClean="0"/>
              <a:t>Secure Record</a:t>
            </a:r>
          </a:p>
          <a:p>
            <a:r>
              <a:rPr lang="en-US" dirty="0" smtClean="0"/>
              <a:t>Presidential Responsibility for Actions</a:t>
            </a:r>
          </a:p>
          <a:p>
            <a:r>
              <a:rPr lang="en-US" dirty="0" smtClean="0"/>
              <a:t>Written Testament of Political Views</a:t>
            </a:r>
          </a:p>
          <a:p>
            <a:r>
              <a:rPr lang="en-US" dirty="0" smtClean="0"/>
              <a:t>Probably the most accurate poll as to what majority want</a:t>
            </a:r>
          </a:p>
          <a:p>
            <a:r>
              <a:rPr lang="en-US" dirty="0" smtClean="0"/>
              <a:t>Less costly than current methods</a:t>
            </a:r>
          </a:p>
          <a:p>
            <a:r>
              <a:rPr lang="en-US" dirty="0" smtClean="0"/>
              <a:t>Accessible from anywhere</a:t>
            </a:r>
          </a:p>
          <a:p>
            <a:r>
              <a:rPr lang="en-US" dirty="0"/>
              <a:t>A Presidential Candidate is chosen by where they stand on important issues affection our country without race, color, religion, money, or media coming into play</a:t>
            </a:r>
          </a:p>
          <a:p>
            <a:endParaRPr lang="en-US" dirty="0"/>
          </a:p>
        </p:txBody>
      </p:sp>
      <p:grpSp>
        <p:nvGrpSpPr>
          <p:cNvPr id="8" name="Group 7"/>
          <p:cNvGrpSpPr/>
          <p:nvPr/>
        </p:nvGrpSpPr>
        <p:grpSpPr>
          <a:xfrm rot="595211">
            <a:off x="8803653" y="1591821"/>
            <a:ext cx="2312663" cy="2641725"/>
            <a:chOff x="7990853" y="1943764"/>
            <a:chExt cx="2312663" cy="2641725"/>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10816">
              <a:off x="8695631" y="1943764"/>
              <a:ext cx="1607885" cy="214384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643413">
              <a:off x="8463867" y="2224738"/>
              <a:ext cx="1587500" cy="2116667"/>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76289">
              <a:off x="7990853" y="2431964"/>
              <a:ext cx="1615143" cy="2153525"/>
            </a:xfrm>
            <a:prstGeom prst="rect">
              <a:avLst/>
            </a:prstGeom>
          </p:spPr>
        </p:pic>
      </p:gr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645529">
            <a:off x="6049288" y="2500677"/>
            <a:ext cx="5440911" cy="4128531"/>
          </a:xfrm>
          <a:prstGeom prst="rect">
            <a:avLst/>
          </a:prstGeom>
        </p:spPr>
      </p:pic>
      <p:sp>
        <p:nvSpPr>
          <p:cNvPr id="9" name="Title 11"/>
          <p:cNvSpPr txBox="1">
            <a:spLocks/>
          </p:cNvSpPr>
          <p:nvPr/>
        </p:nvSpPr>
        <p:spPr>
          <a:xfrm>
            <a:off x="7031971" y="99405"/>
            <a:ext cx="4861537" cy="1064982"/>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b="1" kern="1200" cap="all" baseline="0">
                <a:ln w="3175" cmpd="sng">
                  <a:noFill/>
                </a:ln>
                <a:solidFill>
                  <a:schemeClr val="tx1"/>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-improvements</a:t>
            </a:r>
            <a:endParaRPr lang="en-US" dirty="0"/>
          </a:p>
        </p:txBody>
      </p:sp>
    </p:spTree>
    <p:extLst>
      <p:ext uri="{BB962C8B-B14F-4D97-AF65-F5344CB8AC3E}">
        <p14:creationId xmlns:p14="http://schemas.microsoft.com/office/powerpoint/2010/main" val="293731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26 -0.08264 L -0.04219 0.06852 " pathEditMode="relative" rAng="0" ptsTypes="AA">
                                      <p:cBhvr>
                                        <p:cTn id="6" dur="2000" fill="hold"/>
                                        <p:tgtEl>
                                          <p:spTgt spid="8"/>
                                        </p:tgtEl>
                                        <p:attrNameLst>
                                          <p:attrName>ppt_x</p:attrName>
                                          <p:attrName>ppt_y</p:attrName>
                                        </p:attrNameLst>
                                      </p:cBhvr>
                                      <p:rCtr x="-2240" y="7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2472" y="1395418"/>
            <a:ext cx="8534400" cy="3615267"/>
          </a:xfrm>
        </p:spPr>
        <p:txBody>
          <a:bodyPr/>
          <a:lstStyle/>
          <a:p>
            <a:r>
              <a:rPr lang="en-US" dirty="0" smtClean="0"/>
              <a:t>There are other electronic voting systems, but they do not address how we choose our Candidate</a:t>
            </a:r>
          </a:p>
          <a:p>
            <a:r>
              <a:rPr lang="en-US" dirty="0" smtClean="0"/>
              <a:t>They don’t promote equality and fairness</a:t>
            </a:r>
          </a:p>
          <a:p>
            <a:r>
              <a:rPr lang="en-US" dirty="0" smtClean="0"/>
              <a:t>The current method is very expensive and require a lot of manual input and security</a:t>
            </a:r>
          </a:p>
          <a:p>
            <a:r>
              <a:rPr lang="en-US" dirty="0" smtClean="0"/>
              <a:t>There is  increased chance of human error</a:t>
            </a:r>
          </a:p>
          <a:p>
            <a:r>
              <a:rPr lang="en-US" dirty="0" smtClean="0"/>
              <a:t>There is proven fraud</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8612" y="1412362"/>
            <a:ext cx="2714625" cy="16859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472" y="4697857"/>
            <a:ext cx="2466975" cy="184785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18056" y="4697857"/>
            <a:ext cx="2956608" cy="1723853"/>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1691" y="4697857"/>
            <a:ext cx="3195961" cy="1803720"/>
          </a:xfrm>
          <a:prstGeom prst="rect">
            <a:avLst/>
          </a:prstGeom>
        </p:spPr>
      </p:pic>
      <p:sp>
        <p:nvSpPr>
          <p:cNvPr id="8" name="Title 11"/>
          <p:cNvSpPr txBox="1">
            <a:spLocks/>
          </p:cNvSpPr>
          <p:nvPr/>
        </p:nvSpPr>
        <p:spPr>
          <a:xfrm>
            <a:off x="7031971" y="99405"/>
            <a:ext cx="4861537" cy="1064982"/>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b="1" kern="1200" cap="all" baseline="0">
                <a:ln w="3175" cmpd="sng">
                  <a:noFill/>
                </a:ln>
                <a:solidFill>
                  <a:schemeClr val="tx1"/>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-improvements</a:t>
            </a:r>
            <a:endParaRPr lang="en-US" dirty="0"/>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33011" y="4728179"/>
            <a:ext cx="2619375" cy="1743075"/>
          </a:xfrm>
          <a:prstGeom prst="rect">
            <a:avLst/>
          </a:prstGeom>
        </p:spPr>
      </p:pic>
    </p:spTree>
    <p:extLst>
      <p:ext uri="{BB962C8B-B14F-4D97-AF65-F5344CB8AC3E}">
        <p14:creationId xmlns:p14="http://schemas.microsoft.com/office/powerpoint/2010/main" val="2847782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454" y="1511914"/>
            <a:ext cx="3920592" cy="2220164"/>
          </a:xfrm>
        </p:spPr>
        <p:txBody>
          <a:bodyPr/>
          <a:lstStyle/>
          <a:p>
            <a:r>
              <a:rPr lang="en-US" dirty="0" smtClean="0"/>
              <a:t>Database of Authorized Voters</a:t>
            </a:r>
          </a:p>
          <a:p>
            <a:r>
              <a:rPr lang="en-US" dirty="0" smtClean="0"/>
              <a:t>Voter Enrollment Process</a:t>
            </a:r>
          </a:p>
          <a:p>
            <a:r>
              <a:rPr lang="en-US" dirty="0" smtClean="0"/>
              <a:t>Candidate Enrollment Process</a:t>
            </a:r>
          </a:p>
          <a:p>
            <a:r>
              <a:rPr lang="en-US" dirty="0" smtClean="0"/>
              <a:t>Voter Tally Process</a:t>
            </a:r>
          </a:p>
          <a:p>
            <a:endParaRPr lang="en-US" dirty="0" smtClean="0"/>
          </a:p>
          <a:p>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698" t="2181" r="3139" b="9422"/>
          <a:stretch/>
        </p:blipFill>
        <p:spPr>
          <a:xfrm>
            <a:off x="9548037" y="3469959"/>
            <a:ext cx="2360428" cy="3115339"/>
          </a:xfrm>
          <a:prstGeom prst="rect">
            <a:avLst/>
          </a:prstGeom>
        </p:spPr>
      </p:pic>
      <p:grpSp>
        <p:nvGrpSpPr>
          <p:cNvPr id="19" name="Group 18"/>
          <p:cNvGrpSpPr/>
          <p:nvPr/>
        </p:nvGrpSpPr>
        <p:grpSpPr>
          <a:xfrm>
            <a:off x="255652" y="4390752"/>
            <a:ext cx="3333235" cy="2308785"/>
            <a:chOff x="255652" y="4390752"/>
            <a:chExt cx="3333235" cy="2308785"/>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652" y="4838186"/>
              <a:ext cx="3333235" cy="1861351"/>
            </a:xfrm>
            <a:prstGeom prst="rect">
              <a:avLst/>
            </a:prstGeom>
          </p:spPr>
        </p:pic>
        <p:sp>
          <p:nvSpPr>
            <p:cNvPr id="8" name="TextBox 7"/>
            <p:cNvSpPr txBox="1"/>
            <p:nvPr/>
          </p:nvSpPr>
          <p:spPr>
            <a:xfrm>
              <a:off x="833762" y="4390752"/>
              <a:ext cx="2023311" cy="369332"/>
            </a:xfrm>
            <a:prstGeom prst="rect">
              <a:avLst/>
            </a:prstGeom>
            <a:noFill/>
          </p:spPr>
          <p:txBody>
            <a:bodyPr wrap="none" rtlCol="0">
              <a:spAutoFit/>
            </a:bodyPr>
            <a:lstStyle/>
            <a:p>
              <a:r>
                <a:rPr lang="en-US" dirty="0" smtClean="0"/>
                <a:t>Voter Enrollment</a:t>
              </a:r>
              <a:endParaRPr lang="en-US" dirty="0"/>
            </a:p>
          </p:txBody>
        </p:sp>
      </p:grpSp>
      <p:grpSp>
        <p:nvGrpSpPr>
          <p:cNvPr id="22" name="Group 21"/>
          <p:cNvGrpSpPr/>
          <p:nvPr/>
        </p:nvGrpSpPr>
        <p:grpSpPr>
          <a:xfrm>
            <a:off x="6730874" y="1177714"/>
            <a:ext cx="2439434" cy="2476911"/>
            <a:chOff x="6730874" y="1177714"/>
            <a:chExt cx="2439434" cy="2476911"/>
          </a:xfrm>
        </p:grpSpPr>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0874" y="1589367"/>
              <a:ext cx="2439434" cy="2065258"/>
            </a:xfrm>
            <a:prstGeom prst="rect">
              <a:avLst/>
            </a:prstGeom>
          </p:spPr>
        </p:pic>
        <p:sp>
          <p:nvSpPr>
            <p:cNvPr id="10" name="TextBox 9"/>
            <p:cNvSpPr txBox="1"/>
            <p:nvPr/>
          </p:nvSpPr>
          <p:spPr>
            <a:xfrm>
              <a:off x="6749452" y="1177714"/>
              <a:ext cx="2420856" cy="369332"/>
            </a:xfrm>
            <a:prstGeom prst="rect">
              <a:avLst/>
            </a:prstGeom>
            <a:noFill/>
          </p:spPr>
          <p:txBody>
            <a:bodyPr wrap="none" rtlCol="0">
              <a:spAutoFit/>
            </a:bodyPr>
            <a:lstStyle/>
            <a:p>
              <a:r>
                <a:rPr lang="en-US" dirty="0" smtClean="0"/>
                <a:t>Ballot Management</a:t>
              </a:r>
              <a:endParaRPr lang="en-US" dirty="0"/>
            </a:p>
          </p:txBody>
        </p:sp>
      </p:grpSp>
      <p:grpSp>
        <p:nvGrpSpPr>
          <p:cNvPr id="20" name="Group 19"/>
          <p:cNvGrpSpPr/>
          <p:nvPr/>
        </p:nvGrpSpPr>
        <p:grpSpPr>
          <a:xfrm>
            <a:off x="3806396" y="3469959"/>
            <a:ext cx="2710373" cy="3229578"/>
            <a:chOff x="3806396" y="3469959"/>
            <a:chExt cx="2710373" cy="3229578"/>
          </a:xfrm>
        </p:grpSpPr>
        <p:sp>
          <p:nvSpPr>
            <p:cNvPr id="11" name="TextBox 10"/>
            <p:cNvSpPr txBox="1"/>
            <p:nvPr/>
          </p:nvSpPr>
          <p:spPr>
            <a:xfrm>
              <a:off x="4000046" y="3469959"/>
              <a:ext cx="2323072" cy="369332"/>
            </a:xfrm>
            <a:prstGeom prst="rect">
              <a:avLst/>
            </a:prstGeom>
            <a:noFill/>
          </p:spPr>
          <p:txBody>
            <a:bodyPr wrap="none" rtlCol="0">
              <a:spAutoFit/>
            </a:bodyPr>
            <a:lstStyle/>
            <a:p>
              <a:r>
                <a:rPr lang="en-US" dirty="0" smtClean="0"/>
                <a:t>Registrar Database</a:t>
              </a:r>
              <a:endParaRPr lang="en-US" dirty="0"/>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6396" y="3913290"/>
              <a:ext cx="2710373" cy="2786247"/>
            </a:xfrm>
            <a:prstGeom prst="rect">
              <a:avLst/>
            </a:prstGeom>
          </p:spPr>
        </p:pic>
      </p:grpSp>
      <p:grpSp>
        <p:nvGrpSpPr>
          <p:cNvPr id="21" name="Group 20"/>
          <p:cNvGrpSpPr/>
          <p:nvPr/>
        </p:nvGrpSpPr>
        <p:grpSpPr>
          <a:xfrm>
            <a:off x="6734278" y="3843471"/>
            <a:ext cx="2551392" cy="2810791"/>
            <a:chOff x="6734278" y="3843471"/>
            <a:chExt cx="2551392" cy="2810791"/>
          </a:xfrm>
        </p:grpSpPr>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t="272" b="8872"/>
            <a:stretch/>
          </p:blipFill>
          <p:spPr>
            <a:xfrm>
              <a:off x="6734278" y="4215861"/>
              <a:ext cx="2551392" cy="2438401"/>
            </a:xfrm>
            <a:prstGeom prst="rect">
              <a:avLst/>
            </a:prstGeom>
          </p:spPr>
        </p:pic>
        <p:sp>
          <p:nvSpPr>
            <p:cNvPr id="13" name="TextBox 12"/>
            <p:cNvSpPr txBox="1"/>
            <p:nvPr/>
          </p:nvSpPr>
          <p:spPr>
            <a:xfrm>
              <a:off x="6846194" y="3843471"/>
              <a:ext cx="2161169" cy="369332"/>
            </a:xfrm>
            <a:prstGeom prst="rect">
              <a:avLst/>
            </a:prstGeom>
            <a:noFill/>
          </p:spPr>
          <p:txBody>
            <a:bodyPr wrap="none" rtlCol="0">
              <a:spAutoFit/>
            </a:bodyPr>
            <a:lstStyle/>
            <a:p>
              <a:r>
                <a:rPr lang="en-US" dirty="0" smtClean="0"/>
                <a:t>Vote Tally Process</a:t>
              </a:r>
              <a:endParaRPr lang="en-US" dirty="0"/>
            </a:p>
          </p:txBody>
        </p:sp>
      </p:grpSp>
      <p:grpSp>
        <p:nvGrpSpPr>
          <p:cNvPr id="23" name="Group 22"/>
          <p:cNvGrpSpPr/>
          <p:nvPr/>
        </p:nvGrpSpPr>
        <p:grpSpPr>
          <a:xfrm>
            <a:off x="9578064" y="152083"/>
            <a:ext cx="2207159" cy="3067912"/>
            <a:chOff x="9578064" y="152083"/>
            <a:chExt cx="2207159" cy="3067912"/>
          </a:xfrm>
        </p:grpSpPr>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78064" y="521415"/>
              <a:ext cx="2207159" cy="2698580"/>
            </a:xfrm>
            <a:prstGeom prst="rect">
              <a:avLst/>
            </a:prstGeom>
          </p:spPr>
        </p:pic>
        <p:sp>
          <p:nvSpPr>
            <p:cNvPr id="15" name="TextBox 14"/>
            <p:cNvSpPr txBox="1"/>
            <p:nvPr/>
          </p:nvSpPr>
          <p:spPr>
            <a:xfrm>
              <a:off x="9772580" y="152083"/>
              <a:ext cx="1818126" cy="369332"/>
            </a:xfrm>
            <a:prstGeom prst="rect">
              <a:avLst/>
            </a:prstGeom>
            <a:noFill/>
          </p:spPr>
          <p:txBody>
            <a:bodyPr wrap="none" rtlCol="0">
              <a:spAutoFit/>
            </a:bodyPr>
            <a:lstStyle/>
            <a:p>
              <a:r>
                <a:rPr lang="en-US" dirty="0" smtClean="0"/>
                <a:t>Voting Process</a:t>
              </a:r>
              <a:endParaRPr lang="en-US" dirty="0"/>
            </a:p>
          </p:txBody>
        </p:sp>
      </p:grpSp>
      <p:grpSp>
        <p:nvGrpSpPr>
          <p:cNvPr id="2" name="Group 1"/>
          <p:cNvGrpSpPr/>
          <p:nvPr/>
        </p:nvGrpSpPr>
        <p:grpSpPr>
          <a:xfrm>
            <a:off x="275094" y="3173946"/>
            <a:ext cx="3327424" cy="1138704"/>
            <a:chOff x="275094" y="3173946"/>
            <a:chExt cx="3327424" cy="1138704"/>
          </a:xfrm>
        </p:grpSpPr>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5094" y="3591525"/>
              <a:ext cx="3327424" cy="721125"/>
            </a:xfrm>
            <a:prstGeom prst="rect">
              <a:avLst/>
            </a:prstGeom>
          </p:spPr>
        </p:pic>
        <p:sp>
          <p:nvSpPr>
            <p:cNvPr id="16" name="TextBox 15"/>
            <p:cNvSpPr txBox="1"/>
            <p:nvPr/>
          </p:nvSpPr>
          <p:spPr>
            <a:xfrm>
              <a:off x="1056276" y="3173946"/>
              <a:ext cx="1826141" cy="369332"/>
            </a:xfrm>
            <a:prstGeom prst="rect">
              <a:avLst/>
            </a:prstGeom>
            <a:noFill/>
          </p:spPr>
          <p:txBody>
            <a:bodyPr wrap="none" rtlCol="0">
              <a:spAutoFit/>
            </a:bodyPr>
            <a:lstStyle/>
            <a:p>
              <a:r>
                <a:rPr lang="en-US" dirty="0" smtClean="0"/>
                <a:t>Smart Card DB</a:t>
              </a:r>
              <a:endParaRPr lang="en-US" dirty="0"/>
            </a:p>
          </p:txBody>
        </p:sp>
      </p:grpSp>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60772" y="1527895"/>
            <a:ext cx="2455997" cy="1830717"/>
          </a:xfrm>
          <a:prstGeom prst="rect">
            <a:avLst/>
          </a:prstGeom>
        </p:spPr>
      </p:pic>
      <p:sp>
        <p:nvSpPr>
          <p:cNvPr id="18" name="Title 11"/>
          <p:cNvSpPr txBox="1">
            <a:spLocks/>
          </p:cNvSpPr>
          <p:nvPr/>
        </p:nvSpPr>
        <p:spPr>
          <a:xfrm>
            <a:off x="7031971" y="99405"/>
            <a:ext cx="4861537" cy="1064982"/>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b="1" kern="1200" cap="all" baseline="0">
                <a:ln w="3175" cmpd="sng">
                  <a:noFill/>
                </a:ln>
                <a:solidFill>
                  <a:schemeClr val="tx1"/>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-How?</a:t>
            </a:r>
            <a:endParaRPr lang="en-US" dirty="0"/>
          </a:p>
        </p:txBody>
      </p:sp>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84527" y="916648"/>
            <a:ext cx="8224001" cy="5794904"/>
          </a:xfrm>
          <a:prstGeom prst="rect">
            <a:avLst/>
          </a:prstGeom>
        </p:spPr>
      </p:pic>
    </p:spTree>
    <p:extLst>
      <p:ext uri="{BB962C8B-B14F-4D97-AF65-F5344CB8AC3E}">
        <p14:creationId xmlns:p14="http://schemas.microsoft.com/office/powerpoint/2010/main" val="1264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9" name="Group 8"/>
          <p:cNvGrpSpPr/>
          <p:nvPr/>
        </p:nvGrpSpPr>
        <p:grpSpPr>
          <a:xfrm>
            <a:off x="976544" y="2611514"/>
            <a:ext cx="11100842" cy="3160499"/>
            <a:chOff x="976544" y="2611514"/>
            <a:chExt cx="11100842" cy="3160499"/>
          </a:xfrm>
        </p:grpSpPr>
        <p:sp>
          <p:nvSpPr>
            <p:cNvPr id="15" name="Oval 14"/>
            <p:cNvSpPr/>
            <p:nvPr/>
          </p:nvSpPr>
          <p:spPr>
            <a:xfrm>
              <a:off x="2618913" y="4429957"/>
              <a:ext cx="506026" cy="33622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55</a:t>
              </a:r>
              <a:endParaRPr lang="en-US" sz="1100" dirty="0"/>
            </a:p>
          </p:txBody>
        </p:sp>
        <p:sp>
          <p:nvSpPr>
            <p:cNvPr id="11" name="Oval 10"/>
            <p:cNvSpPr/>
            <p:nvPr/>
          </p:nvSpPr>
          <p:spPr>
            <a:xfrm>
              <a:off x="8717872" y="4766177"/>
              <a:ext cx="516383" cy="35591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16</a:t>
              </a:r>
              <a:endParaRPr lang="en-US" sz="1100" dirty="0"/>
            </a:p>
          </p:txBody>
        </p:sp>
        <p:sp>
          <p:nvSpPr>
            <p:cNvPr id="17" name="Oval 16"/>
            <p:cNvSpPr/>
            <p:nvPr/>
          </p:nvSpPr>
          <p:spPr>
            <a:xfrm>
              <a:off x="2830426" y="3578585"/>
              <a:ext cx="534739" cy="3528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6</a:t>
              </a:r>
            </a:p>
          </p:txBody>
        </p:sp>
        <p:sp>
          <p:nvSpPr>
            <p:cNvPr id="18" name="Oval 17"/>
            <p:cNvSpPr/>
            <p:nvPr/>
          </p:nvSpPr>
          <p:spPr>
            <a:xfrm>
              <a:off x="976544" y="3737500"/>
              <a:ext cx="623445" cy="417400"/>
            </a:xfrm>
            <a:prstGeom prst="ellipse">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55</a:t>
              </a:r>
              <a:endParaRPr lang="en-US" sz="1100" dirty="0"/>
            </a:p>
          </p:txBody>
        </p:sp>
        <p:sp>
          <p:nvSpPr>
            <p:cNvPr id="19" name="Oval 18"/>
            <p:cNvSpPr/>
            <p:nvPr/>
          </p:nvSpPr>
          <p:spPr>
            <a:xfrm>
              <a:off x="1837678" y="3444536"/>
              <a:ext cx="477191" cy="385823"/>
            </a:xfrm>
            <a:prstGeom prst="ellipse">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6</a:t>
              </a:r>
            </a:p>
          </p:txBody>
        </p:sp>
        <p:sp>
          <p:nvSpPr>
            <p:cNvPr id="5" name="Rectangle 4"/>
            <p:cNvSpPr/>
            <p:nvPr/>
          </p:nvSpPr>
          <p:spPr>
            <a:xfrm>
              <a:off x="10169491" y="5009199"/>
              <a:ext cx="1907895" cy="400110"/>
            </a:xfrm>
            <a:prstGeom prst="rect">
              <a:avLst/>
            </a:prstGeom>
            <a:noFill/>
          </p:spPr>
          <p:txBody>
            <a:bodyPr wrap="none" lIns="91440" tIns="45720" rIns="91440" bIns="45720">
              <a:spAutoFit/>
            </a:bodyPr>
            <a:lstStyle/>
            <a:p>
              <a:pPr algn="ctr"/>
              <a:r>
                <a:rPr lang="en-US" sz="2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Donald </a:t>
              </a:r>
              <a:r>
                <a:rPr lang="en-US" sz="20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Trump</a:t>
              </a:r>
              <a:endParaRPr lang="en-US" sz="2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Rectangle 5"/>
            <p:cNvSpPr/>
            <p:nvPr/>
          </p:nvSpPr>
          <p:spPr>
            <a:xfrm>
              <a:off x="10180714" y="5371903"/>
              <a:ext cx="1885453" cy="400110"/>
            </a:xfrm>
            <a:prstGeom prst="rect">
              <a:avLst/>
            </a:prstGeom>
            <a:noFill/>
          </p:spPr>
          <p:txBody>
            <a:bodyPr wrap="none" lIns="91440" tIns="45720" rIns="91440" bIns="45720">
              <a:spAutoFit/>
            </a:bodyPr>
            <a:lstStyle/>
            <a:p>
              <a:pPr algn="ctr"/>
              <a:r>
                <a:rPr lang="en-US" sz="20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Hillary Clinton</a:t>
              </a:r>
              <a:endParaRPr lang="en-US" sz="2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Oval 6"/>
            <p:cNvSpPr/>
            <p:nvPr/>
          </p:nvSpPr>
          <p:spPr>
            <a:xfrm>
              <a:off x="9913820" y="5141041"/>
              <a:ext cx="282112" cy="268268"/>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913820" y="5488798"/>
              <a:ext cx="282112" cy="26826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157855" y="3375283"/>
              <a:ext cx="534739" cy="352894"/>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5</a:t>
              </a:r>
              <a:endParaRPr lang="en-US" sz="1100" dirty="0"/>
            </a:p>
          </p:txBody>
        </p:sp>
        <p:sp>
          <p:nvSpPr>
            <p:cNvPr id="21" name="Oval 20"/>
            <p:cNvSpPr/>
            <p:nvPr/>
          </p:nvSpPr>
          <p:spPr>
            <a:xfrm>
              <a:off x="1361393" y="2611514"/>
              <a:ext cx="477191" cy="385823"/>
            </a:xfrm>
            <a:prstGeom prst="ellipse">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7</a:t>
              </a:r>
              <a:endParaRPr lang="en-US" sz="1100" dirty="0"/>
            </a:p>
          </p:txBody>
        </p:sp>
      </p:grpSp>
    </p:spTree>
    <p:extLst>
      <p:ext uri="{BB962C8B-B14F-4D97-AF65-F5344CB8AC3E}">
        <p14:creationId xmlns:p14="http://schemas.microsoft.com/office/powerpoint/2010/main" val="148666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1"/>
          <p:cNvSpPr txBox="1">
            <a:spLocks noGrp="1"/>
          </p:cNvSpPr>
          <p:nvPr>
            <p:ph type="title"/>
          </p:nvPr>
        </p:nvSpPr>
        <p:spPr>
          <a:xfrm>
            <a:off x="7062029" y="118691"/>
            <a:ext cx="4842927" cy="1064982"/>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b="1" kern="1200" cap="all" baseline="0">
                <a:ln w="3175" cmpd="sng">
                  <a:noFill/>
                </a:ln>
                <a:solidFill>
                  <a:schemeClr val="tx1"/>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-How?</a:t>
            </a:r>
            <a:endParaRPr lang="en-US" dirty="0"/>
          </a:p>
        </p:txBody>
      </p:sp>
      <p:sp>
        <p:nvSpPr>
          <p:cNvPr id="2" name="TextBox 1"/>
          <p:cNvSpPr txBox="1"/>
          <p:nvPr/>
        </p:nvSpPr>
        <p:spPr>
          <a:xfrm>
            <a:off x="2068497" y="1349406"/>
            <a:ext cx="8584707" cy="5355312"/>
          </a:xfrm>
          <a:prstGeom prst="rect">
            <a:avLst/>
          </a:prstGeom>
          <a:noFill/>
        </p:spPr>
        <p:txBody>
          <a:bodyPr wrap="square" rtlCol="0">
            <a:spAutoFit/>
          </a:bodyPr>
          <a:lstStyle/>
          <a:p>
            <a:r>
              <a:rPr lang="en-US" b="1" dirty="0"/>
              <a:t>Cryptography</a:t>
            </a:r>
          </a:p>
          <a:p>
            <a:r>
              <a:rPr lang="en-US" dirty="0"/>
              <a:t>Standard cryptographic techniques are used to improve </a:t>
            </a:r>
            <a:r>
              <a:rPr lang="en-US" dirty="0" smtClean="0"/>
              <a:t>security. </a:t>
            </a:r>
            <a:r>
              <a:rPr lang="en-US" b="1" dirty="0">
                <a:solidFill>
                  <a:srgbClr val="FFFF00"/>
                </a:solidFill>
              </a:rPr>
              <a:t>The </a:t>
            </a:r>
            <a:r>
              <a:rPr lang="en-US" b="1" dirty="0" smtClean="0">
                <a:solidFill>
                  <a:srgbClr val="FFFF00"/>
                </a:solidFill>
              </a:rPr>
              <a:t>industry-standard </a:t>
            </a:r>
            <a:r>
              <a:rPr lang="en-US" b="1" i="1" dirty="0">
                <a:solidFill>
                  <a:srgbClr val="FFFF00"/>
                </a:solidFill>
              </a:rPr>
              <a:t>public key cryptography </a:t>
            </a:r>
            <a:r>
              <a:rPr lang="en-US" b="1" dirty="0">
                <a:solidFill>
                  <a:srgbClr val="FFFF00"/>
                </a:solidFill>
              </a:rPr>
              <a:t>(PKC) is used </a:t>
            </a:r>
            <a:r>
              <a:rPr lang="en-US" b="1" dirty="0" smtClean="0">
                <a:solidFill>
                  <a:srgbClr val="FFFF00"/>
                </a:solidFill>
              </a:rPr>
              <a:t>in electronic voting terminals </a:t>
            </a:r>
            <a:r>
              <a:rPr lang="en-US" b="1" dirty="0">
                <a:solidFill>
                  <a:srgbClr val="FFFF00"/>
                </a:solidFill>
              </a:rPr>
              <a:t>for achieving </a:t>
            </a:r>
            <a:r>
              <a:rPr lang="en-US" b="1" dirty="0" smtClean="0">
                <a:solidFill>
                  <a:srgbClr val="FFFF00"/>
                </a:solidFill>
              </a:rPr>
              <a:t>authentication and confidentiality.</a:t>
            </a:r>
            <a:r>
              <a:rPr lang="en-US" dirty="0" smtClean="0"/>
              <a:t> </a:t>
            </a:r>
            <a:r>
              <a:rPr lang="en-US" dirty="0"/>
              <a:t>Public key cryptography relies on cryptographic key pairs.</a:t>
            </a:r>
          </a:p>
          <a:p>
            <a:endParaRPr lang="en-US" dirty="0" smtClean="0"/>
          </a:p>
          <a:p>
            <a:r>
              <a:rPr lang="en-US" dirty="0" smtClean="0"/>
              <a:t>A </a:t>
            </a:r>
            <a:r>
              <a:rPr lang="en-US" dirty="0"/>
              <a:t>key pair for System </a:t>
            </a:r>
            <a:r>
              <a:rPr lang="en-US" i="1" dirty="0"/>
              <a:t>X KX </a:t>
            </a:r>
            <a:r>
              <a:rPr lang="en-US" dirty="0"/>
              <a:t>consists of private key </a:t>
            </a:r>
            <a:r>
              <a:rPr lang="en-US" i="1" dirty="0" smtClean="0"/>
              <a:t>KX </a:t>
            </a:r>
            <a:r>
              <a:rPr lang="en-US" dirty="0" smtClean="0"/>
              <a:t>and </a:t>
            </a:r>
            <a:r>
              <a:rPr lang="en-US" dirty="0"/>
              <a:t>public key </a:t>
            </a:r>
            <a:r>
              <a:rPr lang="en-US" i="1" dirty="0" smtClean="0"/>
              <a:t>KX</a:t>
            </a:r>
            <a:r>
              <a:rPr lang="en-US" dirty="0" smtClean="0"/>
              <a:t>+. </a:t>
            </a:r>
            <a:r>
              <a:rPr lang="en-US" dirty="0"/>
              <a:t>The </a:t>
            </a:r>
            <a:r>
              <a:rPr lang="en-US" dirty="0" smtClean="0"/>
              <a:t>private key </a:t>
            </a:r>
            <a:r>
              <a:rPr lang="en-US" dirty="0"/>
              <a:t>is only known to </a:t>
            </a:r>
            <a:r>
              <a:rPr lang="en-US" i="1" dirty="0"/>
              <a:t>X</a:t>
            </a:r>
            <a:r>
              <a:rPr lang="en-US" dirty="0"/>
              <a:t>; whereas the public key must be </a:t>
            </a:r>
            <a:r>
              <a:rPr lang="en-US" dirty="0" smtClean="0"/>
              <a:t>made available </a:t>
            </a:r>
            <a:r>
              <a:rPr lang="en-US" dirty="0"/>
              <a:t>to the other </a:t>
            </a:r>
            <a:r>
              <a:rPr lang="en-US" dirty="0" smtClean="0"/>
              <a:t>systems communicating </a:t>
            </a:r>
            <a:r>
              <a:rPr lang="en-US" dirty="0"/>
              <a:t>with </a:t>
            </a:r>
            <a:r>
              <a:rPr lang="en-US" i="1" dirty="0"/>
              <a:t>X</a:t>
            </a:r>
            <a:r>
              <a:rPr lang="en-US" dirty="0"/>
              <a:t>. When </a:t>
            </a:r>
            <a:r>
              <a:rPr lang="en-US" i="1" dirty="0"/>
              <a:t>X </a:t>
            </a:r>
            <a:r>
              <a:rPr lang="en-US" dirty="0" smtClean="0"/>
              <a:t>encrypts (</a:t>
            </a:r>
            <a:r>
              <a:rPr lang="en-US" i="1" dirty="0" smtClean="0"/>
              <a:t>signs</a:t>
            </a:r>
            <a:r>
              <a:rPr lang="en-US" dirty="0"/>
              <a:t>) message </a:t>
            </a:r>
            <a:r>
              <a:rPr lang="en-US" i="1" dirty="0"/>
              <a:t>m </a:t>
            </a:r>
            <a:r>
              <a:rPr lang="en-US" dirty="0"/>
              <a:t>using its private </a:t>
            </a:r>
            <a:r>
              <a:rPr lang="en-US" dirty="0" smtClean="0"/>
              <a:t>key </a:t>
            </a:r>
            <a:r>
              <a:rPr lang="en-US" i="1" dirty="0" smtClean="0"/>
              <a:t>KX</a:t>
            </a:r>
            <a:r>
              <a:rPr lang="en-US" i="1" dirty="0"/>
              <a:t> </a:t>
            </a:r>
            <a:r>
              <a:rPr lang="en-US" dirty="0" smtClean="0"/>
              <a:t>(</a:t>
            </a:r>
            <a:r>
              <a:rPr lang="en-US" i="1" dirty="0" smtClean="0"/>
              <a:t>m</a:t>
            </a:r>
            <a:r>
              <a:rPr lang="en-US" dirty="0"/>
              <a:t>) and sends it, the </a:t>
            </a:r>
            <a:r>
              <a:rPr lang="en-US" dirty="0" smtClean="0"/>
              <a:t>receiver validates </a:t>
            </a:r>
            <a:r>
              <a:rPr lang="en-US" dirty="0"/>
              <a:t>that </a:t>
            </a:r>
            <a:r>
              <a:rPr lang="en-US" i="1" dirty="0"/>
              <a:t>X </a:t>
            </a:r>
            <a:r>
              <a:rPr lang="en-US" dirty="0"/>
              <a:t>is the source of the encrypted </a:t>
            </a:r>
            <a:r>
              <a:rPr lang="en-US" dirty="0" smtClean="0"/>
              <a:t>message when </a:t>
            </a:r>
            <a:r>
              <a:rPr lang="en-US" dirty="0"/>
              <a:t>it </a:t>
            </a:r>
            <a:r>
              <a:rPr lang="en-US" dirty="0" smtClean="0"/>
              <a:t>successfully decrypts </a:t>
            </a:r>
            <a:r>
              <a:rPr lang="en-US" i="1" dirty="0" smtClean="0"/>
              <a:t>KX </a:t>
            </a:r>
            <a:r>
              <a:rPr lang="en-US" dirty="0" smtClean="0"/>
              <a:t>(</a:t>
            </a:r>
            <a:r>
              <a:rPr lang="en-US" i="1" dirty="0" smtClean="0"/>
              <a:t>m</a:t>
            </a:r>
            <a:r>
              <a:rPr lang="en-US" dirty="0"/>
              <a:t>) using the public key to retrieve the original </a:t>
            </a:r>
            <a:r>
              <a:rPr lang="en-US" dirty="0" smtClean="0"/>
              <a:t>message </a:t>
            </a:r>
            <a:r>
              <a:rPr lang="en-US" i="1" dirty="0" smtClean="0"/>
              <a:t>KX</a:t>
            </a:r>
            <a:r>
              <a:rPr lang="en-US" i="1" dirty="0"/>
              <a:t> </a:t>
            </a:r>
            <a:r>
              <a:rPr lang="en-US" dirty="0" smtClean="0"/>
              <a:t>+(</a:t>
            </a:r>
            <a:r>
              <a:rPr lang="en-US" i="1" dirty="0" smtClean="0"/>
              <a:t>KX</a:t>
            </a:r>
            <a:r>
              <a:rPr lang="en-US" dirty="0" smtClean="0"/>
              <a:t>(</a:t>
            </a:r>
            <a:r>
              <a:rPr lang="en-US" i="1" dirty="0" smtClean="0"/>
              <a:t>m</a:t>
            </a:r>
            <a:r>
              <a:rPr lang="en-US" dirty="0"/>
              <a:t>)) = </a:t>
            </a:r>
            <a:r>
              <a:rPr lang="en-US" i="1" dirty="0"/>
              <a:t>m</a:t>
            </a:r>
            <a:r>
              <a:rPr lang="en-US" dirty="0"/>
              <a:t>. When a message is encrypted using the public key </a:t>
            </a:r>
            <a:r>
              <a:rPr lang="en-US" i="1" dirty="0" smtClean="0"/>
              <a:t>KX </a:t>
            </a:r>
            <a:r>
              <a:rPr lang="en-US" dirty="0" smtClean="0"/>
              <a:t>+(</a:t>
            </a:r>
            <a:r>
              <a:rPr lang="en-US" i="1" dirty="0"/>
              <a:t>m</a:t>
            </a:r>
            <a:r>
              <a:rPr lang="en-US" dirty="0"/>
              <a:t>), the </a:t>
            </a:r>
            <a:r>
              <a:rPr lang="en-US" dirty="0" smtClean="0"/>
              <a:t>confidentiality is </a:t>
            </a:r>
            <a:r>
              <a:rPr lang="en-US" dirty="0"/>
              <a:t>achieved as only the holder of the private key can decrypt it </a:t>
            </a:r>
            <a:r>
              <a:rPr lang="en-US" i="1" dirty="0" smtClean="0"/>
              <a:t>KX (KX </a:t>
            </a:r>
            <a:r>
              <a:rPr lang="en-US" dirty="0" smtClean="0"/>
              <a:t>+(</a:t>
            </a:r>
            <a:r>
              <a:rPr lang="en-US" i="1" dirty="0"/>
              <a:t>m</a:t>
            </a:r>
            <a:r>
              <a:rPr lang="en-US" dirty="0"/>
              <a:t>)) = </a:t>
            </a:r>
            <a:r>
              <a:rPr lang="en-US" i="1" dirty="0"/>
              <a:t>m</a:t>
            </a:r>
            <a:r>
              <a:rPr lang="en-US" dirty="0" smtClean="0"/>
              <a:t>. Using </a:t>
            </a:r>
            <a:r>
              <a:rPr lang="en-US" dirty="0"/>
              <a:t>2048-bit RSA encryption keys provides security level sufficient for this system </a:t>
            </a:r>
            <a:r>
              <a:rPr lang="en-US" dirty="0" smtClean="0"/>
              <a:t>at the </a:t>
            </a:r>
            <a:r>
              <a:rPr lang="en-US" dirty="0"/>
              <a:t>current state of the </a:t>
            </a:r>
            <a:r>
              <a:rPr lang="en-US" dirty="0" smtClean="0"/>
              <a:t>art.</a:t>
            </a:r>
            <a:endParaRPr lang="en-US" dirty="0"/>
          </a:p>
          <a:p>
            <a:r>
              <a:rPr lang="en-US" dirty="0"/>
              <a:t>We also use </a:t>
            </a:r>
            <a:r>
              <a:rPr lang="en-US" i="1" dirty="0"/>
              <a:t>digital signatures </a:t>
            </a:r>
            <a:r>
              <a:rPr lang="en-US" dirty="0"/>
              <a:t>for authentication and to protect data integrity. </a:t>
            </a:r>
            <a:r>
              <a:rPr lang="en-US" dirty="0" smtClean="0"/>
              <a:t>A </a:t>
            </a:r>
            <a:r>
              <a:rPr lang="en-US" i="1" dirty="0" smtClean="0"/>
              <a:t>signed </a:t>
            </a:r>
            <a:r>
              <a:rPr lang="en-US" dirty="0"/>
              <a:t>message is a message along with its encrypted </a:t>
            </a:r>
            <a:r>
              <a:rPr lang="en-US" i="1" dirty="0"/>
              <a:t>digest m </a:t>
            </a:r>
            <a:r>
              <a:rPr lang="en-US" dirty="0"/>
              <a:t>+ </a:t>
            </a:r>
            <a:r>
              <a:rPr lang="en-US" i="1" dirty="0" smtClean="0"/>
              <a:t>KX </a:t>
            </a:r>
            <a:r>
              <a:rPr lang="en-US" dirty="0" smtClean="0"/>
              <a:t>(</a:t>
            </a:r>
            <a:r>
              <a:rPr lang="en-US" i="1" dirty="0" smtClean="0"/>
              <a:t>H</a:t>
            </a:r>
            <a:r>
              <a:rPr lang="en-US" dirty="0" smtClean="0"/>
              <a:t>(</a:t>
            </a:r>
            <a:r>
              <a:rPr lang="en-US" i="1" dirty="0" smtClean="0"/>
              <a:t>m</a:t>
            </a:r>
            <a:r>
              <a:rPr lang="en-US" dirty="0"/>
              <a:t>)). </a:t>
            </a:r>
          </a:p>
        </p:txBody>
      </p:sp>
    </p:spTree>
    <p:extLst>
      <p:ext uri="{BB962C8B-B14F-4D97-AF65-F5344CB8AC3E}">
        <p14:creationId xmlns:p14="http://schemas.microsoft.com/office/powerpoint/2010/main" val="763477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Box 3"/>
          <p:cNvSpPr txBox="1"/>
          <p:nvPr/>
        </p:nvSpPr>
        <p:spPr>
          <a:xfrm>
            <a:off x="994299" y="1429305"/>
            <a:ext cx="10540065" cy="4247317"/>
          </a:xfrm>
          <a:prstGeom prst="rect">
            <a:avLst/>
          </a:prstGeom>
          <a:noFill/>
        </p:spPr>
        <p:txBody>
          <a:bodyPr wrap="none" rtlCol="0">
            <a:spAutoFit/>
          </a:bodyPr>
          <a:lstStyle/>
          <a:p>
            <a:r>
              <a:rPr lang="en-US" b="1" dirty="0" smtClean="0"/>
              <a:t>Homomorphic </a:t>
            </a:r>
            <a:r>
              <a:rPr lang="en-US" b="1" dirty="0"/>
              <a:t>Cryptography</a:t>
            </a:r>
          </a:p>
          <a:p>
            <a:r>
              <a:rPr lang="en-US" b="1" dirty="0">
                <a:solidFill>
                  <a:srgbClr val="FFFF00"/>
                </a:solidFill>
              </a:rPr>
              <a:t>We use </a:t>
            </a:r>
            <a:r>
              <a:rPr lang="en-US" b="1" dirty="0" err="1">
                <a:solidFill>
                  <a:srgbClr val="FFFF00"/>
                </a:solidFill>
              </a:rPr>
              <a:t>Paillier</a:t>
            </a:r>
            <a:r>
              <a:rPr lang="en-US" b="1" dirty="0">
                <a:solidFill>
                  <a:srgbClr val="FFFF00"/>
                </a:solidFill>
              </a:rPr>
              <a:t> cryptosystem for its useful </a:t>
            </a:r>
            <a:r>
              <a:rPr lang="en-US" b="1" i="1" dirty="0">
                <a:solidFill>
                  <a:srgbClr val="FFFF00"/>
                </a:solidFill>
              </a:rPr>
              <a:t>homomorphic properties </a:t>
            </a:r>
            <a:r>
              <a:rPr lang="en-US" b="1" dirty="0">
                <a:solidFill>
                  <a:srgbClr val="FFFF00"/>
                </a:solidFill>
              </a:rPr>
              <a:t>in preserving</a:t>
            </a:r>
          </a:p>
          <a:p>
            <a:r>
              <a:rPr lang="en-US" b="1" dirty="0">
                <a:solidFill>
                  <a:srgbClr val="FFFF00"/>
                </a:solidFill>
              </a:rPr>
              <a:t>the privacy of </a:t>
            </a:r>
            <a:r>
              <a:rPr lang="en-US" b="1" dirty="0" smtClean="0">
                <a:solidFill>
                  <a:srgbClr val="FFFF00"/>
                </a:solidFill>
              </a:rPr>
              <a:t>votes. </a:t>
            </a:r>
            <a:r>
              <a:rPr lang="en-US" dirty="0"/>
              <a:t>Although, there are other homomorphic cryptosystems such as</a:t>
            </a:r>
          </a:p>
          <a:p>
            <a:r>
              <a:rPr lang="en-US" dirty="0" err="1"/>
              <a:t>ElGamal</a:t>
            </a:r>
            <a:r>
              <a:rPr lang="en-US" dirty="0"/>
              <a:t> and </a:t>
            </a:r>
            <a:r>
              <a:rPr lang="en-US" dirty="0" err="1"/>
              <a:t>Goldwasser-Micali</a:t>
            </a:r>
            <a:r>
              <a:rPr lang="en-US" dirty="0"/>
              <a:t> </a:t>
            </a:r>
            <a:r>
              <a:rPr lang="en-US" dirty="0" smtClean="0"/>
              <a:t>, </a:t>
            </a:r>
            <a:r>
              <a:rPr lang="en-US" dirty="0" err="1"/>
              <a:t>Paillier</a:t>
            </a:r>
            <a:r>
              <a:rPr lang="en-US" dirty="0"/>
              <a:t> is better suited for e-voting and has mature</a:t>
            </a:r>
          </a:p>
          <a:p>
            <a:r>
              <a:rPr lang="en-US" dirty="0"/>
              <a:t>solutions for distributed key generation, threshold decryption, and zero-knowledge</a:t>
            </a:r>
          </a:p>
          <a:p>
            <a:r>
              <a:rPr lang="en-US" dirty="0"/>
              <a:t>proofs, as detailed below. </a:t>
            </a:r>
            <a:r>
              <a:rPr lang="en-US" b="1" dirty="0">
                <a:solidFill>
                  <a:srgbClr val="FFFF00"/>
                </a:solidFill>
              </a:rPr>
              <a:t>Particularly, this system allows finding the sum of encrypted</a:t>
            </a:r>
          </a:p>
          <a:p>
            <a:r>
              <a:rPr lang="en-US" b="1" dirty="0">
                <a:solidFill>
                  <a:srgbClr val="FFFF00"/>
                </a:solidFill>
              </a:rPr>
              <a:t>votes by multiplying them. The votes and the tally remain encrypted, thus preserving the</a:t>
            </a:r>
          </a:p>
          <a:p>
            <a:r>
              <a:rPr lang="en-US" b="1" dirty="0">
                <a:solidFill>
                  <a:srgbClr val="FFFF00"/>
                </a:solidFill>
              </a:rPr>
              <a:t>privacy of the voters</a:t>
            </a:r>
            <a:r>
              <a:rPr lang="en-US" b="1" dirty="0"/>
              <a:t>: </a:t>
            </a:r>
            <a:r>
              <a:rPr lang="en-US" i="1" dirty="0" smtClean="0"/>
              <a:t>KV</a:t>
            </a:r>
            <a:r>
              <a:rPr lang="en-US" dirty="0" smtClean="0"/>
              <a:t>+(</a:t>
            </a:r>
            <a:r>
              <a:rPr lang="en-US" i="1" dirty="0"/>
              <a:t>m</a:t>
            </a:r>
            <a:r>
              <a:rPr lang="en-US" dirty="0"/>
              <a:t>1 + </a:t>
            </a:r>
            <a:r>
              <a:rPr lang="en-US" i="1" dirty="0"/>
              <a:t>m</a:t>
            </a:r>
            <a:r>
              <a:rPr lang="en-US" dirty="0"/>
              <a:t>2) = </a:t>
            </a:r>
            <a:r>
              <a:rPr lang="en-US" i="1" dirty="0" smtClean="0"/>
              <a:t>KV</a:t>
            </a:r>
            <a:r>
              <a:rPr lang="en-US" dirty="0" smtClean="0"/>
              <a:t>+(</a:t>
            </a:r>
            <a:r>
              <a:rPr lang="en-US" i="1" dirty="0"/>
              <a:t>m</a:t>
            </a:r>
            <a:r>
              <a:rPr lang="en-US" dirty="0"/>
              <a:t>1)  </a:t>
            </a:r>
            <a:r>
              <a:rPr lang="en-US" i="1" dirty="0" smtClean="0"/>
              <a:t>KV</a:t>
            </a:r>
            <a:r>
              <a:rPr lang="en-US" dirty="0" smtClean="0"/>
              <a:t>+(</a:t>
            </a:r>
            <a:r>
              <a:rPr lang="en-US" i="1" dirty="0"/>
              <a:t>m</a:t>
            </a:r>
            <a:r>
              <a:rPr lang="en-US" dirty="0"/>
              <a:t>2</a:t>
            </a:r>
            <a:r>
              <a:rPr lang="en-US" dirty="0" smtClean="0"/>
              <a:t>).</a:t>
            </a:r>
          </a:p>
          <a:p>
            <a:endParaRPr lang="en-US" dirty="0"/>
          </a:p>
          <a:p>
            <a:r>
              <a:rPr lang="en-US" dirty="0"/>
              <a:t>For flexibility, we support the limited vote </a:t>
            </a:r>
            <a:r>
              <a:rPr lang="en-US" dirty="0" smtClean="0"/>
              <a:t>election. </a:t>
            </a:r>
            <a:r>
              <a:rPr lang="en-US" dirty="0"/>
              <a:t>We allow each voter to select</a:t>
            </a:r>
          </a:p>
          <a:p>
            <a:r>
              <a:rPr lang="en-US" dirty="0"/>
              <a:t>up to </a:t>
            </a:r>
            <a:r>
              <a:rPr lang="en-US" i="1" dirty="0"/>
              <a:t>O </a:t>
            </a:r>
            <a:r>
              <a:rPr lang="en-US" dirty="0"/>
              <a:t>options from </a:t>
            </a:r>
            <a:r>
              <a:rPr lang="en-US" i="1" dirty="0"/>
              <a:t>C </a:t>
            </a:r>
            <a:r>
              <a:rPr lang="en-US" dirty="0"/>
              <a:t>candidates. The vote of each voter </a:t>
            </a:r>
            <a:r>
              <a:rPr lang="en-US" i="1" dirty="0"/>
              <a:t>Vi </a:t>
            </a:r>
            <a:r>
              <a:rPr lang="en-US" dirty="0"/>
              <a:t>is encoded as a voting</a:t>
            </a:r>
          </a:p>
          <a:p>
            <a:r>
              <a:rPr lang="en-US" dirty="0"/>
              <a:t>vector (</a:t>
            </a:r>
            <a:r>
              <a:rPr lang="en-US" i="1" dirty="0"/>
              <a:t>mi</a:t>
            </a:r>
            <a:r>
              <a:rPr lang="en-US" dirty="0"/>
              <a:t>,1, </a:t>
            </a:r>
            <a:r>
              <a:rPr lang="en-US" i="1" dirty="0"/>
              <a:t>mi</a:t>
            </a:r>
            <a:r>
              <a:rPr lang="en-US" dirty="0"/>
              <a:t>,2, …, </a:t>
            </a:r>
            <a:r>
              <a:rPr lang="en-US" i="1" dirty="0" err="1"/>
              <a:t>mi</a:t>
            </a:r>
            <a:r>
              <a:rPr lang="en-US" dirty="0" err="1"/>
              <a:t>,</a:t>
            </a:r>
            <a:r>
              <a:rPr lang="en-US" i="1" dirty="0" err="1"/>
              <a:t>C</a:t>
            </a:r>
            <a:r>
              <a:rPr lang="en-US" dirty="0"/>
              <a:t>) where </a:t>
            </a:r>
            <a:r>
              <a:rPr lang="en-US" i="1" dirty="0" err="1"/>
              <a:t>mi</a:t>
            </a:r>
            <a:r>
              <a:rPr lang="en-US" dirty="0" err="1"/>
              <a:t>,</a:t>
            </a:r>
            <a:r>
              <a:rPr lang="en-US" i="1" dirty="0" err="1"/>
              <a:t>l</a:t>
            </a:r>
            <a:r>
              <a:rPr lang="en-US" i="1" dirty="0"/>
              <a:t> </a:t>
            </a:r>
            <a:r>
              <a:rPr lang="en-US" dirty="0"/>
              <a:t>= 0 or 1 for </a:t>
            </a:r>
            <a:r>
              <a:rPr lang="en-US" i="1" dirty="0"/>
              <a:t>l </a:t>
            </a:r>
            <a:r>
              <a:rPr lang="en-US" dirty="0"/>
              <a:t>= 1, ?, …, </a:t>
            </a:r>
            <a:r>
              <a:rPr lang="en-US" i="1" dirty="0"/>
              <a:t>C </a:t>
            </a:r>
            <a:r>
              <a:rPr lang="en-US" dirty="0"/>
              <a:t>and </a:t>
            </a:r>
            <a:r>
              <a:rPr lang="en-US" i="1" dirty="0" err="1"/>
              <a:t>mi</a:t>
            </a:r>
            <a:r>
              <a:rPr lang="en-US" dirty="0" err="1"/>
              <a:t>,</a:t>
            </a:r>
            <a:r>
              <a:rPr lang="en-US" i="1" dirty="0" err="1"/>
              <a:t>l</a:t>
            </a:r>
            <a:r>
              <a:rPr lang="en-US" i="1" dirty="0"/>
              <a:t> </a:t>
            </a:r>
            <a:r>
              <a:rPr lang="en-US" dirty="0"/>
              <a:t>= 1 </a:t>
            </a:r>
            <a:r>
              <a:rPr lang="en-US" dirty="0" err="1"/>
              <a:t>iff</a:t>
            </a:r>
            <a:r>
              <a:rPr lang="en-US" dirty="0"/>
              <a:t> the voter</a:t>
            </a:r>
          </a:p>
          <a:p>
            <a:r>
              <a:rPr lang="en-US" dirty="0"/>
              <a:t>chooses the candidate </a:t>
            </a:r>
            <a:r>
              <a:rPr lang="en-US" i="1" dirty="0"/>
              <a:t>l</a:t>
            </a:r>
            <a:r>
              <a:rPr lang="en-US" dirty="0"/>
              <a:t>. The voting vector is encrypted to the vector (</a:t>
            </a:r>
            <a:r>
              <a:rPr lang="en-US" i="1" dirty="0"/>
              <a:t>ci</a:t>
            </a:r>
            <a:r>
              <a:rPr lang="en-US" dirty="0"/>
              <a:t>,1, </a:t>
            </a:r>
            <a:r>
              <a:rPr lang="en-US" i="1" dirty="0"/>
              <a:t>ci</a:t>
            </a:r>
            <a:r>
              <a:rPr lang="en-US" dirty="0"/>
              <a:t>,2, …, </a:t>
            </a:r>
            <a:r>
              <a:rPr lang="en-US" i="1" dirty="0" err="1"/>
              <a:t>ci</a:t>
            </a:r>
            <a:r>
              <a:rPr lang="en-US" dirty="0" err="1"/>
              <a:t>,</a:t>
            </a:r>
            <a:r>
              <a:rPr lang="en-US" i="1" dirty="0" err="1"/>
              <a:t>C</a:t>
            </a:r>
            <a:r>
              <a:rPr lang="en-US" dirty="0"/>
              <a:t>) and</a:t>
            </a:r>
          </a:p>
          <a:p>
            <a:r>
              <a:rPr lang="en-US" dirty="0"/>
              <a:t>the homomorphic property allows finding the encrypted tally of option </a:t>
            </a:r>
            <a:r>
              <a:rPr lang="en-US" i="1" dirty="0"/>
              <a:t>l </a:t>
            </a:r>
            <a:r>
              <a:rPr lang="en-US" dirty="0"/>
              <a:t>by </a:t>
            </a:r>
            <a:r>
              <a:rPr lang="en-US" i="1" dirty="0" smtClean="0"/>
              <a:t>Vi</a:t>
            </a:r>
            <a:r>
              <a:rPr lang="en-US" dirty="0" smtClean="0"/>
              <a:t>=1</a:t>
            </a:r>
            <a:r>
              <a:rPr lang="en-US" i="1" dirty="0" smtClean="0"/>
              <a:t>ci</a:t>
            </a:r>
            <a:r>
              <a:rPr lang="en-US" dirty="0" smtClean="0"/>
              <a:t>,</a:t>
            </a:r>
            <a:r>
              <a:rPr lang="en-US" i="1" dirty="0" smtClean="0"/>
              <a:t>l</a:t>
            </a:r>
            <a:r>
              <a:rPr lang="en-US" dirty="0"/>
              <a:t>; where</a:t>
            </a:r>
          </a:p>
          <a:p>
            <a:r>
              <a:rPr lang="en-US" i="1" dirty="0"/>
              <a:t>V </a:t>
            </a:r>
            <a:r>
              <a:rPr lang="en-US" dirty="0"/>
              <a:t>is the number of voters.</a:t>
            </a:r>
          </a:p>
        </p:txBody>
      </p:sp>
    </p:spTree>
    <p:extLst>
      <p:ext uri="{BB962C8B-B14F-4D97-AF65-F5344CB8AC3E}">
        <p14:creationId xmlns:p14="http://schemas.microsoft.com/office/powerpoint/2010/main" val="477616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0064" y="2206016"/>
            <a:ext cx="2590800" cy="1762125"/>
          </a:xfrm>
        </p:spPr>
      </p:pic>
      <p:sp>
        <p:nvSpPr>
          <p:cNvPr id="3" name="Title 2"/>
          <p:cNvSpPr>
            <a:spLocks noGrp="1"/>
          </p:cNvSpPr>
          <p:nvPr>
            <p:ph type="title"/>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314" y="2969681"/>
            <a:ext cx="2800350" cy="16287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5323" y="4523311"/>
            <a:ext cx="2847975" cy="1600200"/>
          </a:xfrm>
          <a:prstGeom prst="rect">
            <a:avLst/>
          </a:prstGeom>
        </p:spPr>
      </p:pic>
      <p:sp>
        <p:nvSpPr>
          <p:cNvPr id="7" name="Rectangle 6"/>
          <p:cNvSpPr/>
          <p:nvPr/>
        </p:nvSpPr>
        <p:spPr>
          <a:xfrm>
            <a:off x="1174995" y="1708814"/>
            <a:ext cx="2900938" cy="400110"/>
          </a:xfrm>
          <a:prstGeom prst="rect">
            <a:avLst/>
          </a:prstGeom>
          <a:noFill/>
        </p:spPr>
        <p:txBody>
          <a:bodyPr wrap="square" lIns="91440" tIns="45720" rIns="91440" bIns="45720">
            <a:spAutoFit/>
          </a:bodyPr>
          <a:lstStyle/>
          <a:p>
            <a:pPr algn="ctr"/>
            <a:r>
              <a:rPr lang="en-US" sz="2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Fight for what’s right</a:t>
            </a:r>
            <a:endParaRPr 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Rectangle 7"/>
          <p:cNvSpPr/>
          <p:nvPr/>
        </p:nvSpPr>
        <p:spPr>
          <a:xfrm>
            <a:off x="8401539" y="4053999"/>
            <a:ext cx="2900938" cy="400110"/>
          </a:xfrm>
          <a:prstGeom prst="rect">
            <a:avLst/>
          </a:prstGeom>
          <a:noFill/>
        </p:spPr>
        <p:txBody>
          <a:bodyPr wrap="square" lIns="91440" tIns="45720" rIns="91440" bIns="45720">
            <a:spAutoFit/>
          </a:bodyPr>
          <a:lstStyle/>
          <a:p>
            <a:pPr algn="ctr"/>
            <a:r>
              <a:rPr lang="en-US" sz="2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Get out and Vote!</a:t>
            </a:r>
            <a:endParaRPr 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Rectangle 8"/>
          <p:cNvSpPr/>
          <p:nvPr/>
        </p:nvSpPr>
        <p:spPr>
          <a:xfrm>
            <a:off x="4443055" y="2569571"/>
            <a:ext cx="3234868" cy="400110"/>
          </a:xfrm>
          <a:prstGeom prst="rect">
            <a:avLst/>
          </a:prstGeom>
          <a:noFill/>
        </p:spPr>
        <p:txBody>
          <a:bodyPr wrap="square" lIns="91440" tIns="45720" rIns="91440" bIns="45720">
            <a:spAutoFit/>
          </a:bodyPr>
          <a:lstStyle/>
          <a:p>
            <a:pPr algn="ctr"/>
            <a:r>
              <a:rPr lang="en-US" sz="2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Lets Revamp </a:t>
            </a:r>
            <a:r>
              <a:rPr lang="en-US" sz="2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the System</a:t>
            </a:r>
            <a:endParaRPr 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421532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Agenda</a:t>
            </a:r>
          </a:p>
          <a:p>
            <a:pPr lvl="1"/>
            <a:r>
              <a:rPr lang="en-US" dirty="0" smtClean="0"/>
              <a:t>Why we need a new system</a:t>
            </a:r>
          </a:p>
          <a:p>
            <a:pPr lvl="1"/>
            <a:r>
              <a:rPr lang="en-US" dirty="0" smtClean="0"/>
              <a:t>My proposal</a:t>
            </a:r>
          </a:p>
          <a:p>
            <a:pPr lvl="1"/>
            <a:r>
              <a:rPr lang="en-US" dirty="0"/>
              <a:t>I</a:t>
            </a:r>
            <a:r>
              <a:rPr lang="en-US" dirty="0" smtClean="0"/>
              <a:t>mprovements made to current systems</a:t>
            </a:r>
          </a:p>
          <a:p>
            <a:pPr lvl="1"/>
            <a:r>
              <a:rPr lang="en-US" dirty="0" smtClean="0"/>
              <a:t>How it would be implemented</a:t>
            </a:r>
          </a:p>
          <a:p>
            <a:pPr lvl="1"/>
            <a:r>
              <a:rPr lang="en-US" dirty="0" smtClean="0"/>
              <a:t>Recap</a:t>
            </a:r>
          </a:p>
          <a:p>
            <a:pPr lvl="1"/>
            <a:r>
              <a:rPr lang="en-US" dirty="0" smtClean="0"/>
              <a:t>Questions</a:t>
            </a:r>
          </a:p>
          <a:p>
            <a:pPr lvl="1"/>
            <a:endParaRPr lang="en-US" dirty="0" smtClean="0"/>
          </a:p>
          <a:p>
            <a:pPr lvl="1"/>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64612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7318" y="2110537"/>
            <a:ext cx="4300513" cy="3131721"/>
          </a:xfrm>
        </p:spPr>
        <p:txBody>
          <a:bodyPr>
            <a:normAutofit/>
          </a:bodyPr>
          <a:lstStyle/>
          <a:p>
            <a:r>
              <a:rPr lang="en-US" sz="2400" dirty="0" smtClean="0">
                <a:latin typeface="Times New Roman" panose="02020603050405020304" pitchFamily="18" charset="0"/>
                <a:cs typeface="Times New Roman" panose="02020603050405020304" pitchFamily="18" charset="0"/>
              </a:rPr>
              <a:t>Corrupt</a:t>
            </a:r>
          </a:p>
          <a:p>
            <a:r>
              <a:rPr lang="en-US" sz="2400" dirty="0" smtClean="0">
                <a:latin typeface="Times New Roman" panose="02020603050405020304" pitchFamily="18" charset="0"/>
                <a:cs typeface="Times New Roman" panose="02020603050405020304" pitchFamily="18" charset="0"/>
              </a:rPr>
              <a:t>Unsecure</a:t>
            </a:r>
          </a:p>
          <a:p>
            <a:r>
              <a:rPr lang="en-US" sz="2400" dirty="0" smtClean="0">
                <a:latin typeface="Times New Roman" panose="02020603050405020304" pitchFamily="18" charset="0"/>
                <a:cs typeface="Times New Roman" panose="02020603050405020304" pitchFamily="18" charset="0"/>
              </a:rPr>
              <a:t>Outdated and Archaic</a:t>
            </a:r>
          </a:p>
          <a:p>
            <a:r>
              <a:rPr lang="en-US" sz="2400" dirty="0" smtClean="0">
                <a:latin typeface="Times New Roman" panose="02020603050405020304" pitchFamily="18" charset="0"/>
                <a:cs typeface="Times New Roman" panose="02020603050405020304" pitchFamily="18" charset="0"/>
              </a:rPr>
              <a:t>Influenced by media and outside countries</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55037">
            <a:off x="436202" y="1758218"/>
            <a:ext cx="2374238" cy="114669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2874" y="4869125"/>
            <a:ext cx="3133314" cy="137865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2164" y="3583148"/>
            <a:ext cx="2253958" cy="1502638"/>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7831" y="2419411"/>
            <a:ext cx="2619375" cy="174307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652206">
            <a:off x="9379089" y="444803"/>
            <a:ext cx="2419286" cy="1362163"/>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82679" y="5242258"/>
            <a:ext cx="1760292" cy="1176717"/>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73888" y="1126489"/>
            <a:ext cx="1755391" cy="1195016"/>
          </a:xfrm>
          <a:prstGeom prst="rect">
            <a:avLst/>
          </a:prstGeom>
        </p:spPr>
      </p:pic>
      <p:sp>
        <p:nvSpPr>
          <p:cNvPr id="12" name="Title 11"/>
          <p:cNvSpPr>
            <a:spLocks noGrp="1"/>
          </p:cNvSpPr>
          <p:nvPr>
            <p:ph type="title"/>
          </p:nvPr>
        </p:nvSpPr>
        <p:spPr>
          <a:xfrm>
            <a:off x="7049726" y="141232"/>
            <a:ext cx="1911751" cy="1064982"/>
          </a:xfrm>
        </p:spPr>
        <p:txBody>
          <a:bodyPr>
            <a:normAutofit fontScale="90000"/>
          </a:bodyPr>
          <a:lstStyle/>
          <a:p>
            <a:r>
              <a:rPr lang="en-US" dirty="0" smtClean="0"/>
              <a:t>-WHY??</a:t>
            </a:r>
            <a:endParaRPr lang="en-US" dirty="0"/>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02348" y="4701433"/>
            <a:ext cx="3403253" cy="1911704"/>
          </a:xfrm>
          <a:prstGeom prst="rect">
            <a:avLst/>
          </a:prstGeom>
        </p:spPr>
      </p:pic>
      <p:pic>
        <p:nvPicPr>
          <p:cNvPr id="6" name="Picture 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38438" y="1695510"/>
            <a:ext cx="1933625" cy="1447802"/>
          </a:xfrm>
          <a:prstGeom prst="rect">
            <a:avLst/>
          </a:prstGeom>
        </p:spPr>
      </p:pic>
      <p:pic>
        <p:nvPicPr>
          <p:cNvPr id="13" name="Content Placeholder 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53370" y="5242258"/>
            <a:ext cx="1711273" cy="1370879"/>
          </a:xfrm>
          <a:prstGeom prst="rect">
            <a:avLst/>
          </a:prstGeom>
        </p:spPr>
      </p:pic>
    </p:spTree>
    <p:extLst>
      <p:ext uri="{BB962C8B-B14F-4D97-AF65-F5344CB8AC3E}">
        <p14:creationId xmlns:p14="http://schemas.microsoft.com/office/powerpoint/2010/main" val="20822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Money</a:t>
            </a:r>
          </a:p>
          <a:p>
            <a:r>
              <a:rPr lang="en-US" dirty="0" smtClean="0"/>
              <a:t>Popularity</a:t>
            </a:r>
          </a:p>
          <a:p>
            <a:r>
              <a:rPr lang="en-US" dirty="0" smtClean="0"/>
              <a:t>Public Speaking</a:t>
            </a:r>
          </a:p>
          <a:p>
            <a:r>
              <a:rPr lang="en-US" dirty="0" smtClean="0"/>
              <a:t>Sex</a:t>
            </a:r>
          </a:p>
          <a:p>
            <a:r>
              <a:rPr lang="en-US" dirty="0" smtClean="0"/>
              <a:t>Color</a:t>
            </a:r>
          </a:p>
          <a:p>
            <a:r>
              <a:rPr lang="en-US" dirty="0" smtClean="0"/>
              <a:t>Media</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7244" y="1633559"/>
            <a:ext cx="6366933" cy="3480308"/>
          </a:xfrm>
          <a:prstGeom prst="rect">
            <a:avLst/>
          </a:prstGeom>
        </p:spPr>
      </p:pic>
      <p:sp>
        <p:nvSpPr>
          <p:cNvPr id="2" name="Title 1"/>
          <p:cNvSpPr>
            <a:spLocks noGrp="1"/>
          </p:cNvSpPr>
          <p:nvPr>
            <p:ph type="title"/>
          </p:nvPr>
        </p:nvSpPr>
        <p:spPr>
          <a:xfrm>
            <a:off x="2445149" y="117208"/>
            <a:ext cx="9608537" cy="1064982"/>
          </a:xfrm>
        </p:spPr>
        <p:txBody>
          <a:bodyPr/>
          <a:lstStyle/>
          <a:p>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775" y="5335359"/>
            <a:ext cx="2448938" cy="137823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6729" y="5335360"/>
            <a:ext cx="2071124" cy="1378239"/>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710871" y="5342879"/>
            <a:ext cx="2436834" cy="1370719"/>
          </a:xfrm>
          <a:prstGeom prst="rect">
            <a:avLst/>
          </a:prstGeom>
        </p:spPr>
      </p:pic>
      <p:pic>
        <p:nvPicPr>
          <p:cNvPr id="8" name="Picture 7"/>
          <p:cNvPicPr>
            <a:picLocks noChangeAspect="1"/>
          </p:cNvPicPr>
          <p:nvPr/>
        </p:nvPicPr>
        <p:blipFill rotWithShape="1">
          <a:blip r:embed="rId7">
            <a:extLst>
              <a:ext uri="{28A0092B-C50C-407E-A947-70E740481C1C}">
                <a14:useLocalDpi xmlns:a14="http://schemas.microsoft.com/office/drawing/2010/main" val="0"/>
              </a:ext>
            </a:extLst>
          </a:blip>
          <a:srcRect l="26921"/>
          <a:stretch/>
        </p:blipFill>
        <p:spPr>
          <a:xfrm>
            <a:off x="7596877" y="5335064"/>
            <a:ext cx="1862210" cy="1378534"/>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557303" y="5335064"/>
            <a:ext cx="2417193" cy="1359671"/>
          </a:xfrm>
          <a:prstGeom prst="rect">
            <a:avLst/>
          </a:prstGeom>
        </p:spPr>
      </p:pic>
      <p:sp>
        <p:nvSpPr>
          <p:cNvPr id="10" name="Title 11"/>
          <p:cNvSpPr txBox="1">
            <a:spLocks/>
          </p:cNvSpPr>
          <p:nvPr/>
        </p:nvSpPr>
        <p:spPr>
          <a:xfrm>
            <a:off x="7049726" y="141232"/>
            <a:ext cx="1911751" cy="1064982"/>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b="1" kern="1200" cap="all" baseline="0">
                <a:ln w="3175" cmpd="sng">
                  <a:noFill/>
                </a:ln>
                <a:solidFill>
                  <a:schemeClr val="tx1"/>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-WHY??</a:t>
            </a:r>
            <a:endParaRPr lang="en-US" dirty="0"/>
          </a:p>
        </p:txBody>
      </p:sp>
    </p:spTree>
    <p:extLst>
      <p:ext uri="{BB962C8B-B14F-4D97-AF65-F5344CB8AC3E}">
        <p14:creationId xmlns:p14="http://schemas.microsoft.com/office/powerpoint/2010/main" val="1192351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Common Ideals</a:t>
            </a:r>
          </a:p>
          <a:p>
            <a:r>
              <a:rPr lang="en-US" dirty="0" smtClean="0"/>
              <a:t>Secure Electronic Vote</a:t>
            </a:r>
          </a:p>
          <a:p>
            <a:r>
              <a:rPr lang="en-US" dirty="0" smtClean="0"/>
              <a:t>Easily Accessible</a:t>
            </a:r>
          </a:p>
          <a:p>
            <a:r>
              <a:rPr lang="en-US" dirty="0" smtClean="0"/>
              <a:t>Voter Verified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065" y="4883866"/>
            <a:ext cx="2857500" cy="1600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3849" y="2300343"/>
            <a:ext cx="2733675" cy="16764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62837" y="1323522"/>
            <a:ext cx="4448426" cy="333632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0857" y="4941645"/>
            <a:ext cx="2717908" cy="1312674"/>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39057" y="4819319"/>
            <a:ext cx="2771775" cy="1647825"/>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69704" y="1323522"/>
            <a:ext cx="8041559" cy="5256387"/>
          </a:xfrm>
          <a:prstGeom prst="rect">
            <a:avLst/>
          </a:prstGeom>
        </p:spPr>
      </p:pic>
      <p:sp>
        <p:nvSpPr>
          <p:cNvPr id="10" name="Title 11"/>
          <p:cNvSpPr txBox="1">
            <a:spLocks/>
          </p:cNvSpPr>
          <p:nvPr/>
        </p:nvSpPr>
        <p:spPr>
          <a:xfrm>
            <a:off x="7049726" y="141232"/>
            <a:ext cx="4861537" cy="1064982"/>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b="1" kern="1200" cap="all" baseline="0">
                <a:ln w="3175" cmpd="sng">
                  <a:noFill/>
                </a:ln>
                <a:solidFill>
                  <a:schemeClr val="tx1"/>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-My Proposal</a:t>
            </a:r>
            <a:endParaRPr lang="en-US" dirty="0"/>
          </a:p>
        </p:txBody>
      </p:sp>
    </p:spTree>
    <p:extLst>
      <p:ext uri="{BB962C8B-B14F-4D97-AF65-F5344CB8AC3E}">
        <p14:creationId xmlns:p14="http://schemas.microsoft.com/office/powerpoint/2010/main" val="220578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583" y="3697314"/>
            <a:ext cx="8534400" cy="701388"/>
          </a:xfrm>
        </p:spPr>
        <p:txBody>
          <a:bodyPr>
            <a:noAutofit/>
          </a:bodyPr>
          <a:lstStyle/>
          <a:p>
            <a:endParaRPr lang="en-US" dirty="0" smtClean="0">
              <a:solidFill>
                <a:srgbClr val="FF0000"/>
              </a:solidFill>
            </a:endParaRPr>
          </a:p>
          <a:p>
            <a:pPr marL="0" indent="0">
              <a:buNone/>
            </a:pPr>
            <a:r>
              <a:rPr lang="en-US" sz="2400" b="1" dirty="0" smtClean="0">
                <a:solidFill>
                  <a:srgbClr val="FF0000"/>
                </a:solidFill>
              </a:rPr>
              <a:t>II. Change the way we choose our candidate</a:t>
            </a:r>
            <a:endParaRPr lang="en-US" sz="2400" b="1" dirty="0">
              <a:solidFill>
                <a:srgbClr val="FF0000"/>
              </a:solidFill>
            </a:endParaRPr>
          </a:p>
          <a:p>
            <a:endParaRPr lang="en-US" sz="2400" b="1" dirty="0" smtClean="0">
              <a:solidFill>
                <a:srgbClr val="FF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3717" y="5164288"/>
            <a:ext cx="3251509" cy="169371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227" y="4719567"/>
            <a:ext cx="3376863" cy="190149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8539" y="4719567"/>
            <a:ext cx="6048375" cy="191268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9913" y="1398137"/>
            <a:ext cx="2212081" cy="1485485"/>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25403" y="1345318"/>
            <a:ext cx="2850470" cy="1603617"/>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48983" y="1820015"/>
            <a:ext cx="2825681" cy="1947546"/>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9827" y="3097199"/>
            <a:ext cx="1872778" cy="1402776"/>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0601" y="1462573"/>
            <a:ext cx="2057400" cy="1369106"/>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14042" y="4058935"/>
            <a:ext cx="2049483" cy="1229690"/>
          </a:xfrm>
          <a:prstGeom prst="rect">
            <a:avLst/>
          </a:prstGeom>
        </p:spPr>
      </p:pic>
      <p:sp>
        <p:nvSpPr>
          <p:cNvPr id="15" name="Content Placeholder 2"/>
          <p:cNvSpPr txBox="1">
            <a:spLocks/>
          </p:cNvSpPr>
          <p:nvPr/>
        </p:nvSpPr>
        <p:spPr>
          <a:xfrm>
            <a:off x="614583" y="3095821"/>
            <a:ext cx="8534400" cy="701388"/>
          </a:xfrm>
          <a:prstGeom prst="rect">
            <a:avLst/>
          </a:prstGeom>
        </p:spPr>
        <p:txBody>
          <a:bodyPr vert="horz" lIns="91440" tIns="45720" rIns="91440" bIns="45720" rtlCol="0" anchor="ctr">
            <a:noAutofit/>
          </a:bodyPr>
          <a:lstStyle>
            <a:lvl1pPr marL="514350" indent="-514350" algn="l" defTabSz="457200" rtl="0" eaLnBrk="1" latinLnBrk="0" hangingPunct="1">
              <a:spcBef>
                <a:spcPct val="20000"/>
              </a:spcBef>
              <a:spcAft>
                <a:spcPts val="600"/>
              </a:spcAft>
              <a:buClr>
                <a:schemeClr val="tx1"/>
              </a:buClr>
              <a:buSzPct val="80000"/>
              <a:buFont typeface="+mj-lt"/>
              <a:buAutoNum type="romanUcPeriod"/>
              <a:defRPr sz="2000" kern="1200" cap="none">
                <a:solidFill>
                  <a:schemeClr val="tx1"/>
                </a:solidFill>
                <a:effectLst/>
                <a:latin typeface="Times New Roman" panose="02020603050405020304" pitchFamily="18" charset="0"/>
                <a:ea typeface="+mn-ea"/>
                <a:cs typeface="Times New Roman" panose="02020603050405020304" pitchFamily="18" charset="0"/>
              </a:defRPr>
            </a:lvl1pPr>
            <a:lvl2pPr marL="800100" indent="-342900" algn="l" defTabSz="457200" rtl="0" eaLnBrk="1" latinLnBrk="0" hangingPunct="1">
              <a:spcBef>
                <a:spcPct val="20000"/>
              </a:spcBef>
              <a:spcAft>
                <a:spcPts val="600"/>
              </a:spcAft>
              <a:buClr>
                <a:schemeClr val="tx1"/>
              </a:buClr>
              <a:buSzPct val="80000"/>
              <a:buFont typeface="+mj-lt"/>
              <a:buAutoNum type="alphaUcPeriod"/>
              <a:defRPr sz="1800" kern="1200" cap="none">
                <a:solidFill>
                  <a:schemeClr val="tx1"/>
                </a:solidFill>
                <a:effectLst/>
                <a:latin typeface="Times New Roman" panose="02020603050405020304" pitchFamily="18" charset="0"/>
                <a:ea typeface="+mn-ea"/>
                <a:cs typeface="Times New Roman" panose="02020603050405020304" pitchFamily="18" charset="0"/>
              </a:defRPr>
            </a:lvl2pPr>
            <a:lvl3pPr marL="1257300" indent="-342900" algn="l" defTabSz="457200" rtl="0" eaLnBrk="1" latinLnBrk="0" hangingPunct="1">
              <a:spcBef>
                <a:spcPct val="20000"/>
              </a:spcBef>
              <a:spcAft>
                <a:spcPts val="600"/>
              </a:spcAft>
              <a:buClr>
                <a:schemeClr val="tx1"/>
              </a:buClr>
              <a:buSzPct val="80000"/>
              <a:buFont typeface="+mj-lt"/>
              <a:buAutoNum type="arabicPeriod"/>
              <a:defRPr sz="1600" kern="1200" cap="none">
                <a:solidFill>
                  <a:schemeClr val="tx1"/>
                </a:solidFill>
                <a:effectLst/>
                <a:latin typeface="Times New Roman" panose="02020603050405020304" pitchFamily="18" charset="0"/>
                <a:ea typeface="+mn-ea"/>
                <a:cs typeface="Times New Roman" panose="02020603050405020304" pitchFamily="18" charset="0"/>
              </a:defRPr>
            </a:lvl3pPr>
            <a:lvl4pPr marL="1714500" indent="-342900" algn="l" defTabSz="457200" rtl="0" eaLnBrk="1" latinLnBrk="0" hangingPunct="1">
              <a:spcBef>
                <a:spcPct val="20000"/>
              </a:spcBef>
              <a:spcAft>
                <a:spcPts val="600"/>
              </a:spcAft>
              <a:buClr>
                <a:schemeClr val="tx1"/>
              </a:buClr>
              <a:buSzPct val="80000"/>
              <a:buFont typeface="+mj-lt"/>
              <a:buAutoNum type="alphaLcParenR"/>
              <a:defRPr sz="1400" kern="1200" cap="none">
                <a:solidFill>
                  <a:schemeClr val="tx1"/>
                </a:solidFill>
                <a:effectLst/>
                <a:latin typeface="Times New Roman" panose="02020603050405020304" pitchFamily="18" charset="0"/>
                <a:ea typeface="+mn-ea"/>
                <a:cs typeface="Times New Roman" panose="02020603050405020304" pitchFamily="18" charset="0"/>
              </a:defRPr>
            </a:lvl4pPr>
            <a:lvl5pPr marL="2000250" indent="-171450" algn="l" defTabSz="457200" rtl="0" eaLnBrk="1" latinLnBrk="0" hangingPunct="1">
              <a:spcBef>
                <a:spcPct val="20000"/>
              </a:spcBef>
              <a:spcAft>
                <a:spcPts val="600"/>
              </a:spcAft>
              <a:buClr>
                <a:schemeClr val="tx1"/>
              </a:buClr>
              <a:buSzPct val="80000"/>
              <a:buFont typeface="Wingdings" panose="05000000000000000000" pitchFamily="2" charset="2"/>
              <a:buChar char="Ø"/>
              <a:defRPr sz="1400" kern="1200" cap="none">
                <a:solidFill>
                  <a:schemeClr val="tx1"/>
                </a:solidFill>
                <a:effectLst/>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endParaRPr lang="en-US" dirty="0" smtClean="0">
              <a:solidFill>
                <a:srgbClr val="FFFF00"/>
              </a:solidFill>
            </a:endParaRPr>
          </a:p>
          <a:p>
            <a:pPr marL="0" indent="0">
              <a:buNone/>
            </a:pPr>
            <a:r>
              <a:rPr lang="en-US" sz="2400" b="1" dirty="0" smtClean="0">
                <a:solidFill>
                  <a:srgbClr val="FFFF00"/>
                </a:solidFill>
              </a:rPr>
              <a:t>I. National Polling on the Nations Biggest Issues</a:t>
            </a:r>
          </a:p>
          <a:p>
            <a:endParaRPr lang="en-US" sz="2400" b="1" dirty="0" smtClean="0">
              <a:solidFill>
                <a:srgbClr val="FFFF00"/>
              </a:solidFill>
            </a:endParaRPr>
          </a:p>
        </p:txBody>
      </p:sp>
      <p:sp>
        <p:nvSpPr>
          <p:cNvPr id="16" name="Title 11"/>
          <p:cNvSpPr txBox="1">
            <a:spLocks noGrp="1"/>
          </p:cNvSpPr>
          <p:nvPr>
            <p:ph type="title"/>
          </p:nvPr>
        </p:nvSpPr>
        <p:spPr>
          <a:xfrm>
            <a:off x="6916122" y="123892"/>
            <a:ext cx="3803182" cy="1064982"/>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b="1" kern="1200" cap="all" baseline="0">
                <a:ln w="3175" cmpd="sng">
                  <a:noFill/>
                </a:ln>
                <a:solidFill>
                  <a:schemeClr val="tx1"/>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-My Proposal</a:t>
            </a:r>
            <a:endParaRPr lang="en-US" dirty="0"/>
          </a:p>
        </p:txBody>
      </p:sp>
      <p:pic>
        <p:nvPicPr>
          <p:cNvPr id="17" name="Content Placeholder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604389" y="39592"/>
            <a:ext cx="1370275" cy="1656834"/>
          </a:xfrm>
          <a:prstGeom prst="rect">
            <a:avLst/>
          </a:prstGeom>
        </p:spPr>
      </p:pic>
    </p:spTree>
    <p:extLst>
      <p:ext uri="{BB962C8B-B14F-4D97-AF65-F5344CB8AC3E}">
        <p14:creationId xmlns:p14="http://schemas.microsoft.com/office/powerpoint/2010/main" val="424835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6" presetClass="emph" presetSubtype="0" fill="hold" grpId="1" nodeType="clickEffect">
                                  <p:stCondLst>
                                    <p:cond delay="0"/>
                                  </p:stCondLst>
                                  <p:childTnLst>
                                    <p:animEffect transition="out" filter="fade">
                                      <p:cBhvr>
                                        <p:cTn id="44" dur="500" tmFilter="0, 0; .2, .5; .8, .5; 1, 0"/>
                                        <p:tgtEl>
                                          <p:spTgt spid="3">
                                            <p:txEl>
                                              <p:pRg st="1" end="1"/>
                                            </p:txEl>
                                          </p:spTgt>
                                        </p:tgtEl>
                                      </p:cBhvr>
                                    </p:animEffect>
                                    <p:animScale>
                                      <p:cBhvr>
                                        <p:cTn id="45" dur="250" autoRev="1" fill="hold"/>
                                        <p:tgtEl>
                                          <p:spTgt spid="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928227" y="1297465"/>
            <a:ext cx="3751609" cy="5114773"/>
          </a:xfrm>
        </p:spPr>
      </p:pic>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18" y="1387477"/>
            <a:ext cx="5693946" cy="5024761"/>
          </a:xfrm>
          <a:prstGeom prst="rect">
            <a:avLst/>
          </a:prstGeom>
        </p:spPr>
      </p:pic>
      <p:sp>
        <p:nvSpPr>
          <p:cNvPr id="6" name="Title 11"/>
          <p:cNvSpPr txBox="1">
            <a:spLocks noGrp="1"/>
          </p:cNvSpPr>
          <p:nvPr>
            <p:ph type="title"/>
          </p:nvPr>
        </p:nvSpPr>
        <p:spPr>
          <a:xfrm>
            <a:off x="7008763" y="109814"/>
            <a:ext cx="4585474" cy="1064982"/>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b="1" kern="1200" cap="all" baseline="0">
                <a:ln w="3175" cmpd="sng">
                  <a:noFill/>
                </a:ln>
                <a:solidFill>
                  <a:schemeClr val="tx1"/>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-My Proposal</a:t>
            </a:r>
            <a:endParaRPr lang="en-US" dirty="0"/>
          </a:p>
        </p:txBody>
      </p:sp>
    </p:spTree>
    <p:extLst>
      <p:ext uri="{BB962C8B-B14F-4D97-AF65-F5344CB8AC3E}">
        <p14:creationId xmlns:p14="http://schemas.microsoft.com/office/powerpoint/2010/main" val="2789971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325" y="1423076"/>
            <a:ext cx="4160611" cy="51523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691" y="1444718"/>
            <a:ext cx="3831824" cy="5109099"/>
          </a:xfrm>
          <a:prstGeom prst="rect">
            <a:avLst/>
          </a:prstGeom>
        </p:spPr>
      </p:pic>
      <p:sp>
        <p:nvSpPr>
          <p:cNvPr id="6" name="Rectangle 5"/>
          <p:cNvSpPr/>
          <p:nvPr/>
        </p:nvSpPr>
        <p:spPr>
          <a:xfrm>
            <a:off x="4590461" y="1546039"/>
            <a:ext cx="3610284" cy="584775"/>
          </a:xfrm>
          <a:prstGeom prst="rect">
            <a:avLst/>
          </a:prstGeom>
          <a:solidFill>
            <a:schemeClr val="bg2">
              <a:lumMod val="50000"/>
            </a:schemeClr>
          </a:solidFill>
        </p:spPr>
        <p:txBody>
          <a:bodyPr wrap="none" lIns="91440" tIns="45720" rIns="91440" bIns="45720">
            <a:spAutoFit/>
          </a:bodyPr>
          <a:lstStyle/>
          <a:p>
            <a:pPr algn="ctr"/>
            <a:r>
              <a:rPr lang="en-US" sz="3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Morgan Freeman</a:t>
            </a:r>
            <a:endParaRPr 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Title 11"/>
          <p:cNvSpPr txBox="1">
            <a:spLocks noGrp="1"/>
          </p:cNvSpPr>
          <p:nvPr>
            <p:ph type="title"/>
          </p:nvPr>
        </p:nvSpPr>
        <p:spPr>
          <a:xfrm>
            <a:off x="7061351" y="118693"/>
            <a:ext cx="4523331" cy="1064982"/>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b="1" kern="1200" cap="all" baseline="0">
                <a:ln w="3175" cmpd="sng">
                  <a:noFill/>
                </a:ln>
                <a:solidFill>
                  <a:schemeClr val="tx1"/>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-My Proposal</a:t>
            </a:r>
            <a:endParaRPr lang="en-US" dirty="0"/>
          </a:p>
        </p:txBody>
      </p:sp>
      <p:sp>
        <p:nvSpPr>
          <p:cNvPr id="8" name="TextBox 7"/>
          <p:cNvSpPr txBox="1"/>
          <p:nvPr/>
        </p:nvSpPr>
        <p:spPr>
          <a:xfrm>
            <a:off x="1145220" y="2130986"/>
            <a:ext cx="704039" cy="276999"/>
          </a:xfrm>
          <a:prstGeom prst="rect">
            <a:avLst/>
          </a:prstGeom>
          <a:noFill/>
        </p:spPr>
        <p:txBody>
          <a:bodyPr wrap="none" rtlCol="0">
            <a:spAutoFit/>
          </a:bodyPr>
          <a:lstStyle/>
          <a:p>
            <a:r>
              <a:rPr lang="en-US" sz="1200" dirty="0" smtClean="0">
                <a:solidFill>
                  <a:schemeClr val="bg1"/>
                </a:solidFill>
                <a:latin typeface="Arial" panose="020B0604020202020204" pitchFamily="34" charset="0"/>
                <a:cs typeface="Arial" panose="020B0604020202020204" pitchFamily="34" charset="0"/>
              </a:rPr>
              <a:t>Morgan</a:t>
            </a:r>
            <a:endParaRPr lang="en-US" sz="1200"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1145220" y="2410121"/>
            <a:ext cx="798617" cy="276999"/>
          </a:xfrm>
          <a:prstGeom prst="rect">
            <a:avLst/>
          </a:prstGeom>
          <a:noFill/>
        </p:spPr>
        <p:txBody>
          <a:bodyPr wrap="none" rtlCol="0">
            <a:spAutoFit/>
          </a:bodyPr>
          <a:lstStyle/>
          <a:p>
            <a:r>
              <a:rPr lang="en-US" sz="1200" dirty="0" smtClean="0">
                <a:solidFill>
                  <a:schemeClr val="bg1"/>
                </a:solidFill>
                <a:latin typeface="Arial" panose="020B0604020202020204" pitchFamily="34" charset="0"/>
                <a:cs typeface="Arial" panose="020B0604020202020204" pitchFamily="34" charset="0"/>
              </a:rPr>
              <a:t>Freeman</a:t>
            </a:r>
            <a:endParaRPr lang="en-US" sz="1200"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3213717" y="3350326"/>
            <a:ext cx="500458" cy="276999"/>
          </a:xfrm>
          <a:prstGeom prst="rect">
            <a:avLst/>
          </a:prstGeom>
          <a:noFill/>
        </p:spPr>
        <p:txBody>
          <a:bodyPr wrap="none" rtlCol="0">
            <a:spAutoFit/>
          </a:bodyPr>
          <a:lstStyle/>
          <a:p>
            <a:r>
              <a:rPr lang="en-US" sz="1200" dirty="0" smtClean="0">
                <a:solidFill>
                  <a:schemeClr val="bg1"/>
                </a:solidFill>
                <a:latin typeface="Arial" panose="020B0604020202020204" pitchFamily="34" charset="0"/>
                <a:cs typeface="Arial" panose="020B0604020202020204" pitchFamily="34" charset="0"/>
              </a:rPr>
              <a:t>USA</a:t>
            </a:r>
            <a:endParaRPr lang="en-US" sz="1200"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2285" y="1444717"/>
            <a:ext cx="3731951" cy="5109099"/>
          </a:xfrm>
          <a:prstGeom prst="rect">
            <a:avLst/>
          </a:prstGeom>
        </p:spPr>
      </p:pic>
      <p:sp>
        <p:nvSpPr>
          <p:cNvPr id="11" name="Rectangle 10"/>
          <p:cNvSpPr/>
          <p:nvPr/>
        </p:nvSpPr>
        <p:spPr>
          <a:xfrm>
            <a:off x="9119509" y="1546038"/>
            <a:ext cx="2337499" cy="584775"/>
          </a:xfrm>
          <a:prstGeom prst="rect">
            <a:avLst/>
          </a:prstGeom>
          <a:solidFill>
            <a:schemeClr val="bg2">
              <a:lumMod val="50000"/>
            </a:schemeClr>
          </a:solidFill>
        </p:spPr>
        <p:txBody>
          <a:bodyPr wrap="none" lIns="91440" tIns="45720" rIns="91440" bIns="45720">
            <a:spAutoFit/>
          </a:bodyPr>
          <a:lstStyle/>
          <a:p>
            <a:pPr algn="ctr"/>
            <a:r>
              <a:rPr lang="en-US" sz="3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Jim Carrey</a:t>
            </a:r>
            <a:endParaRPr 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022390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6407" y="1210912"/>
            <a:ext cx="8534400" cy="3615267"/>
          </a:xfrm>
        </p:spPr>
        <p:txBody>
          <a:bodyPr/>
          <a:lstStyle/>
          <a:p>
            <a:r>
              <a:rPr lang="en-US" dirty="0" smtClean="0"/>
              <a:t>Blind Randomized Ballot</a:t>
            </a:r>
          </a:p>
          <a:p>
            <a:r>
              <a:rPr lang="en-US" dirty="0" smtClean="0"/>
              <a:t>Accurately Displays Candidate Choices</a:t>
            </a:r>
          </a:p>
          <a:p>
            <a:pPr marL="0" indent="0">
              <a:buNone/>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584" y="1301376"/>
            <a:ext cx="1916593" cy="4656221"/>
          </a:xfrm>
          <a:prstGeom prst="rect">
            <a:avLst/>
          </a:prstGeom>
          <a:ln w="57150">
            <a:solidFill>
              <a:schemeClr val="bg1">
                <a:lumMod val="50000"/>
                <a:lumOff val="50000"/>
              </a:schemeClr>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713" y="1301376"/>
            <a:ext cx="1907871" cy="4656221"/>
          </a:xfrm>
          <a:prstGeom prst="rect">
            <a:avLst/>
          </a:prstGeom>
          <a:ln w="57150">
            <a:solidFill>
              <a:schemeClr val="bg1">
                <a:lumMod val="50000"/>
                <a:lumOff val="50000"/>
              </a:schemeClr>
            </a:solidFill>
          </a:ln>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2509" y="1301376"/>
            <a:ext cx="2137204" cy="4656221"/>
          </a:xfrm>
          <a:prstGeom prst="rect">
            <a:avLst/>
          </a:prstGeom>
          <a:ln w="57150">
            <a:solidFill>
              <a:schemeClr val="bg1">
                <a:lumMod val="50000"/>
                <a:lumOff val="50000"/>
              </a:schemeClr>
            </a:solidFill>
          </a:ln>
        </p:spPr>
      </p:pic>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l="-348" t="262" r="348" b="44766"/>
          <a:stretch/>
        </p:blipFill>
        <p:spPr>
          <a:xfrm>
            <a:off x="1679292" y="3975467"/>
            <a:ext cx="2704315" cy="1982130"/>
          </a:xfrm>
          <a:prstGeom prst="rect">
            <a:avLst/>
          </a:prstGeom>
        </p:spPr>
      </p:pic>
      <p:sp>
        <p:nvSpPr>
          <p:cNvPr id="8" name="Title 11"/>
          <p:cNvSpPr txBox="1">
            <a:spLocks/>
          </p:cNvSpPr>
          <p:nvPr/>
        </p:nvSpPr>
        <p:spPr>
          <a:xfrm>
            <a:off x="7049726" y="141232"/>
            <a:ext cx="4861537" cy="1064982"/>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b="1" kern="1200" cap="all" baseline="0">
                <a:ln w="3175" cmpd="sng">
                  <a:noFill/>
                </a:ln>
                <a:solidFill>
                  <a:schemeClr val="tx1"/>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-My Proposal</a:t>
            </a:r>
            <a:endParaRPr lang="en-US" dirty="0"/>
          </a:p>
        </p:txBody>
      </p:sp>
    </p:spTree>
    <p:extLst>
      <p:ext uri="{BB962C8B-B14F-4D97-AF65-F5344CB8AC3E}">
        <p14:creationId xmlns:p14="http://schemas.microsoft.com/office/powerpoint/2010/main" val="255238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80">
                                          <p:stCondLst>
                                            <p:cond delay="0"/>
                                          </p:stCondLst>
                                        </p:cTn>
                                        <p:tgtEl>
                                          <p:spTgt spid="7"/>
                                        </p:tgtEl>
                                      </p:cBhvr>
                                    </p:animEffect>
                                    <p:anim calcmode="lin" valueType="num">
                                      <p:cBhvr>
                                        <p:cTn id="2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1" dur="26">
                                          <p:stCondLst>
                                            <p:cond delay="650"/>
                                          </p:stCondLst>
                                        </p:cTn>
                                        <p:tgtEl>
                                          <p:spTgt spid="7"/>
                                        </p:tgtEl>
                                      </p:cBhvr>
                                      <p:to x="100000" y="60000"/>
                                    </p:animScale>
                                    <p:animScale>
                                      <p:cBhvr>
                                        <p:cTn id="32" dur="166" decel="50000">
                                          <p:stCondLst>
                                            <p:cond delay="676"/>
                                          </p:stCondLst>
                                        </p:cTn>
                                        <p:tgtEl>
                                          <p:spTgt spid="7"/>
                                        </p:tgtEl>
                                      </p:cBhvr>
                                      <p:to x="100000" y="100000"/>
                                    </p:animScale>
                                    <p:animScale>
                                      <p:cBhvr>
                                        <p:cTn id="33" dur="26">
                                          <p:stCondLst>
                                            <p:cond delay="1312"/>
                                          </p:stCondLst>
                                        </p:cTn>
                                        <p:tgtEl>
                                          <p:spTgt spid="7"/>
                                        </p:tgtEl>
                                      </p:cBhvr>
                                      <p:to x="100000" y="80000"/>
                                    </p:animScale>
                                    <p:animScale>
                                      <p:cBhvr>
                                        <p:cTn id="34" dur="166" decel="50000">
                                          <p:stCondLst>
                                            <p:cond delay="1338"/>
                                          </p:stCondLst>
                                        </p:cTn>
                                        <p:tgtEl>
                                          <p:spTgt spid="7"/>
                                        </p:tgtEl>
                                      </p:cBhvr>
                                      <p:to x="100000" y="100000"/>
                                    </p:animScale>
                                    <p:animScale>
                                      <p:cBhvr>
                                        <p:cTn id="35" dur="26">
                                          <p:stCondLst>
                                            <p:cond delay="1642"/>
                                          </p:stCondLst>
                                        </p:cTn>
                                        <p:tgtEl>
                                          <p:spTgt spid="7"/>
                                        </p:tgtEl>
                                      </p:cBhvr>
                                      <p:to x="100000" y="90000"/>
                                    </p:animScale>
                                    <p:animScale>
                                      <p:cBhvr>
                                        <p:cTn id="36" dur="166" decel="50000">
                                          <p:stCondLst>
                                            <p:cond delay="1668"/>
                                          </p:stCondLst>
                                        </p:cTn>
                                        <p:tgtEl>
                                          <p:spTgt spid="7"/>
                                        </p:tgtEl>
                                      </p:cBhvr>
                                      <p:to x="100000" y="100000"/>
                                    </p:animScale>
                                    <p:animScale>
                                      <p:cBhvr>
                                        <p:cTn id="37" dur="26">
                                          <p:stCondLst>
                                            <p:cond delay="1808"/>
                                          </p:stCondLst>
                                        </p:cTn>
                                        <p:tgtEl>
                                          <p:spTgt spid="7"/>
                                        </p:tgtEl>
                                      </p:cBhvr>
                                      <p:to x="100000" y="95000"/>
                                    </p:animScale>
                                    <p:animScale>
                                      <p:cBhvr>
                                        <p:cTn id="38"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636</TotalTime>
  <Words>1375</Words>
  <Application>Microsoft Office PowerPoint</Application>
  <PresentationFormat>Widescreen</PresentationFormat>
  <Paragraphs>121</Paragraphs>
  <Slides>16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vt:lpstr>
      <vt:lpstr>Wingdings 3</vt:lpstr>
      <vt:lpstr>Slice</vt:lpstr>
      <vt:lpstr>Revamp The VOTE</vt:lpstr>
      <vt:lpstr>PowerPoint Presentation</vt:lpstr>
      <vt:lpstr>-WHY??</vt:lpstr>
      <vt:lpstr>PowerPoint Presentation</vt:lpstr>
      <vt:lpstr>PowerPoint Presentation</vt:lpstr>
      <vt:lpstr>-My Proposal</vt:lpstr>
      <vt:lpstr>-My Proposal</vt:lpstr>
      <vt:lpstr>-My Proposal</vt:lpstr>
      <vt:lpstr>PowerPoint Presentation</vt:lpstr>
      <vt:lpstr>PowerPoint Presentation</vt:lpstr>
      <vt:lpstr>PowerPoint Presentation</vt:lpstr>
      <vt:lpstr>PowerPoint Presentation</vt:lpstr>
      <vt:lpstr>PowerPoint Presentation</vt:lpstr>
      <vt:lpstr>-How?</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Voter Ballot</dc:title>
  <dc:creator>ImaLuckyMan</dc:creator>
  <cp:lastModifiedBy>ImaLuckyMan</cp:lastModifiedBy>
  <cp:revision>46</cp:revision>
  <dcterms:created xsi:type="dcterms:W3CDTF">2020-01-27T20:54:32Z</dcterms:created>
  <dcterms:modified xsi:type="dcterms:W3CDTF">2020-01-30T18:21:20Z</dcterms:modified>
</cp:coreProperties>
</file>