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7" r:id="rId4"/>
    <p:sldId id="258" r:id="rId5"/>
    <p:sldId id="260" r:id="rId6"/>
    <p:sldId id="262" r:id="rId7"/>
    <p:sldId id="263" r:id="rId8"/>
    <p:sldId id="261" r:id="rId9"/>
    <p:sldId id="264" r:id="rId10"/>
    <p:sldId id="265" r:id="rId11"/>
    <p:sldId id="267" r:id="rId12"/>
    <p:sldId id="268" r:id="rId13"/>
    <p:sldId id="269" r:id="rId14"/>
    <p:sldId id="271" r:id="rId15"/>
    <p:sldId id="270" r:id="rId16"/>
    <p:sldId id="272" r:id="rId17"/>
    <p:sldId id="274" r:id="rId18"/>
    <p:sldId id="273" r:id="rId19"/>
    <p:sldId id="275" r:id="rId20"/>
    <p:sldId id="276" r:id="rId21"/>
    <p:sldId id="277" r:id="rId2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DD3D2-65CF-4B4B-BAC6-4C8A013C84C3}" type="datetimeFigureOut">
              <a:rPr lang="ko-KR" altLang="en-US" smtClean="0"/>
              <a:t>2021-11-01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939E4-5B1A-43DA-BAB8-27C73C382C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325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DD3D2-65CF-4B4B-BAC6-4C8A013C84C3}" type="datetimeFigureOut">
              <a:rPr lang="ko-KR" altLang="en-US" smtClean="0"/>
              <a:t>2021-11-01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939E4-5B1A-43DA-BAB8-27C73C382C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7643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DD3D2-65CF-4B4B-BAC6-4C8A013C84C3}" type="datetimeFigureOut">
              <a:rPr lang="ko-KR" altLang="en-US" smtClean="0"/>
              <a:t>2021-11-01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939E4-5B1A-43DA-BAB8-27C73C382C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3263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DD3D2-65CF-4B4B-BAC6-4C8A013C84C3}" type="datetimeFigureOut">
              <a:rPr lang="ko-KR" altLang="en-US" smtClean="0"/>
              <a:t>2021-11-01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939E4-5B1A-43DA-BAB8-27C73C382C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7715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DD3D2-65CF-4B4B-BAC6-4C8A013C84C3}" type="datetimeFigureOut">
              <a:rPr lang="ko-KR" altLang="en-US" smtClean="0"/>
              <a:t>2021-11-01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939E4-5B1A-43DA-BAB8-27C73C382C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5247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DD3D2-65CF-4B4B-BAC6-4C8A013C84C3}" type="datetimeFigureOut">
              <a:rPr lang="ko-KR" altLang="en-US" smtClean="0"/>
              <a:t>2021-11-01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939E4-5B1A-43DA-BAB8-27C73C382C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5959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DD3D2-65CF-4B4B-BAC6-4C8A013C84C3}" type="datetimeFigureOut">
              <a:rPr lang="ko-KR" altLang="en-US" smtClean="0"/>
              <a:t>2021-11-01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939E4-5B1A-43DA-BAB8-27C73C382C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1870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DD3D2-65CF-4B4B-BAC6-4C8A013C84C3}" type="datetimeFigureOut">
              <a:rPr lang="ko-KR" altLang="en-US" smtClean="0"/>
              <a:t>2021-11-01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939E4-5B1A-43DA-BAB8-27C73C382C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6537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DD3D2-65CF-4B4B-BAC6-4C8A013C84C3}" type="datetimeFigureOut">
              <a:rPr lang="ko-KR" altLang="en-US" smtClean="0"/>
              <a:t>2021-11-01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939E4-5B1A-43DA-BAB8-27C73C382C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1575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DD3D2-65CF-4B4B-BAC6-4C8A013C84C3}" type="datetimeFigureOut">
              <a:rPr lang="ko-KR" altLang="en-US" smtClean="0"/>
              <a:t>2021-11-01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939E4-5B1A-43DA-BAB8-27C73C382C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5817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DD3D2-65CF-4B4B-BAC6-4C8A013C84C3}" type="datetimeFigureOut">
              <a:rPr lang="ko-KR" altLang="en-US" smtClean="0"/>
              <a:t>2021-11-01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939E4-5B1A-43DA-BAB8-27C73C382C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5411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3DD3D2-65CF-4B4B-BAC6-4C8A013C84C3}" type="datetimeFigureOut">
              <a:rPr lang="ko-KR" altLang="en-US" smtClean="0"/>
              <a:t>2021-11-01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B939E4-5B1A-43DA-BAB8-27C73C382C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4980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2564904"/>
            <a:ext cx="8229600" cy="1143000"/>
          </a:xfrm>
        </p:spPr>
        <p:txBody>
          <a:bodyPr/>
          <a:lstStyle/>
          <a:p>
            <a:r>
              <a:rPr lang="ko-KR" altLang="en-US" smtClean="0">
                <a:latin typeface="나눔바른펜" pitchFamily="50" charset="-127"/>
                <a:ea typeface="나눔바른펜" pitchFamily="50" charset="-127"/>
              </a:rPr>
              <a:t>클래스와 메소드</a:t>
            </a:r>
            <a:endParaRPr lang="ko-KR" altLang="en-US">
              <a:latin typeface="나눔바른펜" pitchFamily="50" charset="-127"/>
              <a:ea typeface="나눔바른펜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911831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88640"/>
            <a:ext cx="88124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2000" b="1" err="1" smtClean="0">
                <a:latin typeface="나눔바른펜" pitchFamily="50" charset="-127"/>
                <a:ea typeface="나눔바른펜" pitchFamily="50" charset="-127"/>
              </a:rPr>
              <a:t>JavaFX</a:t>
            </a:r>
            <a:endParaRPr lang="ko-KR" altLang="en-US" sz="2000" b="1">
              <a:latin typeface="나눔바른펜" pitchFamily="50" charset="-127"/>
              <a:ea typeface="나눔바른펜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01429" y="767651"/>
            <a:ext cx="5824640" cy="386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400" smtClean="0">
                <a:latin typeface="나눔바른펜" pitchFamily="50" charset="-127"/>
                <a:ea typeface="나눔바른펜" pitchFamily="50" charset="-127"/>
              </a:rPr>
              <a:t>스테이지 </a:t>
            </a:r>
            <a:r>
              <a:rPr lang="en-US" altLang="ko-KR" sz="1400" smtClean="0">
                <a:latin typeface="나눔바른펜" pitchFamily="50" charset="-127"/>
                <a:ea typeface="나눔바른펜" pitchFamily="50" charset="-127"/>
              </a:rPr>
              <a:t>( </a:t>
            </a:r>
            <a:r>
              <a:rPr lang="ko-KR" altLang="en-US" sz="1400" err="1" smtClean="0">
                <a:latin typeface="나눔바른펜" pitchFamily="50" charset="-127"/>
                <a:ea typeface="나눔바른펜" pitchFamily="50" charset="-127"/>
              </a:rPr>
              <a:t>윈도우창</a:t>
            </a:r>
            <a:r>
              <a:rPr lang="ko-KR" altLang="en-US" sz="1400" smtClean="0">
                <a:latin typeface="나눔바른펜" pitchFamily="50" charset="-127"/>
                <a:ea typeface="나눔바른펜" pitchFamily="50" charset="-127"/>
              </a:rPr>
              <a:t> </a:t>
            </a:r>
            <a:r>
              <a:rPr lang="en-US" altLang="ko-KR" sz="1400" smtClean="0">
                <a:latin typeface="나눔바른펜" pitchFamily="50" charset="-127"/>
                <a:ea typeface="나눔바른펜" pitchFamily="50" charset="-127"/>
              </a:rPr>
              <a:t>)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377280" y="764704"/>
            <a:ext cx="8416928" cy="554461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899592" y="1412776"/>
            <a:ext cx="7570712" cy="476091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367644" y="2060848"/>
            <a:ext cx="6634608" cy="389681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971600" y="1484784"/>
            <a:ext cx="5824640" cy="386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400" smtClean="0">
                <a:latin typeface="나눔바른펜" pitchFamily="50" charset="-127"/>
                <a:ea typeface="나눔바른펜" pitchFamily="50" charset="-127"/>
              </a:rPr>
              <a:t>씬 </a:t>
            </a:r>
            <a:r>
              <a:rPr lang="en-US" altLang="ko-KR" sz="1400" smtClean="0">
                <a:latin typeface="나눔바른펜" pitchFamily="50" charset="-127"/>
                <a:ea typeface="나눔바른펜" pitchFamily="50" charset="-127"/>
              </a:rPr>
              <a:t>( </a:t>
            </a:r>
            <a:r>
              <a:rPr lang="ko-KR" altLang="en-US" sz="1400" smtClean="0">
                <a:latin typeface="나눔바른펜" pitchFamily="50" charset="-127"/>
                <a:ea typeface="나눔바른펜" pitchFamily="50" charset="-127"/>
              </a:rPr>
              <a:t>윈도우 안에 여러 개 씬 </a:t>
            </a:r>
            <a:r>
              <a:rPr lang="en-US" altLang="ko-KR" sz="1400" smtClean="0">
                <a:latin typeface="나눔바른펜" pitchFamily="50" charset="-127"/>
                <a:ea typeface="나눔바른펜" pitchFamily="50" charset="-127"/>
              </a:rPr>
              <a:t>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47664" y="2204864"/>
            <a:ext cx="5824640" cy="386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400" smtClean="0">
                <a:latin typeface="나눔바른펜" pitchFamily="50" charset="-127"/>
                <a:ea typeface="나눔바른펜" pitchFamily="50" charset="-127"/>
              </a:rPr>
              <a:t>컨테이너 </a:t>
            </a:r>
            <a:r>
              <a:rPr lang="en-US" altLang="ko-KR" sz="1400" smtClean="0">
                <a:latin typeface="나눔바른펜" pitchFamily="50" charset="-127"/>
                <a:ea typeface="나눔바른펜" pitchFamily="50" charset="-127"/>
              </a:rPr>
              <a:t>( </a:t>
            </a:r>
            <a:r>
              <a:rPr lang="ko-KR" altLang="en-US" sz="1400" smtClean="0">
                <a:latin typeface="나눔바른펜" pitchFamily="50" charset="-127"/>
                <a:ea typeface="나눔바른펜" pitchFamily="50" charset="-127"/>
              </a:rPr>
              <a:t>컨트롤 집합 </a:t>
            </a:r>
            <a:r>
              <a:rPr lang="en-US" altLang="ko-KR" sz="1400" smtClean="0">
                <a:latin typeface="나눔바른펜" pitchFamily="50" charset="-127"/>
                <a:ea typeface="나눔바른펜" pitchFamily="50" charset="-127"/>
              </a:rPr>
              <a:t>)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2177922" y="2912368"/>
            <a:ext cx="4564124" cy="62464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  <a:latin typeface="나눔바른펜" pitchFamily="50" charset="-127"/>
                <a:ea typeface="나눔바른펜" pitchFamily="50" charset="-127"/>
              </a:rPr>
              <a:t>컨트롤 </a:t>
            </a:r>
            <a:r>
              <a:rPr lang="en-US" altLang="ko-KR" smtClean="0">
                <a:solidFill>
                  <a:schemeClr val="tx1"/>
                </a:solidFill>
                <a:latin typeface="나눔바른펜" pitchFamily="50" charset="-127"/>
                <a:ea typeface="나눔바른펜" pitchFamily="50" charset="-127"/>
              </a:rPr>
              <a:t>(</a:t>
            </a:r>
            <a:r>
              <a:rPr lang="ko-KR" altLang="en-US" smtClean="0">
                <a:solidFill>
                  <a:schemeClr val="tx1"/>
                </a:solidFill>
                <a:latin typeface="나눔바른펜" pitchFamily="50" charset="-127"/>
                <a:ea typeface="나눔바른펜" pitchFamily="50" charset="-127"/>
              </a:rPr>
              <a:t>버튼 레이블</a:t>
            </a:r>
            <a:endParaRPr lang="ko-KR" altLang="en-US">
              <a:solidFill>
                <a:schemeClr val="tx1"/>
              </a:solidFill>
              <a:latin typeface="나눔바른펜" pitchFamily="50" charset="-127"/>
              <a:ea typeface="나눔바른펜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099953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2564904"/>
            <a:ext cx="8229600" cy="1143000"/>
          </a:xfrm>
        </p:spPr>
        <p:txBody>
          <a:bodyPr/>
          <a:lstStyle/>
          <a:p>
            <a:r>
              <a:rPr lang="ko-KR" altLang="en-US" smtClean="0">
                <a:latin typeface="나눔바른펜" pitchFamily="50" charset="-127"/>
                <a:ea typeface="나눔바른펜" pitchFamily="50" charset="-127"/>
              </a:rPr>
              <a:t>인터페이스</a:t>
            </a:r>
            <a:endParaRPr lang="ko-KR" altLang="en-US">
              <a:latin typeface="나눔바른펜" pitchFamily="50" charset="-127"/>
              <a:ea typeface="나눔바른펜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989063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88640"/>
            <a:ext cx="88124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000" b="1" smtClean="0">
                <a:latin typeface="나눔바른펜" pitchFamily="50" charset="-127"/>
                <a:ea typeface="나눔바른펜" pitchFamily="50" charset="-127"/>
              </a:rPr>
              <a:t>인터페이스 </a:t>
            </a:r>
            <a:r>
              <a:rPr lang="en-US" altLang="ko-KR" sz="2000" b="1" smtClean="0">
                <a:latin typeface="나눔바른펜" pitchFamily="50" charset="-127"/>
                <a:ea typeface="나눔바른펜" pitchFamily="50" charset="-127"/>
              </a:rPr>
              <a:t>Day09_4~5			· </a:t>
            </a:r>
            <a:r>
              <a:rPr lang="ko-KR" altLang="en-US" sz="2000" b="1" smtClean="0">
                <a:latin typeface="나눔바른펜" pitchFamily="50" charset="-127"/>
                <a:ea typeface="나눔바른펜" pitchFamily="50" charset="-127"/>
              </a:rPr>
              <a:t>추상클래스</a:t>
            </a:r>
            <a:endParaRPr lang="ko-KR" altLang="en-US" sz="2000" b="1">
              <a:latin typeface="나눔바른펜" pitchFamily="50" charset="-127"/>
              <a:ea typeface="나눔바른펜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79512" y="588750"/>
            <a:ext cx="4176464" cy="62555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ko-KR" altLang="en-US" sz="1100" smtClean="0">
                <a:latin typeface="나눔바른펜" pitchFamily="50" charset="-127"/>
                <a:ea typeface="나눔바른펜" pitchFamily="50" charset="-127"/>
              </a:rPr>
              <a:t>서로 다른 클래스들의 동일한 기능을 수행하는 목적 </a:t>
            </a:r>
            <a:r>
              <a:rPr lang="en-US" altLang="ko-KR" sz="1100" smtClean="0">
                <a:latin typeface="나눔바른펜" pitchFamily="50" charset="-127"/>
                <a:ea typeface="나눔바른펜" pitchFamily="50" charset="-127"/>
              </a:rPr>
              <a:t>(</a:t>
            </a:r>
            <a:r>
              <a:rPr lang="ko-KR" altLang="en-US" sz="1100" smtClean="0">
                <a:latin typeface="나눔바른펜" pitchFamily="50" charset="-127"/>
                <a:ea typeface="나눔바른펜" pitchFamily="50" charset="-127"/>
              </a:rPr>
              <a:t>다중 상속</a:t>
            </a:r>
            <a:r>
              <a:rPr lang="en-US" altLang="ko-KR" sz="1100" smtClean="0">
                <a:latin typeface="나눔바른펜" pitchFamily="50" charset="-127"/>
                <a:ea typeface="나눔바른펜" pitchFamily="50" charset="-127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ko-KR" altLang="en-US" sz="1100" smtClean="0">
                <a:latin typeface="나눔바른펜" pitchFamily="50" charset="-127"/>
                <a:ea typeface="나눔바른펜" pitchFamily="50" charset="-127"/>
              </a:rPr>
              <a:t>장점 </a:t>
            </a:r>
            <a:r>
              <a:rPr lang="en-US" altLang="ko-KR" sz="1100" smtClean="0">
                <a:latin typeface="나눔바른펜" pitchFamily="50" charset="-127"/>
                <a:ea typeface="나눔바른펜" pitchFamily="50" charset="-127"/>
              </a:rPr>
              <a:t>: </a:t>
            </a:r>
            <a:r>
              <a:rPr lang="ko-KR" altLang="en-US" sz="1100" smtClean="0">
                <a:latin typeface="나눔바른펜" pitchFamily="50" charset="-127"/>
                <a:ea typeface="나눔바른펜" pitchFamily="50" charset="-127"/>
              </a:rPr>
              <a:t>개발코드 수정을 줄이고 프로그램 유지 보수성을 높일 수 있음</a:t>
            </a:r>
            <a:r>
              <a:rPr lang="en-US" altLang="ko-KR" sz="1100" smtClean="0">
                <a:latin typeface="나눔바른펜" pitchFamily="50" charset="-127"/>
                <a:ea typeface="나눔바른펜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ko-KR" altLang="en-US" sz="1100" smtClean="0">
                <a:latin typeface="나눔바른펜" pitchFamily="50" charset="-127"/>
                <a:ea typeface="나눔바른펜" pitchFamily="50" charset="-127"/>
              </a:rPr>
              <a:t>상수 </a:t>
            </a:r>
            <a:r>
              <a:rPr lang="en-US" altLang="ko-KR" sz="1100" smtClean="0">
                <a:latin typeface="나눔바른펜" pitchFamily="50" charset="-127"/>
                <a:ea typeface="나눔바른펜" pitchFamily="50" charset="-127"/>
              </a:rPr>
              <a:t>: static, final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ko-KR" altLang="en-US" sz="1100" err="1" smtClean="0">
                <a:latin typeface="나눔바른펜" pitchFamily="50" charset="-127"/>
                <a:ea typeface="나눔바른펜" pitchFamily="50" charset="-127"/>
              </a:rPr>
              <a:t>추상메소드</a:t>
            </a:r>
            <a:r>
              <a:rPr lang="ko-KR" altLang="en-US" sz="1100" smtClean="0">
                <a:latin typeface="나눔바른펜" pitchFamily="50" charset="-127"/>
                <a:ea typeface="나눔바른펜" pitchFamily="50" charset="-127"/>
              </a:rPr>
              <a:t> </a:t>
            </a:r>
            <a:r>
              <a:rPr lang="en-US" altLang="ko-KR" sz="1100" smtClean="0">
                <a:latin typeface="나눔바른펜" pitchFamily="50" charset="-127"/>
                <a:ea typeface="나눔바른펜" pitchFamily="50" charset="-127"/>
              </a:rPr>
              <a:t>: </a:t>
            </a:r>
            <a:r>
              <a:rPr lang="ko-KR" altLang="en-US" sz="1100" smtClean="0">
                <a:latin typeface="나눔바른펜" pitchFamily="50" charset="-127"/>
                <a:ea typeface="나눔바른펜" pitchFamily="50" charset="-127"/>
              </a:rPr>
              <a:t>선언</a:t>
            </a:r>
            <a:r>
              <a:rPr lang="en-US" altLang="ko-KR" sz="1100" smtClean="0">
                <a:latin typeface="나눔바른펜" pitchFamily="50" charset="-127"/>
                <a:ea typeface="나눔바른펜" pitchFamily="50" charset="-127"/>
              </a:rPr>
              <a:t>O, </a:t>
            </a:r>
            <a:r>
              <a:rPr lang="ko-KR" altLang="en-US" sz="1100" smtClean="0">
                <a:latin typeface="나눔바른펜" pitchFamily="50" charset="-127"/>
                <a:ea typeface="나눔바른펜" pitchFamily="50" charset="-127"/>
              </a:rPr>
              <a:t>구현</a:t>
            </a:r>
            <a:r>
              <a:rPr lang="en-US" altLang="ko-KR" sz="1100" smtClean="0">
                <a:latin typeface="나눔바른펜" pitchFamily="50" charset="-127"/>
                <a:ea typeface="나눔바른펜" pitchFamily="50" charset="-127"/>
              </a:rPr>
              <a:t>X</a:t>
            </a:r>
          </a:p>
          <a:p>
            <a:pPr>
              <a:lnSpc>
                <a:spcPct val="150000"/>
              </a:lnSpc>
            </a:pPr>
            <a:r>
              <a:rPr lang="en-US" altLang="ko-KR" sz="1100">
                <a:latin typeface="나눔바른펜" pitchFamily="50" charset="-127"/>
                <a:ea typeface="나눔바른펜" pitchFamily="50" charset="-127"/>
              </a:rPr>
              <a:t>	</a:t>
            </a:r>
            <a:r>
              <a:rPr lang="en-US" altLang="ko-KR" sz="1100" smtClean="0">
                <a:latin typeface="나눔바른펜" pitchFamily="50" charset="-127"/>
                <a:ea typeface="나눔바른펜" pitchFamily="50" charset="-127"/>
              </a:rPr>
              <a:t>public void </a:t>
            </a:r>
            <a:r>
              <a:rPr lang="ko-KR" altLang="en-US" sz="1100" smtClean="0">
                <a:latin typeface="나눔바른펜" pitchFamily="50" charset="-127"/>
                <a:ea typeface="나눔바른펜" pitchFamily="50" charset="-127"/>
              </a:rPr>
              <a:t>실행</a:t>
            </a:r>
            <a:r>
              <a:rPr lang="en-US" altLang="ko-KR" sz="1100" smtClean="0">
                <a:latin typeface="나눔바른펜" pitchFamily="50" charset="-127"/>
                <a:ea typeface="나눔바른펜" pitchFamily="50" charset="-127"/>
              </a:rPr>
              <a:t>(</a:t>
            </a:r>
            <a:r>
              <a:rPr lang="ko-KR" altLang="en-US" sz="1100" smtClean="0">
                <a:latin typeface="나눔바른펜" pitchFamily="50" charset="-127"/>
                <a:ea typeface="나눔바른펜" pitchFamily="50" charset="-127"/>
              </a:rPr>
              <a:t>인수</a:t>
            </a:r>
            <a:r>
              <a:rPr lang="en-US" altLang="ko-KR" sz="1100" smtClean="0">
                <a:latin typeface="나눔바른펜" pitchFamily="50" charset="-127"/>
                <a:ea typeface="나눔바른펜" pitchFamily="50" charset="-127"/>
              </a:rPr>
              <a:t>1) :</a:t>
            </a:r>
          </a:p>
          <a:p>
            <a:pPr>
              <a:lnSpc>
                <a:spcPct val="150000"/>
              </a:lnSpc>
            </a:pPr>
            <a:r>
              <a:rPr lang="en-US" altLang="ko-KR" sz="1100">
                <a:latin typeface="나눔바른펜" pitchFamily="50" charset="-127"/>
                <a:ea typeface="나눔바른펜" pitchFamily="50" charset="-127"/>
              </a:rPr>
              <a:t>	</a:t>
            </a:r>
            <a:r>
              <a:rPr lang="ko-KR" altLang="en-US" sz="1100" err="1" smtClean="0">
                <a:latin typeface="나눔바른펜" pitchFamily="50" charset="-127"/>
                <a:ea typeface="나눔바른펜" pitchFamily="50" charset="-127"/>
              </a:rPr>
              <a:t>추상메소드에</a:t>
            </a:r>
            <a:r>
              <a:rPr lang="ko-KR" altLang="en-US" sz="1100" smtClean="0">
                <a:latin typeface="나눔바른펜" pitchFamily="50" charset="-127"/>
                <a:ea typeface="나눔바른펜" pitchFamily="50" charset="-127"/>
              </a:rPr>
              <a:t> </a:t>
            </a:r>
            <a:r>
              <a:rPr lang="en-US" altLang="ko-KR" sz="1100" smtClean="0">
                <a:latin typeface="나눔바른펜" pitchFamily="50" charset="-127"/>
                <a:ea typeface="나눔바른펜" pitchFamily="50" charset="-127"/>
              </a:rPr>
              <a:t>static</a:t>
            </a:r>
            <a:r>
              <a:rPr lang="ko-KR" altLang="en-US" sz="1100" smtClean="0">
                <a:latin typeface="나눔바른펜" pitchFamily="50" charset="-127"/>
                <a:ea typeface="나눔바른펜" pitchFamily="50" charset="-127"/>
              </a:rPr>
              <a:t>을 쓰면 </a:t>
            </a:r>
            <a:r>
              <a:rPr lang="ko-KR" altLang="en-US" sz="1100" err="1" smtClean="0">
                <a:latin typeface="나눔바른펜" pitchFamily="50" charset="-127"/>
                <a:ea typeface="나눔바른펜" pitchFamily="50" charset="-127"/>
              </a:rPr>
              <a:t>추상메소드를</a:t>
            </a:r>
            <a:r>
              <a:rPr lang="ko-KR" altLang="en-US" sz="1100" smtClean="0">
                <a:latin typeface="나눔바른펜" pitchFamily="50" charset="-127"/>
                <a:ea typeface="나눔바른펜" pitchFamily="50" charset="-127"/>
              </a:rPr>
              <a:t> 쓰는 의미가 없음</a:t>
            </a:r>
            <a:r>
              <a:rPr lang="en-US" altLang="ko-KR" sz="1100" smtClean="0">
                <a:latin typeface="나눔바른펜" pitchFamily="50" charset="-127"/>
                <a:ea typeface="나눔바른펜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ko-KR" altLang="en-US" sz="1100" err="1" smtClean="0">
                <a:latin typeface="나눔바른펜" pitchFamily="50" charset="-127"/>
                <a:ea typeface="나눔바른펜" pitchFamily="50" charset="-127"/>
              </a:rPr>
              <a:t>디</a:t>
            </a:r>
            <a:r>
              <a:rPr lang="ko-KR" altLang="en-US" sz="1100" err="1" smtClean="0">
                <a:latin typeface="나눔바른펜" pitchFamily="50" charset="-127"/>
                <a:ea typeface="나눔바른펜" pitchFamily="50" charset="-127"/>
              </a:rPr>
              <a:t>폴트메소드</a:t>
            </a:r>
            <a:r>
              <a:rPr lang="ko-KR" altLang="en-US" sz="1100" smtClean="0">
                <a:latin typeface="나눔바른펜" pitchFamily="50" charset="-127"/>
                <a:ea typeface="나눔바른펜" pitchFamily="50" charset="-127"/>
              </a:rPr>
              <a:t> </a:t>
            </a:r>
            <a:r>
              <a:rPr lang="en-US" altLang="ko-KR" sz="1100" smtClean="0">
                <a:latin typeface="나눔바른펜" pitchFamily="50" charset="-127"/>
                <a:ea typeface="나눔바른펜" pitchFamily="50" charset="-127"/>
              </a:rPr>
              <a:t>: </a:t>
            </a:r>
            <a:r>
              <a:rPr lang="ko-KR" altLang="en-US" sz="1100" smtClean="0">
                <a:latin typeface="나눔바른펜" pitchFamily="50" charset="-127"/>
                <a:ea typeface="나눔바른펜" pitchFamily="50" charset="-127"/>
              </a:rPr>
              <a:t>선언 </a:t>
            </a:r>
            <a:r>
              <a:rPr lang="en-US" altLang="ko-KR" sz="1100" smtClean="0">
                <a:latin typeface="나눔바른펜" pitchFamily="50" charset="-127"/>
                <a:ea typeface="나눔바른펜" pitchFamily="50" charset="-127"/>
              </a:rPr>
              <a:t>O, </a:t>
            </a:r>
            <a:r>
              <a:rPr lang="ko-KR" altLang="en-US" sz="1100" smtClean="0">
                <a:latin typeface="나눔바른펜" pitchFamily="50" charset="-127"/>
                <a:ea typeface="나눔바른펜" pitchFamily="50" charset="-127"/>
              </a:rPr>
              <a:t>구현 </a:t>
            </a:r>
            <a:r>
              <a:rPr lang="en-US" altLang="ko-KR" sz="1100" smtClean="0">
                <a:latin typeface="나눔바른펜" pitchFamily="50" charset="-127"/>
                <a:ea typeface="나눔바른펜" pitchFamily="50" charset="-127"/>
              </a:rPr>
              <a:t>O</a:t>
            </a:r>
          </a:p>
          <a:p>
            <a:pPr lvl="1">
              <a:lnSpc>
                <a:spcPct val="150000"/>
              </a:lnSpc>
            </a:pPr>
            <a:r>
              <a:rPr lang="en-US" altLang="ko-KR" sz="1100">
                <a:latin typeface="나눔바른펜" pitchFamily="50" charset="-127"/>
                <a:ea typeface="나눔바른펜" pitchFamily="50" charset="-127"/>
              </a:rPr>
              <a:t>	</a:t>
            </a:r>
            <a:r>
              <a:rPr lang="en-US" altLang="ko-KR" sz="1100" smtClean="0">
                <a:latin typeface="나눔바른펜" pitchFamily="50" charset="-127"/>
                <a:ea typeface="나눔바른펜" pitchFamily="50" charset="-127"/>
              </a:rPr>
              <a:t>public void </a:t>
            </a:r>
            <a:r>
              <a:rPr lang="ko-KR" altLang="en-US" sz="1100" smtClean="0">
                <a:latin typeface="나눔바른펜" pitchFamily="50" charset="-127"/>
                <a:ea typeface="나눔바른펜" pitchFamily="50" charset="-127"/>
              </a:rPr>
              <a:t>실행</a:t>
            </a:r>
            <a:r>
              <a:rPr lang="en-US" altLang="ko-KR" sz="1100" smtClean="0">
                <a:latin typeface="나눔바른펜" pitchFamily="50" charset="-127"/>
                <a:ea typeface="나눔바른펜" pitchFamily="50" charset="-127"/>
              </a:rPr>
              <a:t>(</a:t>
            </a:r>
            <a:r>
              <a:rPr lang="ko-KR" altLang="en-US" sz="1100" smtClean="0">
                <a:latin typeface="나눔바른펜" pitchFamily="50" charset="-127"/>
                <a:ea typeface="나눔바른펜" pitchFamily="50" charset="-127"/>
              </a:rPr>
              <a:t>인수</a:t>
            </a:r>
            <a:r>
              <a:rPr lang="en-US" altLang="ko-KR" sz="1100" smtClean="0">
                <a:latin typeface="나눔바른펜" pitchFamily="50" charset="-127"/>
                <a:ea typeface="나눔바른펜" pitchFamily="50" charset="-127"/>
              </a:rPr>
              <a:t>1){</a:t>
            </a:r>
            <a:r>
              <a:rPr lang="ko-KR" altLang="en-US" sz="1100" smtClean="0">
                <a:latin typeface="나눔바른펜" pitchFamily="50" charset="-127"/>
                <a:ea typeface="나눔바른펜" pitchFamily="50" charset="-127"/>
              </a:rPr>
              <a:t>실행코드 </a:t>
            </a:r>
            <a:r>
              <a:rPr lang="en-US" altLang="ko-KR" sz="1100" smtClean="0">
                <a:latin typeface="나눔바른펜" pitchFamily="50" charset="-127"/>
                <a:ea typeface="나눔바른펜" pitchFamily="50" charset="-127"/>
              </a:rPr>
              <a:t>: return}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ko-KR" altLang="en-US" sz="1100" err="1" smtClean="0">
                <a:latin typeface="나눔바른펜" pitchFamily="50" charset="-127"/>
                <a:ea typeface="나눔바른펜" pitchFamily="50" charset="-127"/>
              </a:rPr>
              <a:t>정적메소드</a:t>
            </a:r>
            <a:r>
              <a:rPr lang="ko-KR" altLang="en-US" sz="1100" smtClean="0">
                <a:latin typeface="나눔바른펜" pitchFamily="50" charset="-127"/>
                <a:ea typeface="나눔바른펜" pitchFamily="50" charset="-127"/>
              </a:rPr>
              <a:t> </a:t>
            </a:r>
            <a:r>
              <a:rPr lang="en-US" altLang="ko-KR" sz="1100" smtClean="0">
                <a:latin typeface="나눔바른펜" pitchFamily="50" charset="-127"/>
                <a:ea typeface="나눔바른펜" pitchFamily="50" charset="-127"/>
              </a:rPr>
              <a:t>: </a:t>
            </a:r>
            <a:r>
              <a:rPr lang="ko-KR" altLang="en-US" sz="1100" smtClean="0">
                <a:latin typeface="나눔바른펜" pitchFamily="50" charset="-127"/>
                <a:ea typeface="나눔바른펜" pitchFamily="50" charset="-127"/>
              </a:rPr>
              <a:t>선언 </a:t>
            </a:r>
            <a:r>
              <a:rPr lang="en-US" altLang="ko-KR" sz="1100" smtClean="0">
                <a:latin typeface="나눔바른펜" pitchFamily="50" charset="-127"/>
                <a:ea typeface="나눔바른펜" pitchFamily="50" charset="-127"/>
              </a:rPr>
              <a:t>O, </a:t>
            </a:r>
            <a:r>
              <a:rPr lang="ko-KR" altLang="en-US" sz="1100" smtClean="0">
                <a:latin typeface="나눔바른펜" pitchFamily="50" charset="-127"/>
                <a:ea typeface="나눔바른펜" pitchFamily="50" charset="-127"/>
              </a:rPr>
              <a:t>구현 </a:t>
            </a:r>
            <a:r>
              <a:rPr lang="en-US" altLang="ko-KR" sz="1100" smtClean="0">
                <a:latin typeface="나눔바른펜" pitchFamily="50" charset="-127"/>
                <a:ea typeface="나눔바른펜" pitchFamily="50" charset="-127"/>
              </a:rPr>
              <a:t>O, </a:t>
            </a:r>
            <a:r>
              <a:rPr lang="ko-KR" altLang="en-US" sz="1100" smtClean="0">
                <a:latin typeface="나눔바른펜" pitchFamily="50" charset="-127"/>
                <a:ea typeface="나눔바른펜" pitchFamily="50" charset="-127"/>
              </a:rPr>
              <a:t>구현클래스 없이 가능</a:t>
            </a:r>
            <a:endParaRPr lang="en-US" altLang="ko-KR" sz="1100" smtClean="0">
              <a:latin typeface="나눔바른펜" pitchFamily="50" charset="-127"/>
              <a:ea typeface="나눔바른펜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>
                <a:latin typeface="나눔바른펜" pitchFamily="50" charset="-127"/>
                <a:ea typeface="나눔바른펜" pitchFamily="50" charset="-127"/>
              </a:rPr>
              <a:t>	</a:t>
            </a:r>
            <a:r>
              <a:rPr lang="en-US" altLang="ko-KR" sz="1100" smtClean="0">
                <a:latin typeface="나눔바른펜" pitchFamily="50" charset="-127"/>
                <a:ea typeface="나눔바른펜" pitchFamily="50" charset="-127"/>
              </a:rPr>
              <a:t>public static </a:t>
            </a:r>
            <a:r>
              <a:rPr lang="ko-KR" altLang="en-US" sz="1100" smtClean="0">
                <a:latin typeface="나눔바른펜" pitchFamily="50" charset="-127"/>
                <a:ea typeface="나눔바른펜" pitchFamily="50" charset="-127"/>
              </a:rPr>
              <a:t>실행</a:t>
            </a:r>
            <a:r>
              <a:rPr lang="en-US" altLang="ko-KR" sz="1100" smtClean="0">
                <a:latin typeface="나눔바른펜" pitchFamily="50" charset="-127"/>
                <a:ea typeface="나눔바른펜" pitchFamily="50" charset="-127"/>
              </a:rPr>
              <a:t>(</a:t>
            </a:r>
            <a:r>
              <a:rPr lang="ko-KR" altLang="en-US" sz="1100" smtClean="0">
                <a:latin typeface="나눔바른펜" pitchFamily="50" charset="-127"/>
                <a:ea typeface="나눔바른펜" pitchFamily="50" charset="-127"/>
              </a:rPr>
              <a:t>인수</a:t>
            </a:r>
            <a:r>
              <a:rPr lang="en-US" altLang="ko-KR" sz="1100" smtClean="0">
                <a:latin typeface="나눔바른펜" pitchFamily="50" charset="-127"/>
                <a:ea typeface="나눔바른펜" pitchFamily="50" charset="-127"/>
              </a:rPr>
              <a:t>1) {</a:t>
            </a:r>
            <a:r>
              <a:rPr lang="ko-KR" altLang="en-US" sz="1100" smtClean="0">
                <a:latin typeface="나눔바른펜" pitchFamily="50" charset="-127"/>
                <a:ea typeface="나눔바른펜" pitchFamily="50" charset="-127"/>
              </a:rPr>
              <a:t>실행코드 </a:t>
            </a:r>
            <a:r>
              <a:rPr lang="en-US" altLang="ko-KR" sz="1100" smtClean="0">
                <a:latin typeface="나눔바른펜" pitchFamily="50" charset="-127"/>
                <a:ea typeface="나눔바른펜" pitchFamily="50" charset="-127"/>
              </a:rPr>
              <a:t>: return}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ko-KR" altLang="en-US" sz="1100" smtClean="0">
                <a:latin typeface="나눔바른펜" pitchFamily="50" charset="-127"/>
                <a:ea typeface="나눔바른펜" pitchFamily="50" charset="-127"/>
              </a:rPr>
              <a:t>예</a:t>
            </a:r>
            <a:r>
              <a:rPr lang="en-US" altLang="ko-KR" sz="1100" smtClean="0">
                <a:latin typeface="나눔바른펜" pitchFamily="50" charset="-127"/>
                <a:ea typeface="나눔바른펜" pitchFamily="50" charset="-127"/>
              </a:rPr>
              <a:t>) </a:t>
            </a:r>
            <a:r>
              <a:rPr lang="ko-KR" altLang="en-US" sz="1100" smtClean="0">
                <a:latin typeface="나눔바른펜" pitchFamily="50" charset="-127"/>
                <a:ea typeface="나눔바른펜" pitchFamily="50" charset="-127"/>
              </a:rPr>
              <a:t>리모컨</a:t>
            </a:r>
            <a:r>
              <a:rPr lang="en-US" altLang="ko-KR" sz="1100" smtClean="0">
                <a:latin typeface="나눔바른펜" pitchFamily="50" charset="-127"/>
                <a:ea typeface="나눔바른펜" pitchFamily="50" charset="-127"/>
              </a:rPr>
              <a:t>, </a:t>
            </a:r>
            <a:r>
              <a:rPr lang="ko-KR" altLang="en-US" sz="1100" smtClean="0">
                <a:latin typeface="나눔바른펜" pitchFamily="50" charset="-127"/>
                <a:ea typeface="나눔바른펜" pitchFamily="50" charset="-127"/>
              </a:rPr>
              <a:t>게임기패드</a:t>
            </a:r>
            <a:r>
              <a:rPr lang="en-US" altLang="ko-KR" sz="1100" smtClean="0">
                <a:latin typeface="나눔바른펜" pitchFamily="50" charset="-127"/>
                <a:ea typeface="나눔바른펜" pitchFamily="50" charset="-127"/>
              </a:rPr>
              <a:t>, </a:t>
            </a:r>
            <a:r>
              <a:rPr lang="ko-KR" altLang="en-US" sz="1100" smtClean="0">
                <a:latin typeface="나눔바른펜" pitchFamily="50" charset="-127"/>
                <a:ea typeface="나눔바른펜" pitchFamily="50" charset="-127"/>
              </a:rPr>
              <a:t>키보드</a:t>
            </a:r>
            <a:r>
              <a:rPr lang="en-US" altLang="ko-KR" sz="1100" smtClean="0">
                <a:latin typeface="나눔바른펜" pitchFamily="50" charset="-127"/>
                <a:ea typeface="나눔바른펜" pitchFamily="50" charset="-127"/>
              </a:rPr>
              <a:t>/</a:t>
            </a:r>
            <a:r>
              <a:rPr lang="ko-KR" altLang="en-US" sz="1100" smtClean="0">
                <a:latin typeface="나눔바른펜" pitchFamily="50" charset="-127"/>
                <a:ea typeface="나눔바른펜" pitchFamily="50" charset="-127"/>
              </a:rPr>
              <a:t>마우스</a:t>
            </a:r>
            <a:endParaRPr lang="en-US" altLang="ko-KR" sz="1100" smtClean="0">
              <a:latin typeface="나눔바른펜" pitchFamily="50" charset="-127"/>
              <a:ea typeface="나눔바른펜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ko-KR" altLang="en-US" sz="1100" smtClean="0">
                <a:latin typeface="나눔바른펜" pitchFamily="50" charset="-127"/>
                <a:ea typeface="나눔바른펜" pitchFamily="50" charset="-127"/>
              </a:rPr>
              <a:t>혼자서 객체를 선언불가</a:t>
            </a:r>
            <a:r>
              <a:rPr lang="en-US" altLang="ko-KR" sz="1100" smtClean="0">
                <a:latin typeface="나눔바른펜" pitchFamily="50" charset="-127"/>
                <a:ea typeface="나눔바른펜" pitchFamily="50" charset="-127"/>
              </a:rPr>
              <a:t>! </a:t>
            </a:r>
            <a:endParaRPr lang="en-US" altLang="ko-KR" sz="1100">
              <a:latin typeface="나눔바른펜" pitchFamily="50" charset="-127"/>
              <a:ea typeface="나눔바른펜" pitchFamily="50" charset="-127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1100" err="1" smtClean="0">
                <a:latin typeface="나눔바른펜" pitchFamily="50" charset="-127"/>
                <a:ea typeface="나눔바른펜" pitchFamily="50" charset="-127"/>
              </a:rPr>
              <a:t>추상메소드를</a:t>
            </a:r>
            <a:r>
              <a:rPr lang="ko-KR" altLang="en-US" sz="1100" smtClean="0">
                <a:latin typeface="나눔바른펜" pitchFamily="50" charset="-127"/>
                <a:ea typeface="나눔바른펜" pitchFamily="50" charset="-127"/>
              </a:rPr>
              <a:t> 구현한 클래스가 필요</a:t>
            </a:r>
            <a:r>
              <a:rPr lang="en-US" altLang="ko-KR" sz="1100">
                <a:latin typeface="나눔바른펜" pitchFamily="50" charset="-127"/>
                <a:ea typeface="나눔바른펜" pitchFamily="50" charset="-127"/>
              </a:rPr>
              <a:t>(implements </a:t>
            </a:r>
            <a:r>
              <a:rPr lang="ko-KR" altLang="en-US" sz="1100">
                <a:latin typeface="나눔바른펜" pitchFamily="50" charset="-127"/>
                <a:ea typeface="나눔바른펜" pitchFamily="50" charset="-127"/>
              </a:rPr>
              <a:t>해준 클래스로부터 메모리할당 </a:t>
            </a:r>
            <a:r>
              <a:rPr lang="ko-KR" altLang="en-US" sz="1100" err="1" smtClean="0">
                <a:latin typeface="나눔바른펜" pitchFamily="50" charset="-127"/>
                <a:ea typeface="나눔바른펜" pitchFamily="50" charset="-127"/>
              </a:rPr>
              <a:t>받아야됨</a:t>
            </a:r>
            <a:r>
              <a:rPr lang="en-US" altLang="ko-KR" sz="1100" smtClean="0">
                <a:latin typeface="나눔바른펜" pitchFamily="50" charset="-127"/>
                <a:ea typeface="나눔바른펜" pitchFamily="50" charset="-127"/>
              </a:rPr>
              <a:t>)</a:t>
            </a:r>
            <a:endParaRPr lang="en-US" altLang="ko-KR" sz="1100" smtClean="0">
              <a:latin typeface="나눔바른펜" pitchFamily="50" charset="-127"/>
              <a:ea typeface="나눔바른펜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1100">
                <a:latin typeface="나눔바른펜" pitchFamily="50" charset="-127"/>
                <a:ea typeface="나눔바른펜" pitchFamily="50" charset="-127"/>
              </a:rPr>
              <a:t>	</a:t>
            </a:r>
            <a:r>
              <a:rPr lang="en-US" altLang="ko-KR" sz="1100" smtClean="0">
                <a:latin typeface="나눔바른펜" pitchFamily="50" charset="-127"/>
                <a:ea typeface="나눔바른펜" pitchFamily="50" charset="-127"/>
              </a:rPr>
              <a:t>= new</a:t>
            </a:r>
            <a:r>
              <a:rPr lang="ko-KR" altLang="en-US" sz="1100" smtClean="0">
                <a:latin typeface="나눔바른펜" pitchFamily="50" charset="-127"/>
                <a:ea typeface="나눔바른펜" pitchFamily="50" charset="-127"/>
              </a:rPr>
              <a:t> 구현 </a:t>
            </a:r>
            <a:r>
              <a:rPr lang="ko-KR" altLang="en-US" sz="1100" err="1" smtClean="0">
                <a:latin typeface="나눔바른펜" pitchFamily="50" charset="-127"/>
                <a:ea typeface="나눔바른펜" pitchFamily="50" charset="-127"/>
              </a:rPr>
              <a:t>클래스명</a:t>
            </a:r>
            <a:r>
              <a:rPr lang="ko-KR" altLang="en-US" sz="1100" smtClean="0">
                <a:latin typeface="나눔바른펜" pitchFamily="50" charset="-127"/>
                <a:ea typeface="나눔바른펜" pitchFamily="50" charset="-127"/>
              </a:rPr>
              <a:t> </a:t>
            </a:r>
            <a:r>
              <a:rPr lang="en-US" altLang="ko-KR" sz="1100" smtClean="0">
                <a:solidFill>
                  <a:srgbClr val="FF0000"/>
                </a:solidFill>
                <a:latin typeface="나눔바른펜" pitchFamily="50" charset="-127"/>
                <a:ea typeface="나눔바른펜" pitchFamily="50" charset="-127"/>
              </a:rPr>
              <a:t>[implements</a:t>
            </a:r>
            <a:r>
              <a:rPr lang="ko-KR" altLang="en-US" sz="1100" smtClean="0">
                <a:solidFill>
                  <a:srgbClr val="FF0000"/>
                </a:solidFill>
                <a:latin typeface="나눔바른펜" pitchFamily="50" charset="-127"/>
                <a:ea typeface="나눔바른펜" pitchFamily="50" charset="-127"/>
              </a:rPr>
              <a:t>가 있는 클래스가 구현클래스</a:t>
            </a:r>
            <a:r>
              <a:rPr lang="en-US" altLang="ko-KR" sz="1100" smtClean="0">
                <a:solidFill>
                  <a:srgbClr val="FF0000"/>
                </a:solidFill>
                <a:latin typeface="나눔바른펜" pitchFamily="50" charset="-127"/>
                <a:ea typeface="나눔바른펜" pitchFamily="50" charset="-127"/>
              </a:rPr>
              <a:t>];</a:t>
            </a:r>
            <a:endParaRPr lang="en-US" altLang="ko-KR" sz="1100" smtClean="0">
              <a:solidFill>
                <a:srgbClr val="FF0000"/>
              </a:solidFill>
              <a:latin typeface="나눔바른펜" pitchFamily="50" charset="-127"/>
              <a:ea typeface="나눔바른펜" pitchFamily="50" charset="-127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1100" smtClean="0">
                <a:latin typeface="나눔바른펜" pitchFamily="50" charset="-127"/>
                <a:ea typeface="나눔바른펜" pitchFamily="50" charset="-127"/>
              </a:rPr>
              <a:t>익명 구현 객체</a:t>
            </a:r>
            <a:r>
              <a:rPr lang="en-US" altLang="ko-KR" sz="1100" smtClean="0">
                <a:latin typeface="나눔바른펜" pitchFamily="50" charset="-127"/>
                <a:ea typeface="나눔바른펜" pitchFamily="50" charset="-127"/>
              </a:rPr>
              <a:t>  (1</a:t>
            </a:r>
            <a:r>
              <a:rPr lang="ko-KR" altLang="en-US" sz="1100" smtClean="0">
                <a:latin typeface="나눔바른펜" pitchFamily="50" charset="-127"/>
                <a:ea typeface="나눔바른펜" pitchFamily="50" charset="-127"/>
              </a:rPr>
              <a:t>회성</a:t>
            </a:r>
            <a:r>
              <a:rPr lang="en-US" altLang="ko-KR" sz="1100" smtClean="0">
                <a:latin typeface="나눔바른펜" pitchFamily="50" charset="-127"/>
                <a:ea typeface="나눔바른펜" pitchFamily="50" charset="-127"/>
              </a:rPr>
              <a:t>)</a:t>
            </a:r>
          </a:p>
          <a:p>
            <a:pPr lvl="1">
              <a:lnSpc>
                <a:spcPct val="150000"/>
              </a:lnSpc>
            </a:pPr>
            <a:r>
              <a:rPr lang="en-US" altLang="ko-KR" sz="1100">
                <a:latin typeface="나눔바른펜" pitchFamily="50" charset="-127"/>
                <a:ea typeface="나눔바른펜" pitchFamily="50" charset="-127"/>
              </a:rPr>
              <a:t>	</a:t>
            </a:r>
            <a:r>
              <a:rPr lang="en-US" altLang="ko-KR" sz="1100" smtClean="0">
                <a:latin typeface="나눔바른펜" pitchFamily="50" charset="-127"/>
                <a:ea typeface="나눔바른펜" pitchFamily="50" charset="-127"/>
              </a:rPr>
              <a:t>= new </a:t>
            </a:r>
            <a:r>
              <a:rPr lang="ko-KR" altLang="en-US" sz="1100" err="1" smtClean="0">
                <a:latin typeface="나눔바른펜" pitchFamily="50" charset="-127"/>
                <a:ea typeface="나눔바른펜" pitchFamily="50" charset="-127"/>
              </a:rPr>
              <a:t>인터페이스명</a:t>
            </a:r>
            <a:r>
              <a:rPr lang="en-US" altLang="ko-KR" sz="1100" smtClean="0">
                <a:latin typeface="나눔바른펜" pitchFamily="50" charset="-127"/>
                <a:ea typeface="나눔바른펜" pitchFamily="50" charset="-127"/>
              </a:rPr>
              <a:t>(){</a:t>
            </a:r>
            <a:r>
              <a:rPr lang="ko-KR" altLang="en-US" sz="1100" smtClean="0">
                <a:latin typeface="나눔바른펜" pitchFamily="50" charset="-127"/>
                <a:ea typeface="나눔바른펜" pitchFamily="50" charset="-127"/>
              </a:rPr>
              <a:t>구현</a:t>
            </a:r>
            <a:r>
              <a:rPr lang="en-US" altLang="ko-KR" sz="1100" smtClean="0">
                <a:latin typeface="나눔바른펜" pitchFamily="50" charset="-127"/>
                <a:ea typeface="나눔바른펜" pitchFamily="50" charset="-127"/>
              </a:rPr>
              <a:t>};</a:t>
            </a:r>
            <a:endParaRPr lang="en-US" altLang="ko-KR" sz="1100" smtClean="0">
              <a:latin typeface="나눔바른펜" pitchFamily="50" charset="-127"/>
              <a:ea typeface="나눔바른펜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100" smtClean="0">
              <a:latin typeface="나눔바른펜" pitchFamily="50" charset="-127"/>
              <a:ea typeface="나눔바른펜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ko-KR" altLang="en-US" sz="1100" smtClean="0">
                <a:latin typeface="나눔바른펜" pitchFamily="50" charset="-127"/>
                <a:ea typeface="나눔바른펜" pitchFamily="50" charset="-127"/>
              </a:rPr>
              <a:t>클래스와의 차이점</a:t>
            </a:r>
            <a:endParaRPr lang="en-US" altLang="ko-KR" sz="1100" smtClean="0">
              <a:latin typeface="나눔바른펜" pitchFamily="50" charset="-127"/>
              <a:ea typeface="나눔바른펜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ko-KR" sz="1100" smtClean="0">
                <a:latin typeface="나눔바른펜" pitchFamily="50" charset="-127"/>
                <a:ea typeface="나눔바른펜" pitchFamily="50" charset="-127"/>
              </a:rPr>
              <a:t>1. </a:t>
            </a:r>
            <a:r>
              <a:rPr lang="ko-KR" altLang="en-US" sz="1100" smtClean="0">
                <a:latin typeface="나눔바른펜" pitchFamily="50" charset="-127"/>
                <a:ea typeface="나눔바른펜" pitchFamily="50" charset="-127"/>
              </a:rPr>
              <a:t>변수가 들어갈 수 없음</a:t>
            </a:r>
            <a:r>
              <a:rPr lang="en-US" altLang="ko-KR" sz="1100" smtClean="0">
                <a:latin typeface="나눔바른펜" pitchFamily="50" charset="-127"/>
                <a:ea typeface="나눔바른펜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ko-KR" altLang="en-US" sz="1100" smtClean="0">
                <a:latin typeface="나눔바른펜" pitchFamily="50" charset="-127"/>
                <a:ea typeface="나눔바른펜" pitchFamily="50" charset="-127"/>
              </a:rPr>
              <a:t>참고</a:t>
            </a:r>
            <a:r>
              <a:rPr lang="en-US" altLang="ko-KR" sz="1100" smtClean="0">
                <a:latin typeface="나눔바른펜" pitchFamily="50" charset="-127"/>
                <a:ea typeface="나눔바른펜" pitchFamily="50" charset="-127"/>
              </a:rPr>
              <a:t>(</a:t>
            </a:r>
            <a:r>
              <a:rPr lang="ko-KR" altLang="en-US" sz="1100" smtClean="0">
                <a:latin typeface="나눔바른펜" pitchFamily="50" charset="-127"/>
                <a:ea typeface="나눔바른펜" pitchFamily="50" charset="-127"/>
              </a:rPr>
              <a:t>추상클래스 </a:t>
            </a:r>
            <a:r>
              <a:rPr lang="en-US" altLang="ko-KR" sz="1100" err="1" smtClean="0">
                <a:latin typeface="나눔바른펜" pitchFamily="50" charset="-127"/>
                <a:ea typeface="나눔바른펜" pitchFamily="50" charset="-127"/>
              </a:rPr>
              <a:t>vs</a:t>
            </a:r>
            <a:r>
              <a:rPr lang="en-US" altLang="ko-KR" sz="1100" smtClean="0">
                <a:latin typeface="나눔바른펜" pitchFamily="50" charset="-127"/>
                <a:ea typeface="나눔바른펜" pitchFamily="50" charset="-127"/>
              </a:rPr>
              <a:t> </a:t>
            </a:r>
            <a:r>
              <a:rPr lang="ko-KR" altLang="en-US" sz="1100" smtClean="0">
                <a:latin typeface="나눔바른펜" pitchFamily="50" charset="-127"/>
                <a:ea typeface="나눔바른펜" pitchFamily="50" charset="-127"/>
              </a:rPr>
              <a:t>인터페이스</a:t>
            </a:r>
            <a:r>
              <a:rPr lang="en-US" altLang="ko-KR" sz="1100" smtClean="0">
                <a:latin typeface="나눔바른펜" pitchFamily="50" charset="-127"/>
                <a:ea typeface="나눔바른펜" pitchFamily="50" charset="-127"/>
              </a:rPr>
              <a:t>)[https</a:t>
            </a:r>
            <a:r>
              <a:rPr lang="en-US" altLang="ko-KR" sz="1100">
                <a:latin typeface="나눔바른펜" pitchFamily="50" charset="-127"/>
                <a:ea typeface="나눔바른펜" pitchFamily="50" charset="-127"/>
              </a:rPr>
              <a:t>://</a:t>
            </a:r>
            <a:r>
              <a:rPr lang="en-US" altLang="ko-KR" sz="1100" smtClean="0">
                <a:latin typeface="나눔바른펜" pitchFamily="50" charset="-127"/>
                <a:ea typeface="나눔바른펜" pitchFamily="50" charset="-127"/>
              </a:rPr>
              <a:t>myjamong.tistory.com/150]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ko-KR" altLang="en-US" sz="1100" smtClean="0">
                <a:latin typeface="나눔바른펜" pitchFamily="50" charset="-127"/>
                <a:ea typeface="나눔바른펜" pitchFamily="50" charset="-127"/>
              </a:rPr>
              <a:t>참고</a:t>
            </a:r>
            <a:r>
              <a:rPr lang="en-US" altLang="ko-KR" sz="1100" smtClean="0">
                <a:latin typeface="나눔바른펜" pitchFamily="50" charset="-127"/>
                <a:ea typeface="나눔바른펜" pitchFamily="50" charset="-127"/>
              </a:rPr>
              <a:t>2 (</a:t>
            </a:r>
            <a:r>
              <a:rPr lang="ko-KR" altLang="en-US" sz="1100" smtClean="0">
                <a:latin typeface="나눔바른펜" pitchFamily="50" charset="-127"/>
                <a:ea typeface="나눔바른펜" pitchFamily="50" charset="-127"/>
              </a:rPr>
              <a:t>인터페이스</a:t>
            </a:r>
            <a:r>
              <a:rPr lang="en-US" altLang="ko-KR" sz="1100">
                <a:latin typeface="나눔바른펜" pitchFamily="50" charset="-127"/>
                <a:ea typeface="나눔바른펜" pitchFamily="50" charset="-127"/>
              </a:rPr>
              <a:t>) [https://</a:t>
            </a:r>
            <a:r>
              <a:rPr lang="en-US" altLang="ko-KR" sz="1100" smtClean="0">
                <a:latin typeface="나눔바른펜" pitchFamily="50" charset="-127"/>
                <a:ea typeface="나눔바른펜" pitchFamily="50" charset="-127"/>
              </a:rPr>
              <a:t>cloudstudying.kr/lectures/267]</a:t>
            </a:r>
            <a:endParaRPr lang="en-US" altLang="ko-KR" sz="1100" smtClean="0">
              <a:latin typeface="나눔바른펜" pitchFamily="50" charset="-127"/>
              <a:ea typeface="나눔바른펜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endParaRPr lang="en-US" altLang="ko-KR" sz="1400" smtClean="0">
              <a:latin typeface="나눔바른펜" pitchFamily="50" charset="-127"/>
              <a:ea typeface="나눔바른펜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880466" y="595973"/>
            <a:ext cx="367240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itchFamily="2" charset="2"/>
              <a:buChar char="Ø"/>
            </a:pPr>
            <a:r>
              <a:rPr lang="ko-KR" altLang="en-US" sz="1100" smtClean="0">
                <a:latin typeface="나눔바른펜" pitchFamily="50" charset="-127"/>
                <a:ea typeface="나눔바른펜" pitchFamily="50" charset="-127"/>
              </a:rPr>
              <a:t>일반클래스 </a:t>
            </a:r>
            <a:r>
              <a:rPr lang="en-US" altLang="ko-KR" sz="1100" smtClean="0">
                <a:latin typeface="나눔바른펜" pitchFamily="50" charset="-127"/>
                <a:ea typeface="나눔바른펜" pitchFamily="50" charset="-127"/>
              </a:rPr>
              <a:t>+ </a:t>
            </a:r>
            <a:r>
              <a:rPr lang="ko-KR" altLang="en-US" sz="1100" err="1" smtClean="0">
                <a:latin typeface="나눔바른펜" pitchFamily="50" charset="-127"/>
                <a:ea typeface="나눔바른펜" pitchFamily="50" charset="-127"/>
              </a:rPr>
              <a:t>추상메소드</a:t>
            </a:r>
            <a:r>
              <a:rPr lang="en-US" altLang="ko-KR" sz="1100" smtClean="0">
                <a:latin typeface="나눔바른펜" pitchFamily="50" charset="-127"/>
                <a:ea typeface="나눔바른펜" pitchFamily="50" charset="-127"/>
              </a:rPr>
              <a:t>(abstract)</a:t>
            </a:r>
          </a:p>
          <a:p>
            <a:pPr>
              <a:lnSpc>
                <a:spcPct val="150000"/>
              </a:lnSpc>
            </a:pPr>
            <a:r>
              <a:rPr lang="en-US" altLang="ko-KR" sz="1100">
                <a:latin typeface="나눔바른펜" pitchFamily="50" charset="-127"/>
                <a:ea typeface="나눔바른펜" pitchFamily="50" charset="-127"/>
              </a:rPr>
              <a:t>	</a:t>
            </a:r>
            <a:r>
              <a:rPr lang="ko-KR" altLang="en-US" sz="1100" smtClean="0">
                <a:latin typeface="나눔바른펜" pitchFamily="50" charset="-127"/>
                <a:ea typeface="나눔바른펜" pitchFamily="50" charset="-127"/>
              </a:rPr>
              <a:t>단점</a:t>
            </a:r>
            <a:r>
              <a:rPr lang="en-US" altLang="ko-KR" sz="1100" smtClean="0">
                <a:latin typeface="나눔바른펜" pitchFamily="50" charset="-127"/>
                <a:ea typeface="나눔바른펜" pitchFamily="50" charset="-127"/>
              </a:rPr>
              <a:t>: 1</a:t>
            </a:r>
            <a:r>
              <a:rPr lang="ko-KR" altLang="en-US" sz="1100" smtClean="0">
                <a:latin typeface="나눔바른펜" pitchFamily="50" charset="-127"/>
                <a:ea typeface="나눔바른펜" pitchFamily="50" charset="-127"/>
              </a:rPr>
              <a:t>개밖에 안됨</a:t>
            </a:r>
            <a:endParaRPr lang="en-US" altLang="ko-KR" sz="1100" smtClean="0">
              <a:latin typeface="나눔바른펜" pitchFamily="50" charset="-127"/>
              <a:ea typeface="나눔바른펜" pitchFamily="50" charset="-127"/>
            </a:endParaRPr>
          </a:p>
          <a:p>
            <a:pPr marL="171450" indent="-171450">
              <a:lnSpc>
                <a:spcPct val="150000"/>
              </a:lnSpc>
              <a:buFont typeface="Wingdings" pitchFamily="2" charset="2"/>
              <a:buChar char="Ø"/>
            </a:pPr>
            <a:r>
              <a:rPr lang="ko-KR" altLang="en-US" sz="1100" smtClean="0">
                <a:latin typeface="나눔바른펜" pitchFamily="50" charset="-127"/>
                <a:ea typeface="나눔바른펜" pitchFamily="50" charset="-127"/>
              </a:rPr>
              <a:t>상속을 통해서 자손 클래스에서 완성하도록 유도</a:t>
            </a:r>
            <a:endParaRPr lang="en-US" altLang="ko-KR" sz="1100" smtClean="0">
              <a:latin typeface="나눔바른펜" pitchFamily="50" charset="-127"/>
              <a:ea typeface="나눔바른펜" pitchFamily="50" charset="-127"/>
            </a:endParaRPr>
          </a:p>
          <a:p>
            <a:pPr marL="171450" indent="-171450">
              <a:lnSpc>
                <a:spcPct val="150000"/>
              </a:lnSpc>
              <a:buFont typeface="Wingdings" pitchFamily="2" charset="2"/>
              <a:buChar char="Ø"/>
            </a:pPr>
            <a:r>
              <a:rPr lang="ko-KR" altLang="en-US" sz="1100" smtClean="0">
                <a:latin typeface="나눔바른펜" pitchFamily="50" charset="-127"/>
                <a:ea typeface="나눔바른펜" pitchFamily="50" charset="-127"/>
              </a:rPr>
              <a:t>따로 객체를 생성할 수 없음</a:t>
            </a:r>
            <a:endParaRPr lang="en-US" altLang="ko-KR" sz="1100" smtClean="0">
              <a:latin typeface="나눔바른펜" pitchFamily="50" charset="-127"/>
              <a:ea typeface="나눔바른펜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0276" y="3789040"/>
            <a:ext cx="4316163" cy="2376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922271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07504" y="116632"/>
            <a:ext cx="8928992" cy="655272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30313" y="1231878"/>
            <a:ext cx="799288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smtClean="0">
                <a:latin typeface="나눔바른펜" pitchFamily="50" charset="-127"/>
                <a:ea typeface="나눔바른펜" pitchFamily="50" charset="-127"/>
              </a:rPr>
              <a:t>중간체크</a:t>
            </a:r>
            <a:endParaRPr lang="en-US" altLang="ko-KR" sz="1400" smtClean="0">
              <a:latin typeface="나눔바른펜" pitchFamily="50" charset="-127"/>
              <a:ea typeface="나눔바른펜" pitchFamily="50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smtClean="0">
                <a:latin typeface="나눔바른펜" pitchFamily="50" charset="-127"/>
                <a:ea typeface="나눔바른펜" pitchFamily="50" charset="-127"/>
              </a:rPr>
              <a:t>클래스 </a:t>
            </a:r>
            <a:r>
              <a:rPr lang="en-US" altLang="ko-KR" sz="1400" smtClean="0">
                <a:latin typeface="나눔바른펜" pitchFamily="50" charset="-127"/>
                <a:ea typeface="나눔바른펜" pitchFamily="50" charset="-127"/>
              </a:rPr>
              <a:t>[Day05 ~ 07]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smtClean="0">
                <a:solidFill>
                  <a:schemeClr val="accent2">
                    <a:lumMod val="75000"/>
                  </a:schemeClr>
                </a:solidFill>
                <a:latin typeface="나눔바른펜" pitchFamily="50" charset="-127"/>
                <a:ea typeface="나눔바른펜" pitchFamily="50" charset="-127"/>
              </a:rPr>
              <a:t>상속</a:t>
            </a:r>
            <a:r>
              <a:rPr lang="en-US" altLang="ko-KR" sz="1400" smtClean="0">
                <a:solidFill>
                  <a:schemeClr val="accent2">
                    <a:lumMod val="75000"/>
                  </a:schemeClr>
                </a:solidFill>
                <a:latin typeface="나눔바른펜" pitchFamily="50" charset="-127"/>
                <a:ea typeface="나눔바른펜" pitchFamily="50" charset="-127"/>
              </a:rPr>
              <a:t>, </a:t>
            </a:r>
            <a:r>
              <a:rPr lang="ko-KR" altLang="en-US" sz="1400" smtClean="0">
                <a:solidFill>
                  <a:schemeClr val="accent2">
                    <a:lumMod val="75000"/>
                  </a:schemeClr>
                </a:solidFill>
                <a:latin typeface="나눔바른펜" pitchFamily="50" charset="-127"/>
                <a:ea typeface="나눔바른펜" pitchFamily="50" charset="-127"/>
              </a:rPr>
              <a:t>키워드 </a:t>
            </a:r>
            <a:r>
              <a:rPr lang="en-US" altLang="ko-KR" sz="1400" smtClean="0">
                <a:solidFill>
                  <a:schemeClr val="accent2">
                    <a:lumMod val="75000"/>
                  </a:schemeClr>
                </a:solidFill>
                <a:latin typeface="나눔바른펜" pitchFamily="50" charset="-127"/>
                <a:ea typeface="나눔바른펜" pitchFamily="50" charset="-127"/>
              </a:rPr>
              <a:t>[Day08 ~ Day09</a:t>
            </a:r>
            <a:r>
              <a:rPr lang="en-US" altLang="ko-KR" sz="1400" smtClean="0">
                <a:solidFill>
                  <a:schemeClr val="accent2">
                    <a:lumMod val="75000"/>
                  </a:schemeClr>
                </a:solidFill>
                <a:latin typeface="나눔바른펜" pitchFamily="50" charset="-127"/>
                <a:ea typeface="나눔바른펜" pitchFamily="50" charset="-127"/>
              </a:rPr>
              <a:t>]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smtClean="0">
                <a:solidFill>
                  <a:schemeClr val="accent1">
                    <a:lumMod val="75000"/>
                  </a:schemeClr>
                </a:solidFill>
                <a:latin typeface="나눔바른펜" pitchFamily="50" charset="-127"/>
                <a:ea typeface="나눔바른펜" pitchFamily="50" charset="-127"/>
              </a:rPr>
              <a:t>인터페이스</a:t>
            </a:r>
            <a:endParaRPr lang="en-US" altLang="ko-KR" sz="1400" smtClean="0">
              <a:solidFill>
                <a:schemeClr val="accent1">
                  <a:lumMod val="75000"/>
                </a:schemeClr>
              </a:solidFill>
              <a:latin typeface="나눔바른펜" pitchFamily="50" charset="-127"/>
              <a:ea typeface="나눔바른펜" pitchFamily="50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smtClean="0">
                <a:solidFill>
                  <a:schemeClr val="accent3">
                    <a:lumMod val="75000"/>
                  </a:schemeClr>
                </a:solidFill>
                <a:latin typeface="나눔바른펜" pitchFamily="50" charset="-127"/>
                <a:ea typeface="나눔바른펜" pitchFamily="50" charset="-127"/>
              </a:rPr>
              <a:t>예외처</a:t>
            </a:r>
            <a:r>
              <a:rPr lang="ko-KR" altLang="en-US" sz="1400">
                <a:solidFill>
                  <a:schemeClr val="accent3">
                    <a:lumMod val="75000"/>
                  </a:schemeClr>
                </a:solidFill>
                <a:latin typeface="나눔바른펜" pitchFamily="50" charset="-127"/>
                <a:ea typeface="나눔바른펜" pitchFamily="50" charset="-127"/>
              </a:rPr>
              <a:t>리</a:t>
            </a:r>
            <a:r>
              <a:rPr lang="ko-KR" altLang="en-US" sz="1400" smtClean="0">
                <a:latin typeface="나눔바른펜" pitchFamily="50" charset="-127"/>
                <a:ea typeface="나눔바른펜" pitchFamily="50" charset="-127"/>
              </a:rPr>
              <a:t> </a:t>
            </a:r>
            <a:endParaRPr lang="en-US" altLang="ko-KR" sz="1400" smtClean="0">
              <a:latin typeface="나눔바른펜" pitchFamily="50" charset="-127"/>
              <a:ea typeface="나눔바른펜" pitchFamily="50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ko-KR" altLang="en-US" sz="1400">
              <a:latin typeface="나눔바른펜" pitchFamily="50" charset="-127"/>
              <a:ea typeface="나눔바른펜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27956" y="3573016"/>
            <a:ext cx="799288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smtClean="0">
                <a:latin typeface="나눔바른펜" pitchFamily="50" charset="-127"/>
                <a:ea typeface="나눔바른펜" pitchFamily="50" charset="-127"/>
              </a:rPr>
              <a:t>활용문제</a:t>
            </a:r>
            <a:endParaRPr lang="en-US" altLang="ko-KR" sz="1400" smtClean="0">
              <a:latin typeface="나눔바른펜" pitchFamily="50" charset="-127"/>
              <a:ea typeface="나눔바른펜" pitchFamily="50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400" smtClean="0">
                <a:latin typeface="나눔바른펜" pitchFamily="50" charset="-127"/>
                <a:ea typeface="나눔바른펜" pitchFamily="50" charset="-127"/>
              </a:rPr>
              <a:t>Day05_5 </a:t>
            </a:r>
            <a:r>
              <a:rPr lang="en-US" altLang="ko-KR" sz="1400" err="1" smtClean="0">
                <a:latin typeface="나눔바른펜" pitchFamily="50" charset="-127"/>
                <a:ea typeface="나눔바른펜" pitchFamily="50" charset="-127"/>
              </a:rPr>
              <a:t>Board_Class</a:t>
            </a:r>
            <a:endParaRPr lang="en-US" altLang="ko-KR" sz="1400" smtClean="0">
              <a:latin typeface="나눔바른펜" pitchFamily="50" charset="-127"/>
              <a:ea typeface="나눔바른펜" pitchFamily="50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400" smtClean="0">
                <a:latin typeface="나눔바른펜" pitchFamily="50" charset="-127"/>
                <a:ea typeface="나눔바른펜" pitchFamily="50" charset="-127"/>
              </a:rPr>
              <a:t>Day07_BookApplication (</a:t>
            </a:r>
            <a:r>
              <a:rPr lang="ko-KR" altLang="en-US" sz="1400" smtClean="0">
                <a:latin typeface="나눔바른펜" pitchFamily="50" charset="-127"/>
                <a:ea typeface="나눔바른펜" pitchFamily="50" charset="-127"/>
              </a:rPr>
              <a:t>설계 요건만 보고 설계</a:t>
            </a:r>
            <a:r>
              <a:rPr lang="en-US" altLang="ko-KR" sz="1400" smtClean="0">
                <a:latin typeface="나눔바른펜" pitchFamily="50" charset="-127"/>
                <a:ea typeface="나눔바른펜" pitchFamily="50" charset="-127"/>
              </a:rPr>
              <a:t>, </a:t>
            </a:r>
            <a:r>
              <a:rPr lang="ko-KR" altLang="en-US" sz="1400" smtClean="0">
                <a:latin typeface="나눔바른펜" pitchFamily="50" charset="-127"/>
                <a:ea typeface="나눔바른펜" pitchFamily="50" charset="-127"/>
              </a:rPr>
              <a:t>안되면 짜여진 코드 보고 치다 아예 안보고 치기</a:t>
            </a:r>
            <a:r>
              <a:rPr lang="en-US" altLang="ko-KR" sz="1400" smtClean="0">
                <a:latin typeface="나눔바른펜" pitchFamily="50" charset="-127"/>
                <a:ea typeface="나눔바른펜" pitchFamily="50" charset="-127"/>
              </a:rPr>
              <a:t>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400" smtClean="0">
                <a:solidFill>
                  <a:schemeClr val="accent2">
                    <a:lumMod val="75000"/>
                  </a:schemeClr>
                </a:solidFill>
                <a:latin typeface="나눔바른펜" pitchFamily="50" charset="-127"/>
                <a:ea typeface="나눔바른펜" pitchFamily="50" charset="-127"/>
              </a:rPr>
              <a:t>Day09_2_Tire (</a:t>
            </a:r>
            <a:r>
              <a:rPr lang="ko-KR" altLang="en-US" sz="1400" smtClean="0">
                <a:solidFill>
                  <a:schemeClr val="accent2">
                    <a:lumMod val="75000"/>
                  </a:schemeClr>
                </a:solidFill>
                <a:latin typeface="나눔바른펜" pitchFamily="50" charset="-127"/>
                <a:ea typeface="나눔바른펜" pitchFamily="50" charset="-127"/>
              </a:rPr>
              <a:t>타이어 문제</a:t>
            </a:r>
            <a:r>
              <a:rPr lang="en-US" altLang="ko-KR" sz="1400" smtClean="0">
                <a:solidFill>
                  <a:schemeClr val="accent2">
                    <a:lumMod val="75000"/>
                  </a:schemeClr>
                </a:solidFill>
                <a:latin typeface="나눔바른펜" pitchFamily="50" charset="-127"/>
                <a:ea typeface="나눔바른펜" pitchFamily="50" charset="-127"/>
              </a:rPr>
              <a:t>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400" smtClean="0">
                <a:solidFill>
                  <a:schemeClr val="accent1">
                    <a:lumMod val="75000"/>
                  </a:schemeClr>
                </a:solidFill>
                <a:latin typeface="나눔바른펜" pitchFamily="50" charset="-127"/>
                <a:ea typeface="나눔바른펜" pitchFamily="50" charset="-127"/>
              </a:rPr>
              <a:t>Day09_5 </a:t>
            </a:r>
            <a:r>
              <a:rPr lang="ko-KR" altLang="en-US" sz="1400" smtClean="0">
                <a:solidFill>
                  <a:schemeClr val="accent1">
                    <a:lumMod val="75000"/>
                  </a:schemeClr>
                </a:solidFill>
                <a:latin typeface="나눔바른펜" pitchFamily="50" charset="-127"/>
                <a:ea typeface="나눔바른펜" pitchFamily="50" charset="-127"/>
              </a:rPr>
              <a:t>계좌프로그램</a:t>
            </a:r>
            <a:endParaRPr lang="en-US" altLang="ko-KR" sz="1400" smtClean="0">
              <a:solidFill>
                <a:schemeClr val="accent1">
                  <a:lumMod val="75000"/>
                </a:schemeClr>
              </a:solidFill>
              <a:latin typeface="나눔바른펜" pitchFamily="50" charset="-127"/>
              <a:ea typeface="나눔바른펜" pitchFamily="50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400" smtClean="0">
                <a:solidFill>
                  <a:schemeClr val="accent1">
                    <a:lumMod val="75000"/>
                  </a:schemeClr>
                </a:solidFill>
                <a:latin typeface="나눔바른펜" pitchFamily="50" charset="-127"/>
                <a:ea typeface="나눔바른펜" pitchFamily="50" charset="-127"/>
              </a:rPr>
              <a:t>Day08, Day09 </a:t>
            </a:r>
            <a:r>
              <a:rPr lang="ko-KR" altLang="en-US" sz="1400" smtClean="0">
                <a:solidFill>
                  <a:schemeClr val="accent1">
                    <a:lumMod val="75000"/>
                  </a:schemeClr>
                </a:solidFill>
                <a:latin typeface="나눔바른펜" pitchFamily="50" charset="-127"/>
                <a:ea typeface="나눔바른펜" pitchFamily="50" charset="-127"/>
              </a:rPr>
              <a:t>확인문제 </a:t>
            </a:r>
            <a:r>
              <a:rPr lang="en-US" altLang="ko-KR" sz="1400" smtClean="0">
                <a:solidFill>
                  <a:schemeClr val="accent1">
                    <a:lumMod val="75000"/>
                  </a:schemeClr>
                </a:solidFill>
                <a:latin typeface="나눔바른펜" pitchFamily="50" charset="-127"/>
                <a:ea typeface="나눔바른펜" pitchFamily="50" charset="-127"/>
              </a:rPr>
              <a:t>[</a:t>
            </a:r>
            <a:r>
              <a:rPr lang="ko-KR" altLang="en-US" sz="1400" smtClean="0">
                <a:solidFill>
                  <a:schemeClr val="accent1">
                    <a:lumMod val="75000"/>
                  </a:schemeClr>
                </a:solidFill>
                <a:latin typeface="나눔바른펜" pitchFamily="50" charset="-127"/>
                <a:ea typeface="나눔바른펜" pitchFamily="50" charset="-127"/>
              </a:rPr>
              <a:t>인터페이스</a:t>
            </a:r>
            <a:r>
              <a:rPr lang="en-US" altLang="ko-KR" sz="1400" smtClean="0">
                <a:solidFill>
                  <a:schemeClr val="accent1">
                    <a:lumMod val="75000"/>
                  </a:schemeClr>
                </a:solidFill>
                <a:latin typeface="나눔바른펜" pitchFamily="50" charset="-127"/>
                <a:ea typeface="나눔바른펜" pitchFamily="50" charset="-127"/>
              </a:rPr>
              <a:t>, </a:t>
            </a:r>
            <a:r>
              <a:rPr lang="ko-KR" altLang="en-US" sz="1400" smtClean="0">
                <a:solidFill>
                  <a:schemeClr val="accent1">
                    <a:lumMod val="75000"/>
                  </a:schemeClr>
                </a:solidFill>
                <a:latin typeface="나눔바른펜" pitchFamily="50" charset="-127"/>
                <a:ea typeface="나눔바른펜" pitchFamily="50" charset="-127"/>
              </a:rPr>
              <a:t>추상클래스</a:t>
            </a:r>
            <a:r>
              <a:rPr lang="en-US" altLang="ko-KR" sz="1400" smtClean="0">
                <a:solidFill>
                  <a:schemeClr val="accent1">
                    <a:lumMod val="75000"/>
                  </a:schemeClr>
                </a:solidFill>
                <a:latin typeface="나눔바른펜" pitchFamily="50" charset="-127"/>
                <a:ea typeface="나눔바른펜" pitchFamily="50" charset="-127"/>
              </a:rPr>
              <a:t>/</a:t>
            </a:r>
            <a:r>
              <a:rPr lang="ko-KR" altLang="en-US" sz="1400" smtClean="0">
                <a:solidFill>
                  <a:schemeClr val="accent1">
                    <a:lumMod val="75000"/>
                  </a:schemeClr>
                </a:solidFill>
                <a:latin typeface="나눔바른펜" pitchFamily="50" charset="-127"/>
                <a:ea typeface="나눔바른펜" pitchFamily="50" charset="-127"/>
              </a:rPr>
              <a:t>중첩 인터페이스</a:t>
            </a:r>
            <a:r>
              <a:rPr lang="en-US" altLang="ko-KR" sz="1400" smtClean="0">
                <a:solidFill>
                  <a:schemeClr val="accent1">
                    <a:lumMod val="75000"/>
                  </a:schemeClr>
                </a:solidFill>
                <a:latin typeface="나눔바른펜" pitchFamily="50" charset="-127"/>
                <a:ea typeface="나눔바른펜" pitchFamily="50" charset="-127"/>
              </a:rPr>
              <a:t>]</a:t>
            </a:r>
            <a:endParaRPr lang="ko-KR" altLang="en-US" sz="1400">
              <a:solidFill>
                <a:schemeClr val="accent1">
                  <a:lumMod val="75000"/>
                </a:schemeClr>
              </a:solidFill>
              <a:latin typeface="나눔바른펜" pitchFamily="50" charset="-127"/>
              <a:ea typeface="나눔바른펜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16826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2564904"/>
            <a:ext cx="8229600" cy="1143000"/>
          </a:xfrm>
        </p:spPr>
        <p:txBody>
          <a:bodyPr/>
          <a:lstStyle/>
          <a:p>
            <a:r>
              <a:rPr lang="ko-KR" altLang="en-US" smtClean="0">
                <a:latin typeface="나눔바른펜" pitchFamily="50" charset="-127"/>
                <a:ea typeface="나눔바른펜" pitchFamily="50" charset="-127"/>
              </a:rPr>
              <a:t>예외처리</a:t>
            </a:r>
            <a:endParaRPr lang="ko-KR" altLang="en-US">
              <a:latin typeface="나눔바른펜" pitchFamily="50" charset="-127"/>
              <a:ea typeface="나눔바른펜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304310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88640"/>
            <a:ext cx="88124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000" b="1" smtClean="0">
                <a:latin typeface="나눔바른펜" pitchFamily="50" charset="-127"/>
                <a:ea typeface="나눔바른펜" pitchFamily="50" charset="-127"/>
              </a:rPr>
              <a:t>예외처리</a:t>
            </a:r>
            <a:endParaRPr lang="ko-KR" altLang="en-US" sz="2000" b="1">
              <a:latin typeface="나눔바른펜" pitchFamily="50" charset="-127"/>
              <a:ea typeface="나눔바른펜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31536" y="908720"/>
            <a:ext cx="881246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ko-KR" altLang="en-US" sz="1400" smtClean="0">
                <a:latin typeface="나눔바른펜" pitchFamily="50" charset="-127"/>
                <a:ea typeface="나눔바른펜" pitchFamily="50" charset="-127"/>
              </a:rPr>
              <a:t>목적 </a:t>
            </a:r>
            <a:r>
              <a:rPr lang="en-US" altLang="ko-KR" sz="1400" smtClean="0">
                <a:latin typeface="나눔바른펜" pitchFamily="50" charset="-127"/>
                <a:ea typeface="나눔바른펜" pitchFamily="50" charset="-127"/>
              </a:rPr>
              <a:t>: </a:t>
            </a:r>
            <a:r>
              <a:rPr lang="ko-KR" altLang="en-US" sz="1400" smtClean="0">
                <a:latin typeface="나눔바른펜" pitchFamily="50" charset="-127"/>
                <a:ea typeface="나눔바른펜" pitchFamily="50" charset="-127"/>
              </a:rPr>
              <a:t>문제가 발생했을 때 처리를 중단하고 다른 처리를 하는 것</a:t>
            </a:r>
            <a:endParaRPr lang="en-US" altLang="ko-KR" sz="1400" smtClean="0">
              <a:latin typeface="나눔바른펜" pitchFamily="50" charset="-127"/>
              <a:ea typeface="나눔바른펜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ko-KR" altLang="en-US" sz="1400" smtClean="0">
                <a:latin typeface="나눔바른펜" pitchFamily="50" charset="-127"/>
                <a:ea typeface="나눔바른펜" pitchFamily="50" charset="-127"/>
              </a:rPr>
              <a:t>장점 </a:t>
            </a:r>
            <a:r>
              <a:rPr lang="en-US" altLang="ko-KR" sz="1400" smtClean="0">
                <a:latin typeface="나눔바른펜" pitchFamily="50" charset="-127"/>
                <a:ea typeface="나눔바른펜" pitchFamily="50" charset="-127"/>
              </a:rPr>
              <a:t>: </a:t>
            </a:r>
            <a:r>
              <a:rPr lang="ko-KR" altLang="en-US" sz="1400" smtClean="0">
                <a:latin typeface="나눔바른펜" pitchFamily="50" charset="-127"/>
                <a:ea typeface="나눔바른펜" pitchFamily="50" charset="-127"/>
              </a:rPr>
              <a:t>프로그램의 정상화 </a:t>
            </a:r>
            <a:r>
              <a:rPr lang="en-US" altLang="ko-KR" sz="1400" smtClean="0">
                <a:latin typeface="나눔바른펜" pitchFamily="50" charset="-127"/>
                <a:ea typeface="나눔바른펜" pitchFamily="50" charset="-127"/>
              </a:rPr>
              <a:t>[ </a:t>
            </a:r>
            <a:r>
              <a:rPr lang="ko-KR" altLang="en-US" sz="1400" smtClean="0">
                <a:latin typeface="나눔바른펜" pitchFamily="50" charset="-127"/>
                <a:ea typeface="나눔바른펜" pitchFamily="50" charset="-127"/>
              </a:rPr>
              <a:t>무슨 일이 있어도 프로그램 종료 </a:t>
            </a:r>
            <a:r>
              <a:rPr lang="en-US" altLang="ko-KR" sz="1400" smtClean="0">
                <a:latin typeface="나눔바른펜" pitchFamily="50" charset="-127"/>
                <a:ea typeface="나눔바른펜" pitchFamily="50" charset="-127"/>
              </a:rPr>
              <a:t>X ]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 smtClean="0">
                <a:latin typeface="나눔바른펜" pitchFamily="50" charset="-127"/>
                <a:ea typeface="나눔바른펜" pitchFamily="50" charset="-127"/>
              </a:rPr>
              <a:t>Exception : </a:t>
            </a:r>
            <a:r>
              <a:rPr lang="ko-KR" altLang="en-US" sz="1400" smtClean="0">
                <a:latin typeface="나눔바른펜" pitchFamily="50" charset="-127"/>
                <a:ea typeface="나눔바른펜" pitchFamily="50" charset="-127"/>
              </a:rPr>
              <a:t>예외클래스 중 슈퍼 클래스</a:t>
            </a:r>
            <a:endParaRPr lang="en-US" altLang="ko-KR" sz="1400" smtClean="0">
              <a:latin typeface="나눔바른펜" pitchFamily="50" charset="-127"/>
              <a:ea typeface="나눔바른펜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 smtClean="0">
                <a:latin typeface="나눔바른펜" pitchFamily="50" charset="-127"/>
                <a:ea typeface="나눔바른펜" pitchFamily="50" charset="-127"/>
              </a:rPr>
              <a:t>Try{ </a:t>
            </a:r>
            <a:r>
              <a:rPr lang="ko-KR" altLang="en-US" sz="1400" smtClean="0">
                <a:latin typeface="나눔바른펜" pitchFamily="50" charset="-127"/>
                <a:ea typeface="나눔바른펜" pitchFamily="50" charset="-127"/>
              </a:rPr>
              <a:t>예외 발생할 것 같은 코드 </a:t>
            </a:r>
            <a:r>
              <a:rPr lang="en-US" altLang="ko-KR" sz="1400" smtClean="0">
                <a:latin typeface="나눔바른펜" pitchFamily="50" charset="-127"/>
                <a:ea typeface="나눔바른펜" pitchFamily="50" charset="-127"/>
              </a:rPr>
              <a:t>} catch(Exception e) {</a:t>
            </a:r>
            <a:r>
              <a:rPr lang="ko-KR" altLang="en-US" sz="1400" smtClean="0">
                <a:latin typeface="나눔바른펜" pitchFamily="50" charset="-127"/>
                <a:ea typeface="나눔바른펜" pitchFamily="50" charset="-127"/>
              </a:rPr>
              <a:t>예외 발생시 나타낼 코드</a:t>
            </a:r>
            <a:r>
              <a:rPr lang="en-US" altLang="ko-KR" sz="1400" smtClean="0">
                <a:latin typeface="나눔바른펜" pitchFamily="50" charset="-127"/>
                <a:ea typeface="나눔바른펜" pitchFamily="50" charset="-127"/>
              </a:rPr>
              <a:t>(</a:t>
            </a:r>
            <a:r>
              <a:rPr lang="ko-KR" altLang="en-US" sz="1400" smtClean="0">
                <a:latin typeface="나눔바른펜" pitchFamily="50" charset="-127"/>
                <a:ea typeface="나눔바른펜" pitchFamily="50" charset="-127"/>
              </a:rPr>
              <a:t>예외클래스 </a:t>
            </a:r>
            <a:r>
              <a:rPr lang="ko-KR" altLang="en-US" sz="1400" err="1" smtClean="0">
                <a:latin typeface="나눔바른펜" pitchFamily="50" charset="-127"/>
                <a:ea typeface="나눔바른펜" pitchFamily="50" charset="-127"/>
              </a:rPr>
              <a:t>변수명</a:t>
            </a:r>
            <a:r>
              <a:rPr lang="en-US" altLang="ko-KR" sz="1400" smtClean="0">
                <a:latin typeface="나눔바른펜" pitchFamily="50" charset="-127"/>
                <a:ea typeface="나눔바른펜" pitchFamily="50" charset="-127"/>
              </a:rPr>
              <a:t>)} 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ko-KR" altLang="en-US" sz="1400" smtClean="0">
                <a:latin typeface="나눔바른펜" pitchFamily="50" charset="-127"/>
                <a:ea typeface="나눔바른펜" pitchFamily="50" charset="-127"/>
              </a:rPr>
              <a:t>예외의 종류</a:t>
            </a:r>
            <a:endParaRPr lang="en-US" altLang="ko-KR" sz="1400" smtClean="0">
              <a:latin typeface="나눔바른펜" pitchFamily="50" charset="-127"/>
              <a:ea typeface="나눔바른펜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smtClean="0">
                <a:latin typeface="나눔바른펜" pitchFamily="50" charset="-127"/>
                <a:ea typeface="나눔바른펜" pitchFamily="50" charset="-127"/>
              </a:rPr>
              <a:t>실행 전 예외 </a:t>
            </a:r>
            <a:r>
              <a:rPr lang="en-US" altLang="ko-KR" sz="1400" smtClean="0">
                <a:latin typeface="나눔바른펜" pitchFamily="50" charset="-127"/>
                <a:ea typeface="나눔바른펜" pitchFamily="50" charset="-127"/>
              </a:rPr>
              <a:t>: </a:t>
            </a:r>
            <a:r>
              <a:rPr lang="ko-KR" altLang="en-US" sz="1400" smtClean="0">
                <a:latin typeface="나눔바른펜" pitchFamily="50" charset="-127"/>
                <a:ea typeface="나눔바른펜" pitchFamily="50" charset="-127"/>
              </a:rPr>
              <a:t>입출력</a:t>
            </a:r>
            <a:r>
              <a:rPr lang="en-US" altLang="ko-KR" sz="1400" smtClean="0">
                <a:latin typeface="나눔바른펜" pitchFamily="50" charset="-127"/>
                <a:ea typeface="나눔바른펜" pitchFamily="50" charset="-127"/>
              </a:rPr>
              <a:t>, SQL</a:t>
            </a:r>
            <a:r>
              <a:rPr lang="ko-KR" altLang="en-US" sz="1400" smtClean="0">
                <a:latin typeface="나눔바른펜" pitchFamily="50" charset="-127"/>
                <a:ea typeface="나눔바른펜" pitchFamily="50" charset="-127"/>
              </a:rPr>
              <a:t>등 클래스</a:t>
            </a:r>
            <a:endParaRPr lang="en-US" altLang="ko-KR" sz="1400" smtClean="0">
              <a:latin typeface="나눔바른펜" pitchFamily="50" charset="-127"/>
              <a:ea typeface="나눔바른펜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>
                <a:latin typeface="나눔바른펜" pitchFamily="50" charset="-127"/>
                <a:ea typeface="나눔바른펜" pitchFamily="50" charset="-127"/>
              </a:rPr>
              <a:t>	</a:t>
            </a:r>
            <a:r>
              <a:rPr lang="en-US" altLang="ko-KR" sz="1400" smtClean="0">
                <a:latin typeface="나눔바른펜" pitchFamily="50" charset="-127"/>
                <a:ea typeface="나눔바른펜" pitchFamily="50" charset="-127"/>
              </a:rPr>
              <a:t>* </a:t>
            </a:r>
            <a:r>
              <a:rPr lang="ko-KR" altLang="en-US" sz="1400" smtClean="0">
                <a:latin typeface="나눔바른펜" pitchFamily="50" charset="-127"/>
                <a:ea typeface="나눔바른펜" pitchFamily="50" charset="-127"/>
              </a:rPr>
              <a:t>실행 전 코드에 </a:t>
            </a:r>
            <a:r>
              <a:rPr lang="en-US" altLang="ko-KR" sz="1400" smtClean="0">
                <a:latin typeface="나눔바른펜" pitchFamily="50" charset="-127"/>
                <a:ea typeface="나눔바른펜" pitchFamily="50" charset="-127"/>
              </a:rPr>
              <a:t>try{} catch{} </a:t>
            </a:r>
            <a:r>
              <a:rPr lang="ko-KR" altLang="en-US" sz="1400" smtClean="0">
                <a:latin typeface="나눔바른펜" pitchFamily="50" charset="-127"/>
                <a:ea typeface="나눔바른펜" pitchFamily="50" charset="-127"/>
              </a:rPr>
              <a:t>미리 작성</a:t>
            </a:r>
            <a:endParaRPr lang="en-US" altLang="ko-KR" sz="1400" smtClean="0">
              <a:latin typeface="나눔바른펜" pitchFamily="50" charset="-127"/>
              <a:ea typeface="나눔바른펜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smtClean="0">
                <a:latin typeface="나눔바른펜" pitchFamily="50" charset="-127"/>
                <a:ea typeface="나눔바른펜" pitchFamily="50" charset="-127"/>
              </a:rPr>
              <a:t>실행 도중 예외 </a:t>
            </a:r>
            <a:r>
              <a:rPr lang="en-US" altLang="ko-KR" sz="1400" smtClean="0">
                <a:latin typeface="나눔바른펜" pitchFamily="50" charset="-127"/>
                <a:ea typeface="나눔바른펜" pitchFamily="50" charset="-127"/>
              </a:rPr>
              <a:t>: NULL, INDEX </a:t>
            </a:r>
            <a:r>
              <a:rPr lang="ko-KR" altLang="en-US" sz="1400" smtClean="0">
                <a:latin typeface="나눔바른펜" pitchFamily="50" charset="-127"/>
                <a:ea typeface="나눔바른펜" pitchFamily="50" charset="-127"/>
              </a:rPr>
              <a:t>등 클래스</a:t>
            </a:r>
            <a:endParaRPr lang="en-US" altLang="ko-KR" sz="1400" smtClean="0">
              <a:latin typeface="나눔바른펜" pitchFamily="50" charset="-127"/>
              <a:ea typeface="나눔바른펜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1400">
                <a:latin typeface="나눔바른펜" pitchFamily="50" charset="-127"/>
                <a:ea typeface="나눔바른펜" pitchFamily="50" charset="-127"/>
              </a:rPr>
              <a:t>	</a:t>
            </a:r>
            <a:r>
              <a:rPr lang="en-US" altLang="ko-KR" sz="1400" smtClean="0">
                <a:latin typeface="나눔바른펜" pitchFamily="50" charset="-127"/>
                <a:ea typeface="나눔바른펜" pitchFamily="50" charset="-127"/>
              </a:rPr>
              <a:t>* </a:t>
            </a:r>
            <a:r>
              <a:rPr lang="ko-KR" altLang="en-US" sz="1400" smtClean="0">
                <a:latin typeface="나눔바른펜" pitchFamily="50" charset="-127"/>
                <a:ea typeface="나눔바른펜" pitchFamily="50" charset="-127"/>
              </a:rPr>
              <a:t>실행 후 코드에 문제 발생할 것 같은 곳에 미리 작성</a:t>
            </a:r>
            <a:endParaRPr lang="en-US" altLang="ko-KR" sz="1400">
              <a:latin typeface="나눔바른펜" pitchFamily="50" charset="-127"/>
              <a:ea typeface="나눔바른펜" pitchFamily="50" charset="-127"/>
            </a:endParaRPr>
          </a:p>
          <a:p>
            <a:pPr marL="285750" lvl="1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ko-KR" altLang="en-US" sz="1400" smtClean="0">
                <a:latin typeface="나눔바른펜" pitchFamily="50" charset="-127"/>
                <a:ea typeface="나눔바른펜" pitchFamily="50" charset="-127"/>
              </a:rPr>
              <a:t>예외 던지기 </a:t>
            </a:r>
            <a:r>
              <a:rPr lang="en-US" altLang="ko-KR" sz="1400" err="1" smtClean="0">
                <a:latin typeface="나눔바른펜" pitchFamily="50" charset="-127"/>
                <a:ea typeface="나눔바른펜" pitchFamily="50" charset="-127"/>
              </a:rPr>
              <a:t>vs</a:t>
            </a:r>
            <a:r>
              <a:rPr lang="en-US" altLang="ko-KR" sz="1400" smtClean="0">
                <a:latin typeface="나눔바른펜" pitchFamily="50" charset="-127"/>
                <a:ea typeface="나눔바른펜" pitchFamily="50" charset="-127"/>
              </a:rPr>
              <a:t> Try</a:t>
            </a:r>
            <a:r>
              <a:rPr lang="ko-KR" altLang="en-US" sz="1400" smtClean="0">
                <a:latin typeface="나눔바른펜" pitchFamily="50" charset="-127"/>
                <a:ea typeface="나눔바른펜" pitchFamily="50" charset="-127"/>
              </a:rPr>
              <a:t> </a:t>
            </a:r>
            <a:r>
              <a:rPr lang="en-US" altLang="ko-KR" sz="1400" smtClean="0">
                <a:latin typeface="나눔바른펜" pitchFamily="50" charset="-127"/>
                <a:ea typeface="나눔바른펜" pitchFamily="50" charset="-127"/>
              </a:rPr>
              <a:t>(Day 08)</a:t>
            </a:r>
          </a:p>
          <a:p>
            <a:pPr marL="0" lvl="1">
              <a:lnSpc>
                <a:spcPct val="150000"/>
              </a:lnSpc>
            </a:pPr>
            <a:r>
              <a:rPr lang="en-US" altLang="ko-KR" sz="1400" smtClean="0">
                <a:latin typeface="나눔바른펜" pitchFamily="50" charset="-127"/>
                <a:ea typeface="나눔바른펜" pitchFamily="50" charset="-127"/>
              </a:rPr>
              <a:t>	</a:t>
            </a:r>
            <a:r>
              <a:rPr lang="ko-KR" altLang="en-US" sz="1400" err="1" smtClean="0">
                <a:latin typeface="나눔바른펜" pitchFamily="50" charset="-127"/>
                <a:ea typeface="나눔바른펜" pitchFamily="50" charset="-127"/>
              </a:rPr>
              <a:t>메소드명</a:t>
            </a:r>
            <a:r>
              <a:rPr lang="en-US" altLang="ko-KR" sz="1400" smtClean="0">
                <a:latin typeface="나눔바른펜" pitchFamily="50" charset="-127"/>
                <a:ea typeface="나눔바른펜" pitchFamily="50" charset="-127"/>
              </a:rPr>
              <a:t>() </a:t>
            </a:r>
            <a:r>
              <a:rPr lang="en-US" altLang="ko-KR" sz="1400" err="1" smtClean="0">
                <a:latin typeface="나눔바른펜" pitchFamily="50" charset="-127"/>
                <a:ea typeface="나눔바른펜" pitchFamily="50" charset="-127"/>
              </a:rPr>
              <a:t>thorws</a:t>
            </a:r>
            <a:r>
              <a:rPr lang="en-US" altLang="ko-KR" sz="1400" smtClean="0">
                <a:latin typeface="나눔바른펜" pitchFamily="50" charset="-127"/>
                <a:ea typeface="나눔바른펜" pitchFamily="50" charset="-127"/>
              </a:rPr>
              <a:t> Exception -&gt; </a:t>
            </a:r>
            <a:r>
              <a:rPr lang="ko-KR" altLang="en-US" sz="1400" smtClean="0">
                <a:latin typeface="나눔바른펜" pitchFamily="50" charset="-127"/>
                <a:ea typeface="나눔바른펜" pitchFamily="50" charset="-127"/>
              </a:rPr>
              <a:t>예외 반환</a:t>
            </a:r>
            <a:endParaRPr lang="en-US" altLang="ko-KR" sz="1400" smtClean="0">
              <a:latin typeface="나눔바른펜" pitchFamily="50" charset="-127"/>
              <a:ea typeface="나눔바른펜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endParaRPr lang="en-US" altLang="ko-KR" sz="1400" smtClean="0">
              <a:latin typeface="나눔바른펜" pitchFamily="50" charset="-127"/>
              <a:ea typeface="나눔바른펜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623714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2564904"/>
            <a:ext cx="8229600" cy="1143000"/>
          </a:xfrm>
        </p:spPr>
        <p:txBody>
          <a:bodyPr/>
          <a:lstStyle/>
          <a:p>
            <a:r>
              <a:rPr lang="en-US" altLang="ko-KR" smtClean="0">
                <a:latin typeface="나눔바른펜" pitchFamily="50" charset="-127"/>
                <a:ea typeface="나눔바른펜" pitchFamily="50" charset="-127"/>
              </a:rPr>
              <a:t>MySQL </a:t>
            </a:r>
            <a:r>
              <a:rPr lang="ko-KR" altLang="en-US" smtClean="0">
                <a:latin typeface="나눔바른펜" pitchFamily="50" charset="-127"/>
                <a:ea typeface="나눔바른펜" pitchFamily="50" charset="-127"/>
              </a:rPr>
              <a:t>용법</a:t>
            </a:r>
            <a:endParaRPr lang="ko-KR" altLang="en-US">
              <a:latin typeface="나눔바른펜" pitchFamily="50" charset="-127"/>
              <a:ea typeface="나눔바른펜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216188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88640"/>
            <a:ext cx="88124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2000" b="1" smtClean="0">
                <a:latin typeface="나눔바른펜" pitchFamily="50" charset="-127"/>
                <a:ea typeface="나눔바른펜" pitchFamily="50" charset="-127"/>
              </a:rPr>
              <a:t>Database</a:t>
            </a:r>
            <a:endParaRPr lang="ko-KR" altLang="en-US" sz="2000" b="1">
              <a:latin typeface="나눔바른펜" pitchFamily="50" charset="-127"/>
              <a:ea typeface="나눔바른펜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31536" y="908720"/>
            <a:ext cx="88124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400" smtClean="0">
                <a:latin typeface="나눔바른펜" pitchFamily="50" charset="-127"/>
                <a:ea typeface="나눔바른펜" pitchFamily="50" charset="-127"/>
              </a:rPr>
              <a:t>Database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ko-KR" altLang="en-US" sz="1400" smtClean="0">
                <a:latin typeface="나눔바른펜" pitchFamily="50" charset="-127"/>
                <a:ea typeface="나눔바른펜" pitchFamily="50" charset="-127"/>
              </a:rPr>
              <a:t>데이터의 집합 </a:t>
            </a:r>
            <a:r>
              <a:rPr lang="en-US" altLang="ko-KR" sz="1400" smtClean="0">
                <a:latin typeface="나눔바른펜" pitchFamily="50" charset="-127"/>
                <a:ea typeface="나눔바른펜" pitchFamily="50" charset="-127"/>
              </a:rPr>
              <a:t>-&gt; </a:t>
            </a:r>
            <a:r>
              <a:rPr lang="ko-KR" altLang="en-US" sz="1400" smtClean="0">
                <a:latin typeface="나눔바른펜" pitchFamily="50" charset="-127"/>
                <a:ea typeface="나눔바른펜" pitchFamily="50" charset="-127"/>
              </a:rPr>
              <a:t>테이블 관리</a:t>
            </a:r>
            <a:endParaRPr lang="en-US" altLang="ko-KR" sz="1400" smtClean="0">
              <a:latin typeface="나눔바른펜" pitchFamily="50" charset="-127"/>
              <a:ea typeface="나눔바른펜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93564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88640"/>
            <a:ext cx="88124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2000" b="1" smtClean="0">
                <a:latin typeface="나눔바른펜" pitchFamily="50" charset="-127"/>
                <a:ea typeface="나눔바른펜" pitchFamily="50" charset="-127"/>
              </a:rPr>
              <a:t>JDBC</a:t>
            </a:r>
            <a:endParaRPr lang="ko-KR" altLang="en-US" sz="2000" b="1">
              <a:latin typeface="나눔바른펜" pitchFamily="50" charset="-127"/>
              <a:ea typeface="나눔바른펜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31536" y="908720"/>
            <a:ext cx="881246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ko-KR" sz="1400" smtClean="0">
                <a:latin typeface="나눔바른펜" pitchFamily="50" charset="-127"/>
                <a:ea typeface="나눔바른펜" pitchFamily="50" charset="-127"/>
              </a:rPr>
              <a:t>JAVA</a:t>
            </a:r>
            <a:r>
              <a:rPr lang="ko-KR" altLang="en-US" sz="1400" smtClean="0">
                <a:latin typeface="나눔바른펜" pitchFamily="50" charset="-127"/>
                <a:ea typeface="나눔바른펜" pitchFamily="50" charset="-127"/>
              </a:rPr>
              <a:t>에서 </a:t>
            </a:r>
            <a:r>
              <a:rPr lang="en-US" altLang="ko-KR" sz="1400" smtClean="0">
                <a:latin typeface="나눔바른펜" pitchFamily="50" charset="-127"/>
                <a:ea typeface="나눔바른펜" pitchFamily="50" charset="-127"/>
              </a:rPr>
              <a:t>DATABASE </a:t>
            </a:r>
            <a:r>
              <a:rPr lang="ko-KR" altLang="en-US" sz="1400" smtClean="0">
                <a:latin typeface="나눔바른펜" pitchFamily="50" charset="-127"/>
                <a:ea typeface="나눔바른펜" pitchFamily="50" charset="-127"/>
              </a:rPr>
              <a:t>접속할 수 있도록하</a:t>
            </a:r>
            <a:r>
              <a:rPr lang="ko-KR" altLang="en-US" sz="1400">
                <a:latin typeface="나눔바른펜" pitchFamily="50" charset="-127"/>
                <a:ea typeface="나눔바른펜" pitchFamily="50" charset="-127"/>
              </a:rPr>
              <a:t>는</a:t>
            </a:r>
            <a:r>
              <a:rPr lang="ko-KR" altLang="en-US" sz="1400" smtClean="0">
                <a:latin typeface="나눔바른펜" pitchFamily="50" charset="-127"/>
                <a:ea typeface="나눔바른펜" pitchFamily="50" charset="-127"/>
              </a:rPr>
              <a:t> 자바 </a:t>
            </a:r>
            <a:r>
              <a:rPr lang="en-US" altLang="ko-KR" sz="1400" smtClean="0">
                <a:latin typeface="나눔바른펜" pitchFamily="50" charset="-127"/>
                <a:ea typeface="나눔바른펜" pitchFamily="50" charset="-127"/>
              </a:rPr>
              <a:t>API [JAVA.SQL]</a:t>
            </a:r>
            <a:endParaRPr lang="en-US" altLang="ko-KR" sz="1400" smtClean="0">
              <a:latin typeface="나눔바른펜" pitchFamily="50" charset="-127"/>
              <a:ea typeface="나눔바른펜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737150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88640"/>
            <a:ext cx="88124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2000" b="1" smtClean="0">
                <a:latin typeface="나눔바른펜" pitchFamily="50" charset="-127"/>
                <a:ea typeface="나눔바른펜" pitchFamily="50" charset="-127"/>
              </a:rPr>
              <a:t>SQL</a:t>
            </a:r>
            <a:endParaRPr lang="ko-KR" altLang="en-US" sz="2000" b="1">
              <a:latin typeface="나눔바른펜" pitchFamily="50" charset="-127"/>
              <a:ea typeface="나눔바른펜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31536" y="583070"/>
            <a:ext cx="8812464" cy="52336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ko-KR" sz="1400" smtClean="0">
                <a:latin typeface="나눔바른펜" pitchFamily="50" charset="-127"/>
                <a:ea typeface="나눔바른펜" pitchFamily="50" charset="-127"/>
              </a:rPr>
              <a:t> </a:t>
            </a:r>
            <a:r>
              <a:rPr lang="ko-KR" altLang="en-US" sz="1400">
                <a:latin typeface="나눔바른펜" pitchFamily="50" charset="-127"/>
                <a:ea typeface="나눔바른펜" pitchFamily="50" charset="-127"/>
              </a:rPr>
              <a:t>데이터베이스 관리 언어</a:t>
            </a:r>
            <a:endParaRPr lang="en-US" altLang="ko-KR" sz="1400">
              <a:latin typeface="나눔바른펜" pitchFamily="50" charset="-127"/>
              <a:ea typeface="나눔바른펜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>
                <a:latin typeface="나눔바른펜" pitchFamily="50" charset="-127"/>
                <a:ea typeface="나눔바른펜" pitchFamily="50" charset="-127"/>
              </a:rPr>
              <a:t>	- DDL [</a:t>
            </a:r>
            <a:r>
              <a:rPr lang="ko-KR" altLang="en-US" sz="1400">
                <a:latin typeface="나눔바른펜" pitchFamily="50" charset="-127"/>
                <a:ea typeface="나눔바른펜" pitchFamily="50" charset="-127"/>
              </a:rPr>
              <a:t>정의어</a:t>
            </a:r>
            <a:r>
              <a:rPr lang="en-US" altLang="ko-KR" sz="1400">
                <a:latin typeface="나눔바른펜" pitchFamily="50" charset="-127"/>
                <a:ea typeface="나눔바른펜" pitchFamily="50" charset="-127"/>
              </a:rPr>
              <a:t>]</a:t>
            </a:r>
          </a:p>
          <a:p>
            <a:pPr>
              <a:lnSpc>
                <a:spcPct val="150000"/>
              </a:lnSpc>
            </a:pPr>
            <a:r>
              <a:rPr lang="en-US" altLang="ko-KR" sz="1400">
                <a:latin typeface="나눔바른펜" pitchFamily="50" charset="-127"/>
                <a:ea typeface="나눔바른펜" pitchFamily="50" charset="-127"/>
              </a:rPr>
              <a:t>	- DML [</a:t>
            </a:r>
            <a:r>
              <a:rPr lang="ko-KR" altLang="en-US" sz="1400">
                <a:latin typeface="나눔바른펜" pitchFamily="50" charset="-127"/>
                <a:ea typeface="나눔바른펜" pitchFamily="50" charset="-127"/>
              </a:rPr>
              <a:t>조작어</a:t>
            </a:r>
            <a:r>
              <a:rPr lang="en-US" altLang="ko-KR" sz="1400">
                <a:latin typeface="나눔바른펜" pitchFamily="50" charset="-127"/>
                <a:ea typeface="나눔바른펜" pitchFamily="50" charset="-127"/>
              </a:rPr>
              <a:t>]</a:t>
            </a:r>
          </a:p>
          <a:p>
            <a:pPr>
              <a:lnSpc>
                <a:spcPct val="150000"/>
              </a:lnSpc>
            </a:pPr>
            <a:r>
              <a:rPr lang="en-US" altLang="ko-KR" sz="1400">
                <a:latin typeface="나눔바른펜" pitchFamily="50" charset="-127"/>
                <a:ea typeface="나눔바른펜" pitchFamily="50" charset="-127"/>
              </a:rPr>
              <a:t>		1. </a:t>
            </a:r>
            <a:r>
              <a:rPr lang="ko-KR" altLang="en-US" sz="1400">
                <a:latin typeface="나눔바른펜" pitchFamily="50" charset="-127"/>
                <a:ea typeface="나눔바른펜" pitchFamily="50" charset="-127"/>
              </a:rPr>
              <a:t>삽입 </a:t>
            </a:r>
            <a:r>
              <a:rPr lang="en-US" altLang="ko-KR" sz="1400">
                <a:latin typeface="나눔바른펜" pitchFamily="50" charset="-127"/>
                <a:ea typeface="나눔바른펜" pitchFamily="50" charset="-127"/>
              </a:rPr>
              <a:t>: insert into </a:t>
            </a:r>
            <a:r>
              <a:rPr lang="ko-KR" altLang="en-US" sz="1400">
                <a:latin typeface="나눔바른펜" pitchFamily="50" charset="-127"/>
                <a:ea typeface="나눔바른펜" pitchFamily="50" charset="-127"/>
              </a:rPr>
              <a:t>테이블명 </a:t>
            </a:r>
            <a:r>
              <a:rPr lang="en-US" altLang="ko-KR" sz="1400">
                <a:latin typeface="나눔바른펜" pitchFamily="50" charset="-127"/>
                <a:ea typeface="나눔바른펜" pitchFamily="50" charset="-127"/>
              </a:rPr>
              <a:t>(</a:t>
            </a:r>
            <a:r>
              <a:rPr lang="ko-KR" altLang="en-US" sz="1400">
                <a:latin typeface="나눔바른펜" pitchFamily="50" charset="-127"/>
                <a:ea typeface="나눔바른펜" pitchFamily="50" charset="-127"/>
              </a:rPr>
              <a:t>필드</a:t>
            </a:r>
            <a:r>
              <a:rPr lang="en-US" altLang="ko-KR" sz="1400">
                <a:latin typeface="나눔바른펜" pitchFamily="50" charset="-127"/>
                <a:ea typeface="나눔바른펜" pitchFamily="50" charset="-127"/>
              </a:rPr>
              <a:t>1, </a:t>
            </a:r>
            <a:r>
              <a:rPr lang="ko-KR" altLang="en-US" sz="1400">
                <a:latin typeface="나눔바른펜" pitchFamily="50" charset="-127"/>
                <a:ea typeface="나눔바른펜" pitchFamily="50" charset="-127"/>
              </a:rPr>
              <a:t>필드</a:t>
            </a:r>
            <a:r>
              <a:rPr lang="en-US" altLang="ko-KR" sz="1400">
                <a:latin typeface="나눔바른펜" pitchFamily="50" charset="-127"/>
                <a:ea typeface="나눔바른펜" pitchFamily="50" charset="-127"/>
              </a:rPr>
              <a:t>2 ) values(</a:t>
            </a:r>
            <a:r>
              <a:rPr lang="ko-KR" altLang="en-US" sz="1400">
                <a:latin typeface="나눔바른펜" pitchFamily="50" charset="-127"/>
                <a:ea typeface="나눔바른펜" pitchFamily="50" charset="-127"/>
              </a:rPr>
              <a:t>값</a:t>
            </a:r>
            <a:r>
              <a:rPr lang="en-US" altLang="ko-KR" sz="1400">
                <a:latin typeface="나눔바른펜" pitchFamily="50" charset="-127"/>
                <a:ea typeface="나눔바른펜" pitchFamily="50" charset="-127"/>
              </a:rPr>
              <a:t>1, </a:t>
            </a:r>
            <a:r>
              <a:rPr lang="ko-KR" altLang="en-US" sz="1400">
                <a:latin typeface="나눔바른펜" pitchFamily="50" charset="-127"/>
                <a:ea typeface="나눔바른펜" pitchFamily="50" charset="-127"/>
              </a:rPr>
              <a:t>값</a:t>
            </a:r>
            <a:r>
              <a:rPr lang="en-US" altLang="ko-KR" sz="1400">
                <a:latin typeface="나눔바른펜" pitchFamily="50" charset="-127"/>
                <a:ea typeface="나눔바른펜" pitchFamily="50" charset="-127"/>
              </a:rPr>
              <a:t>2)</a:t>
            </a:r>
          </a:p>
          <a:p>
            <a:pPr>
              <a:lnSpc>
                <a:spcPct val="150000"/>
              </a:lnSpc>
            </a:pPr>
            <a:r>
              <a:rPr lang="en-US" altLang="ko-KR" sz="1400">
                <a:latin typeface="나눔바른펜" pitchFamily="50" charset="-127"/>
                <a:ea typeface="나눔바른펜" pitchFamily="50" charset="-127"/>
              </a:rPr>
              <a:t>			*</a:t>
            </a:r>
            <a:r>
              <a:rPr lang="ko-KR" altLang="en-US" sz="1400">
                <a:latin typeface="나눔바른펜" pitchFamily="50" charset="-127"/>
                <a:ea typeface="나눔바른펜" pitchFamily="50" charset="-127"/>
              </a:rPr>
              <a:t>모든필드 삽입 </a:t>
            </a:r>
            <a:r>
              <a:rPr lang="en-US" altLang="ko-KR" sz="1400">
                <a:latin typeface="나눔바른펜" pitchFamily="50" charset="-127"/>
                <a:ea typeface="나눔바른펜" pitchFamily="50" charset="-127"/>
              </a:rPr>
              <a:t>: insert into </a:t>
            </a:r>
            <a:r>
              <a:rPr lang="ko-KR" altLang="en-US" sz="1400">
                <a:latin typeface="나눔바른펜" pitchFamily="50" charset="-127"/>
                <a:ea typeface="나눔바른펜" pitchFamily="50" charset="-127"/>
              </a:rPr>
              <a:t>테이블명 </a:t>
            </a:r>
            <a:r>
              <a:rPr lang="en-US" altLang="ko-KR" sz="1400">
                <a:latin typeface="나눔바른펜" pitchFamily="50" charset="-127"/>
                <a:ea typeface="나눔바른펜" pitchFamily="50" charset="-127"/>
              </a:rPr>
              <a:t>values(</a:t>
            </a:r>
            <a:r>
              <a:rPr lang="ko-KR" altLang="en-US" sz="1400">
                <a:latin typeface="나눔바른펜" pitchFamily="50" charset="-127"/>
                <a:ea typeface="나눔바른펜" pitchFamily="50" charset="-127"/>
              </a:rPr>
              <a:t>값</a:t>
            </a:r>
            <a:r>
              <a:rPr lang="en-US" altLang="ko-KR" sz="1400">
                <a:latin typeface="나눔바른펜" pitchFamily="50" charset="-127"/>
                <a:ea typeface="나눔바른펜" pitchFamily="50" charset="-127"/>
              </a:rPr>
              <a:t>1, </a:t>
            </a:r>
            <a:r>
              <a:rPr lang="ko-KR" altLang="en-US" sz="1400">
                <a:latin typeface="나눔바른펜" pitchFamily="50" charset="-127"/>
                <a:ea typeface="나눔바른펜" pitchFamily="50" charset="-127"/>
              </a:rPr>
              <a:t>값</a:t>
            </a:r>
            <a:r>
              <a:rPr lang="en-US" altLang="ko-KR" sz="1400">
                <a:latin typeface="나눔바른펜" pitchFamily="50" charset="-127"/>
                <a:ea typeface="나눔바른펜" pitchFamily="50" charset="-127"/>
              </a:rPr>
              <a:t>2, </a:t>
            </a:r>
            <a:r>
              <a:rPr lang="ko-KR" altLang="en-US" sz="1400">
                <a:latin typeface="나눔바른펜" pitchFamily="50" charset="-127"/>
                <a:ea typeface="나눔바른펜" pitchFamily="50" charset="-127"/>
              </a:rPr>
              <a:t>값</a:t>
            </a:r>
            <a:r>
              <a:rPr lang="en-US" altLang="ko-KR" sz="1400">
                <a:latin typeface="나눔바른펜" pitchFamily="50" charset="-127"/>
                <a:ea typeface="나눔바른펜" pitchFamily="50" charset="-127"/>
              </a:rPr>
              <a:t>3)</a:t>
            </a:r>
          </a:p>
          <a:p>
            <a:pPr>
              <a:lnSpc>
                <a:spcPct val="150000"/>
              </a:lnSpc>
            </a:pPr>
            <a:r>
              <a:rPr lang="en-US" altLang="ko-KR" sz="1400">
                <a:latin typeface="나눔바른펜" pitchFamily="50" charset="-127"/>
                <a:ea typeface="나눔바른펜" pitchFamily="50" charset="-127"/>
              </a:rPr>
              <a:t>			*</a:t>
            </a:r>
            <a:r>
              <a:rPr lang="ko-KR" altLang="en-US" sz="1400">
                <a:latin typeface="나눔바른펜" pitchFamily="50" charset="-127"/>
                <a:ea typeface="나눔바른펜" pitchFamily="50" charset="-127"/>
              </a:rPr>
              <a:t>모든필드 삽입시 </a:t>
            </a:r>
            <a:r>
              <a:rPr lang="en-US" altLang="ko-KR" sz="1400">
                <a:latin typeface="나눔바른펜" pitchFamily="50" charset="-127"/>
                <a:ea typeface="나눔바른펜" pitchFamily="50" charset="-127"/>
              </a:rPr>
              <a:t>: </a:t>
            </a:r>
            <a:r>
              <a:rPr lang="ko-KR" altLang="en-US" sz="1400">
                <a:latin typeface="나눔바른펜" pitchFamily="50" charset="-127"/>
                <a:ea typeface="나눔바른펜" pitchFamily="50" charset="-127"/>
              </a:rPr>
              <a:t>필드명 생략</a:t>
            </a:r>
            <a:endParaRPr lang="en-US" altLang="ko-KR" sz="1400">
              <a:latin typeface="나눔바른펜" pitchFamily="50" charset="-127"/>
              <a:ea typeface="나눔바른펜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>
                <a:latin typeface="나눔바른펜" pitchFamily="50" charset="-127"/>
                <a:ea typeface="나눔바른펜" pitchFamily="50" charset="-127"/>
              </a:rPr>
              <a:t>		2</a:t>
            </a:r>
            <a:r>
              <a:rPr lang="en-US" altLang="ko-KR" sz="1400">
                <a:latin typeface="나눔바른펜" pitchFamily="50" charset="-127"/>
                <a:ea typeface="나눔바른펜" pitchFamily="50" charset="-127"/>
              </a:rPr>
              <a:t>. </a:t>
            </a:r>
            <a:r>
              <a:rPr lang="ko-KR" altLang="en-US" sz="1400" smtClean="0">
                <a:latin typeface="나눔바른펜" pitchFamily="50" charset="-127"/>
                <a:ea typeface="나눔바른펜" pitchFamily="50" charset="-127"/>
              </a:rPr>
              <a:t>검색 </a:t>
            </a:r>
            <a:r>
              <a:rPr lang="en-US" altLang="ko-KR" sz="1400" smtClean="0">
                <a:latin typeface="나눔바른펜" pitchFamily="50" charset="-127"/>
                <a:ea typeface="나눔바른펜" pitchFamily="50" charset="-127"/>
              </a:rPr>
              <a:t>: select </a:t>
            </a:r>
            <a:r>
              <a:rPr lang="ko-KR" altLang="en-US" sz="1400" smtClean="0">
                <a:latin typeface="나눔바른펜" pitchFamily="50" charset="-127"/>
                <a:ea typeface="나눔바른펜" pitchFamily="50" charset="-127"/>
              </a:rPr>
              <a:t>필드명 </a:t>
            </a:r>
            <a:r>
              <a:rPr lang="en-US" altLang="ko-KR" sz="1400" smtClean="0">
                <a:latin typeface="나눔바른펜" pitchFamily="50" charset="-127"/>
                <a:ea typeface="나눔바른펜" pitchFamily="50" charset="-127"/>
              </a:rPr>
              <a:t>from </a:t>
            </a:r>
            <a:r>
              <a:rPr lang="ko-KR" altLang="en-US" sz="1400" smtClean="0">
                <a:latin typeface="나눔바른펜" pitchFamily="50" charset="-127"/>
                <a:ea typeface="나눔바른펜" pitchFamily="50" charset="-127"/>
              </a:rPr>
              <a:t>테이블명 </a:t>
            </a:r>
            <a:r>
              <a:rPr lang="en-US" altLang="ko-KR" sz="1400" smtClean="0">
                <a:latin typeface="나눔바른펜" pitchFamily="50" charset="-127"/>
                <a:ea typeface="나눔바른펜" pitchFamily="50" charset="-127"/>
              </a:rPr>
              <a:t>where </a:t>
            </a:r>
            <a:r>
              <a:rPr lang="ko-KR" altLang="en-US" sz="1400" smtClean="0">
                <a:latin typeface="나눔바른펜" pitchFamily="50" charset="-127"/>
                <a:ea typeface="나눔바른펜" pitchFamily="50" charset="-127"/>
              </a:rPr>
              <a:t>조건</a:t>
            </a:r>
            <a:endParaRPr lang="en-US" altLang="ko-KR" sz="1400" smtClean="0">
              <a:latin typeface="나눔바른펜" pitchFamily="50" charset="-127"/>
              <a:ea typeface="나눔바른펜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>
                <a:latin typeface="나눔바른펜" pitchFamily="50" charset="-127"/>
                <a:ea typeface="나눔바른펜" pitchFamily="50" charset="-127"/>
              </a:rPr>
              <a:t>	</a:t>
            </a:r>
            <a:r>
              <a:rPr lang="en-US" altLang="ko-KR" sz="1400" smtClean="0">
                <a:latin typeface="나눔바른펜" pitchFamily="50" charset="-127"/>
                <a:ea typeface="나눔바른펜" pitchFamily="50" charset="-127"/>
              </a:rPr>
              <a:t>		* </a:t>
            </a:r>
            <a:r>
              <a:rPr lang="ko-KR" altLang="en-US" sz="1400" smtClean="0">
                <a:latin typeface="나눔바른펜" pitchFamily="50" charset="-127"/>
                <a:ea typeface="나눔바른펜" pitchFamily="50" charset="-127"/>
              </a:rPr>
              <a:t>모든필드 검색 </a:t>
            </a:r>
            <a:r>
              <a:rPr lang="en-US" altLang="ko-KR" sz="1400" smtClean="0">
                <a:latin typeface="나눔바른펜" pitchFamily="50" charset="-127"/>
                <a:ea typeface="나눔바른펜" pitchFamily="50" charset="-127"/>
              </a:rPr>
              <a:t>: select*from </a:t>
            </a:r>
            <a:r>
              <a:rPr lang="ko-KR" altLang="en-US" sz="1400" smtClean="0">
                <a:latin typeface="나눔바른펜" pitchFamily="50" charset="-127"/>
                <a:ea typeface="나눔바른펜" pitchFamily="50" charset="-127"/>
              </a:rPr>
              <a:t>테이블명 </a:t>
            </a:r>
            <a:r>
              <a:rPr lang="en-US" altLang="ko-KR" sz="1400" smtClean="0">
                <a:latin typeface="나눔바른펜" pitchFamily="50" charset="-127"/>
                <a:ea typeface="나눔바른펜" pitchFamily="50" charset="-127"/>
              </a:rPr>
              <a:t>where </a:t>
            </a:r>
            <a:r>
              <a:rPr lang="ko-KR" altLang="en-US" sz="1400" smtClean="0">
                <a:latin typeface="나눔바른펜" pitchFamily="50" charset="-127"/>
                <a:ea typeface="나눔바른펜" pitchFamily="50" charset="-127"/>
              </a:rPr>
              <a:t>조건</a:t>
            </a:r>
            <a:endParaRPr lang="en-US" altLang="ko-KR" sz="1400" smtClean="0">
              <a:latin typeface="나눔바른펜" pitchFamily="50" charset="-127"/>
              <a:ea typeface="나눔바른펜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>
                <a:latin typeface="나눔바른펜" pitchFamily="50" charset="-127"/>
                <a:ea typeface="나눔바른펜" pitchFamily="50" charset="-127"/>
              </a:rPr>
              <a:t>	</a:t>
            </a:r>
            <a:r>
              <a:rPr lang="en-US" altLang="ko-KR" sz="1400" smtClean="0">
                <a:latin typeface="나눔바른펜" pitchFamily="50" charset="-127"/>
                <a:ea typeface="나눔바른펜" pitchFamily="50" charset="-127"/>
              </a:rPr>
              <a:t>		* </a:t>
            </a:r>
            <a:r>
              <a:rPr lang="ko-KR" altLang="en-US" sz="1400" smtClean="0">
                <a:latin typeface="나눔바른펜" pitchFamily="50" charset="-127"/>
                <a:ea typeface="나눔바른펜" pitchFamily="50" charset="-127"/>
              </a:rPr>
              <a:t>모든필드 검색시 </a:t>
            </a:r>
            <a:r>
              <a:rPr lang="en-US" altLang="ko-KR" sz="1400" smtClean="0">
                <a:latin typeface="나눔바른펜" pitchFamily="50" charset="-127"/>
                <a:ea typeface="나눔바른펜" pitchFamily="50" charset="-127"/>
              </a:rPr>
              <a:t>: *(</a:t>
            </a:r>
            <a:r>
              <a:rPr lang="ko-KR" altLang="en-US" sz="1400" smtClean="0">
                <a:latin typeface="나눔바른펜" pitchFamily="50" charset="-127"/>
                <a:ea typeface="나눔바른펜" pitchFamily="50" charset="-127"/>
              </a:rPr>
              <a:t>와일드 카드</a:t>
            </a:r>
            <a:r>
              <a:rPr lang="en-US" altLang="ko-KR" sz="1400" smtClean="0">
                <a:latin typeface="나눔바른펜" pitchFamily="50" charset="-127"/>
                <a:ea typeface="나눔바른펜" pitchFamily="50" charset="-127"/>
              </a:rPr>
              <a:t>), ?</a:t>
            </a:r>
            <a:endParaRPr lang="en-US" altLang="ko-KR" sz="1400">
              <a:latin typeface="나눔바른펜" pitchFamily="50" charset="-127"/>
              <a:ea typeface="나눔바른펜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>
                <a:latin typeface="나눔바른펜" pitchFamily="50" charset="-127"/>
                <a:ea typeface="나눔바른펜" pitchFamily="50" charset="-127"/>
              </a:rPr>
              <a:t>		3</a:t>
            </a:r>
            <a:r>
              <a:rPr lang="en-US" altLang="ko-KR" sz="1400">
                <a:latin typeface="나눔바른펜" pitchFamily="50" charset="-127"/>
                <a:ea typeface="나눔바른펜" pitchFamily="50" charset="-127"/>
              </a:rPr>
              <a:t>. </a:t>
            </a:r>
            <a:r>
              <a:rPr lang="ko-KR" altLang="en-US" sz="1400" smtClean="0">
                <a:latin typeface="나눔바른펜" pitchFamily="50" charset="-127"/>
                <a:ea typeface="나눔바른펜" pitchFamily="50" charset="-127"/>
              </a:rPr>
              <a:t>삭제 </a:t>
            </a:r>
            <a:r>
              <a:rPr lang="en-US" altLang="ko-KR" sz="1400" smtClean="0">
                <a:latin typeface="나눔바른펜" pitchFamily="50" charset="-127"/>
                <a:ea typeface="나눔바른펜" pitchFamily="50" charset="-127"/>
              </a:rPr>
              <a:t>: delete</a:t>
            </a:r>
            <a:endParaRPr lang="en-US" altLang="ko-KR" sz="1400">
              <a:latin typeface="나눔바른펜" pitchFamily="50" charset="-127"/>
              <a:ea typeface="나눔바른펜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>
                <a:latin typeface="나눔바른펜" pitchFamily="50" charset="-127"/>
                <a:ea typeface="나눔바른펜" pitchFamily="50" charset="-127"/>
              </a:rPr>
              <a:t>		4</a:t>
            </a:r>
            <a:r>
              <a:rPr lang="en-US" altLang="ko-KR" sz="1400">
                <a:latin typeface="나눔바른펜" pitchFamily="50" charset="-127"/>
                <a:ea typeface="나눔바른펜" pitchFamily="50" charset="-127"/>
              </a:rPr>
              <a:t>. </a:t>
            </a:r>
            <a:r>
              <a:rPr lang="ko-KR" altLang="en-US" sz="1400" smtClean="0">
                <a:latin typeface="나눔바른펜" pitchFamily="50" charset="-127"/>
                <a:ea typeface="나눔바른펜" pitchFamily="50" charset="-127"/>
              </a:rPr>
              <a:t>수정 </a:t>
            </a:r>
            <a:r>
              <a:rPr lang="en-US" altLang="ko-KR" sz="1400" smtClean="0">
                <a:latin typeface="나눔바른펜" pitchFamily="50" charset="-127"/>
                <a:ea typeface="나눔바른펜" pitchFamily="50" charset="-127"/>
              </a:rPr>
              <a:t>: update</a:t>
            </a:r>
          </a:p>
          <a:p>
            <a:pPr>
              <a:lnSpc>
                <a:spcPct val="150000"/>
              </a:lnSpc>
            </a:pPr>
            <a:r>
              <a:rPr lang="en-US" altLang="ko-KR" sz="1400">
                <a:latin typeface="나눔바른펜" pitchFamily="50" charset="-127"/>
                <a:ea typeface="나눔바른펜" pitchFamily="50" charset="-127"/>
              </a:rPr>
              <a:t>	</a:t>
            </a:r>
            <a:r>
              <a:rPr lang="en-US" altLang="ko-KR" sz="1400" smtClean="0">
                <a:latin typeface="나눔바른펜" pitchFamily="50" charset="-127"/>
                <a:ea typeface="나눔바른펜" pitchFamily="50" charset="-127"/>
              </a:rPr>
              <a:t>	5. </a:t>
            </a:r>
            <a:r>
              <a:rPr lang="ko-KR" altLang="en-US" sz="1400" smtClean="0">
                <a:latin typeface="나눔바른펜" pitchFamily="50" charset="-127"/>
                <a:ea typeface="나눔바른펜" pitchFamily="50" charset="-127"/>
              </a:rPr>
              <a:t>키워드 </a:t>
            </a:r>
            <a:endParaRPr lang="en-US" altLang="ko-KR" sz="1400">
              <a:latin typeface="나눔바른펜" pitchFamily="50" charset="-127"/>
              <a:ea typeface="나눔바른펜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smtClean="0">
                <a:latin typeface="나눔바른펜" pitchFamily="50" charset="-127"/>
                <a:ea typeface="나눔바른펜" pitchFamily="50" charset="-127"/>
              </a:rPr>
              <a:t>			1) where : </a:t>
            </a:r>
            <a:r>
              <a:rPr lang="ko-KR" altLang="en-US" sz="1400" smtClean="0">
                <a:latin typeface="나눔바른펜" pitchFamily="50" charset="-127"/>
                <a:ea typeface="나눔바른펜" pitchFamily="50" charset="-127"/>
              </a:rPr>
              <a:t>조건</a:t>
            </a:r>
            <a:endParaRPr lang="en-US" altLang="ko-KR" sz="1400" smtClean="0">
              <a:latin typeface="나눔바른펜" pitchFamily="50" charset="-127"/>
              <a:ea typeface="나눔바른펜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>
                <a:latin typeface="나눔바른펜" pitchFamily="50" charset="-127"/>
                <a:ea typeface="나눔바른펜" pitchFamily="50" charset="-127"/>
              </a:rPr>
              <a:t>	</a:t>
            </a:r>
            <a:r>
              <a:rPr lang="en-US" altLang="ko-KR" sz="1400" smtClean="0">
                <a:latin typeface="나눔바른펜" pitchFamily="50" charset="-127"/>
                <a:ea typeface="나눔바른펜" pitchFamily="50" charset="-127"/>
              </a:rPr>
              <a:t>		2) and : </a:t>
            </a:r>
            <a:r>
              <a:rPr lang="ko-KR" altLang="en-US" sz="1400" smtClean="0">
                <a:latin typeface="나눔바른펜" pitchFamily="50" charset="-127"/>
                <a:ea typeface="나눔바른펜" pitchFamily="50" charset="-127"/>
              </a:rPr>
              <a:t>이면서 면서 이고 모두 그리고</a:t>
            </a:r>
            <a:endParaRPr lang="en-US" altLang="ko-KR" sz="1400" smtClean="0">
              <a:latin typeface="나눔바른펜" pitchFamily="50" charset="-127"/>
              <a:ea typeface="나눔바른펜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>
                <a:latin typeface="나눔바른펜" pitchFamily="50" charset="-127"/>
                <a:ea typeface="나눔바른펜" pitchFamily="50" charset="-127"/>
              </a:rPr>
              <a:t>	</a:t>
            </a:r>
            <a:r>
              <a:rPr lang="en-US" altLang="ko-KR" sz="1400" smtClean="0">
                <a:latin typeface="나눔바른펜" pitchFamily="50" charset="-127"/>
                <a:ea typeface="나눔바른펜" pitchFamily="50" charset="-127"/>
              </a:rPr>
              <a:t>		3) or : </a:t>
            </a:r>
            <a:r>
              <a:rPr lang="ko-KR" altLang="en-US" sz="1400" smtClean="0">
                <a:latin typeface="나눔바른펜" pitchFamily="50" charset="-127"/>
                <a:ea typeface="나눔바른펜" pitchFamily="50" charset="-127"/>
              </a:rPr>
              <a:t>이거나 거나 하나라도</a:t>
            </a:r>
            <a:endParaRPr lang="en-US" altLang="ko-KR" sz="1400" smtClean="0">
              <a:latin typeface="나눔바른펜" pitchFamily="50" charset="-127"/>
              <a:ea typeface="나눔바른펜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>
                <a:latin typeface="나눔바른펜" pitchFamily="50" charset="-127"/>
                <a:ea typeface="나눔바른펜" pitchFamily="50" charset="-127"/>
              </a:rPr>
              <a:t>	</a:t>
            </a:r>
            <a:r>
              <a:rPr lang="en-US" altLang="ko-KR" sz="1400" smtClean="0">
                <a:latin typeface="나눔바른펜" pitchFamily="50" charset="-127"/>
                <a:ea typeface="나눔바른펜" pitchFamily="50" charset="-127"/>
              </a:rPr>
              <a:t>- DCL [</a:t>
            </a:r>
            <a:r>
              <a:rPr lang="ko-KR" altLang="en-US" sz="1400" smtClean="0">
                <a:latin typeface="나눔바른펜" pitchFamily="50" charset="-127"/>
                <a:ea typeface="나눔바른펜" pitchFamily="50" charset="-127"/>
              </a:rPr>
              <a:t>제어어</a:t>
            </a:r>
            <a:r>
              <a:rPr lang="en-US" altLang="ko-KR" sz="1400" smtClean="0">
                <a:latin typeface="나눔바른펜" pitchFamily="50" charset="-127"/>
                <a:ea typeface="나눔바른펜" pitchFamily="50" charset="-127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262220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0056" y="188640"/>
            <a:ext cx="7084272" cy="14773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200" smtClean="0">
                <a:latin typeface="나눔바른펜" pitchFamily="50" charset="-127"/>
                <a:ea typeface="나눔바른펜" pitchFamily="50" charset="-127"/>
              </a:rPr>
              <a:t>객체 </a:t>
            </a:r>
            <a:r>
              <a:rPr lang="en-US" altLang="ko-KR" sz="1200" smtClean="0">
                <a:latin typeface="나눔바른펜" pitchFamily="50" charset="-127"/>
                <a:ea typeface="나눔바른펜" pitchFamily="50" charset="-127"/>
              </a:rPr>
              <a:t>: </a:t>
            </a:r>
            <a:r>
              <a:rPr lang="ko-KR" altLang="en-US" sz="1200" smtClean="0">
                <a:latin typeface="나눔바른펜" pitchFamily="50" charset="-127"/>
                <a:ea typeface="나눔바른펜" pitchFamily="50" charset="-127"/>
              </a:rPr>
              <a:t>실제로 존재하는 것</a:t>
            </a:r>
            <a:r>
              <a:rPr lang="en-US" altLang="ko-KR" sz="1200" smtClean="0">
                <a:latin typeface="나눔바른펜" pitchFamily="50" charset="-127"/>
                <a:ea typeface="나눔바른펜" pitchFamily="50" charset="-127"/>
              </a:rPr>
              <a:t>, </a:t>
            </a:r>
            <a:r>
              <a:rPr lang="ko-KR" altLang="en-US" sz="1200" smtClean="0">
                <a:latin typeface="나눔바른펜" pitchFamily="50" charset="-127"/>
                <a:ea typeface="나눔바른펜" pitchFamily="50" charset="-127"/>
              </a:rPr>
              <a:t>사물 또는 개념 </a:t>
            </a:r>
            <a:r>
              <a:rPr lang="en-US" altLang="ko-KR" sz="1200" smtClean="0">
                <a:latin typeface="나눔바른펜" pitchFamily="50" charset="-127"/>
                <a:ea typeface="나눔바른펜" pitchFamily="50" charset="-127"/>
              </a:rPr>
              <a:t>[</a:t>
            </a:r>
            <a:r>
              <a:rPr lang="ko-KR" altLang="en-US" sz="1200" smtClean="0">
                <a:latin typeface="나눔바른펜" pitchFamily="50" charset="-127"/>
                <a:ea typeface="나눔바른펜" pitchFamily="50" charset="-127"/>
              </a:rPr>
              <a:t>실물 </a:t>
            </a:r>
            <a:r>
              <a:rPr lang="en-US" altLang="ko-KR" sz="1200" smtClean="0">
                <a:latin typeface="나눔바른펜" pitchFamily="50" charset="-127"/>
                <a:ea typeface="나눔바른펜" pitchFamily="50" charset="-127"/>
              </a:rPr>
              <a:t>-&gt; </a:t>
            </a:r>
            <a:r>
              <a:rPr lang="ko-KR" altLang="en-US" sz="1200" smtClean="0">
                <a:latin typeface="나눔바른펜" pitchFamily="50" charset="-127"/>
                <a:ea typeface="나눔바른펜" pitchFamily="50" charset="-127"/>
              </a:rPr>
              <a:t>코드화</a:t>
            </a:r>
            <a:r>
              <a:rPr lang="en-US" altLang="ko-KR" sz="1200" smtClean="0">
                <a:latin typeface="나눔바른펜" pitchFamily="50" charset="-127"/>
                <a:ea typeface="나눔바른펜" pitchFamily="50" charset="-127"/>
              </a:rPr>
              <a:t>]</a:t>
            </a:r>
          </a:p>
          <a:p>
            <a:pPr marL="171450" indent="-1714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200" smtClean="0">
                <a:latin typeface="나눔바른펜" pitchFamily="50" charset="-127"/>
                <a:ea typeface="나눔바른펜" pitchFamily="50" charset="-127"/>
              </a:rPr>
              <a:t>클래스 </a:t>
            </a:r>
            <a:r>
              <a:rPr lang="en-US" altLang="ko-KR" sz="1200" smtClean="0">
                <a:latin typeface="나눔바른펜" pitchFamily="50" charset="-127"/>
                <a:ea typeface="나눔바른펜" pitchFamily="50" charset="-127"/>
              </a:rPr>
              <a:t>: </a:t>
            </a:r>
            <a:r>
              <a:rPr lang="ko-KR" altLang="en-US" sz="1200" smtClean="0">
                <a:latin typeface="나눔바른펜" pitchFamily="50" charset="-127"/>
                <a:ea typeface="나눔바른펜" pitchFamily="50" charset="-127"/>
              </a:rPr>
              <a:t>객체의 설계도</a:t>
            </a:r>
            <a:endParaRPr lang="en-US" altLang="ko-KR" sz="1200" smtClean="0">
              <a:latin typeface="나눔바른펜" pitchFamily="50" charset="-127"/>
              <a:ea typeface="나눔바른펜" pitchFamily="50" charset="-127"/>
            </a:endParaRPr>
          </a:p>
          <a:p>
            <a:pPr marL="171450" indent="-1714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200" smtClean="0">
                <a:latin typeface="나눔바른펜" pitchFamily="50" charset="-127"/>
                <a:ea typeface="나눔바른펜" pitchFamily="50" charset="-127"/>
              </a:rPr>
              <a:t>인스턴스 </a:t>
            </a:r>
            <a:r>
              <a:rPr lang="en-US" altLang="ko-KR" sz="1200" smtClean="0">
                <a:latin typeface="나눔바른펜" pitchFamily="50" charset="-127"/>
                <a:ea typeface="나눔바른펜" pitchFamily="50" charset="-127"/>
              </a:rPr>
              <a:t>: new</a:t>
            </a:r>
            <a:r>
              <a:rPr lang="ko-KR" altLang="en-US" sz="1200" smtClean="0">
                <a:latin typeface="나눔바른펜" pitchFamily="50" charset="-127"/>
                <a:ea typeface="나눔바른펜" pitchFamily="50" charset="-127"/>
              </a:rPr>
              <a:t>이용한 메모리 할당 변수</a:t>
            </a:r>
            <a:endParaRPr lang="en-US" altLang="ko-KR" sz="1200" smtClean="0">
              <a:latin typeface="나눔바른펜" pitchFamily="50" charset="-127"/>
              <a:ea typeface="나눔바른펜" pitchFamily="50" charset="-127"/>
            </a:endParaRPr>
          </a:p>
          <a:p>
            <a:pPr marL="171450" indent="-1714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200" smtClean="0">
                <a:latin typeface="나눔바른펜" pitchFamily="50" charset="-127"/>
                <a:ea typeface="나눔바른펜" pitchFamily="50" charset="-127"/>
              </a:rPr>
              <a:t>선언 </a:t>
            </a:r>
            <a:r>
              <a:rPr lang="en-US" altLang="ko-KR" sz="1200" smtClean="0">
                <a:latin typeface="나눔바른펜" pitchFamily="50" charset="-127"/>
                <a:ea typeface="나눔바른펜" pitchFamily="50" charset="-127"/>
              </a:rPr>
              <a:t>: </a:t>
            </a:r>
            <a:r>
              <a:rPr lang="ko-KR" altLang="en-US" sz="1200" smtClean="0">
                <a:latin typeface="나눔바른펜" pitchFamily="50" charset="-127"/>
                <a:ea typeface="나눔바른펜" pitchFamily="50" charset="-127"/>
              </a:rPr>
              <a:t>클래스명 변수명</a:t>
            </a:r>
            <a:r>
              <a:rPr lang="en-US" altLang="ko-KR" sz="1200" smtClean="0">
                <a:latin typeface="나눔바른펜" pitchFamily="50" charset="-127"/>
                <a:ea typeface="나눔바른펜" pitchFamily="50" charset="-127"/>
              </a:rPr>
              <a:t>(</a:t>
            </a:r>
            <a:r>
              <a:rPr lang="ko-KR" altLang="en-US" sz="1200" smtClean="0">
                <a:latin typeface="나눔바른펜" pitchFamily="50" charset="-127"/>
                <a:ea typeface="나눔바른펜" pitchFamily="50" charset="-127"/>
              </a:rPr>
              <a:t>객체명</a:t>
            </a:r>
            <a:r>
              <a:rPr lang="en-US" altLang="ko-KR" sz="1200" smtClean="0">
                <a:latin typeface="나눔바른펜" pitchFamily="50" charset="-127"/>
                <a:ea typeface="나눔바른펜" pitchFamily="50" charset="-127"/>
              </a:rPr>
              <a:t>)  = new </a:t>
            </a:r>
            <a:r>
              <a:rPr lang="ko-KR" altLang="en-US" sz="1200" smtClean="0">
                <a:latin typeface="나눔바른펜" pitchFamily="50" charset="-127"/>
                <a:ea typeface="나눔바른펜" pitchFamily="50" charset="-127"/>
              </a:rPr>
              <a:t>생성자명 </a:t>
            </a:r>
            <a:r>
              <a:rPr lang="en-US" altLang="ko-KR" sz="1200" smtClean="0">
                <a:latin typeface="나눔바른펜" pitchFamily="50" charset="-127"/>
                <a:ea typeface="나눔바른펜" pitchFamily="50" charset="-127"/>
              </a:rPr>
              <a:t>( )</a:t>
            </a:r>
          </a:p>
          <a:p>
            <a:pPr marL="171450" indent="-1714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200" smtClean="0">
                <a:latin typeface="나눔바른펜" pitchFamily="50" charset="-127"/>
                <a:ea typeface="나눔바른펜" pitchFamily="50" charset="-127"/>
              </a:rPr>
              <a:t>멤버 </a:t>
            </a:r>
            <a:r>
              <a:rPr lang="en-US" altLang="ko-KR" sz="1200" smtClean="0">
                <a:latin typeface="나눔바른펜" pitchFamily="50" charset="-127"/>
                <a:ea typeface="나눔바른펜" pitchFamily="50" charset="-127"/>
              </a:rPr>
              <a:t>[ </a:t>
            </a:r>
            <a:r>
              <a:rPr lang="ko-KR" altLang="en-US" sz="1200" smtClean="0">
                <a:latin typeface="나눔바른펜" pitchFamily="50" charset="-127"/>
                <a:ea typeface="나눔바른펜" pitchFamily="50" charset="-127"/>
              </a:rPr>
              <a:t>객체 뒤에</a:t>
            </a:r>
            <a:r>
              <a:rPr lang="en-US" altLang="ko-KR" sz="1200" smtClean="0">
                <a:latin typeface="나눔바른펜" pitchFamily="50" charset="-127"/>
                <a:ea typeface="나눔바른펜" pitchFamily="50" charset="-127"/>
              </a:rPr>
              <a:t>, </a:t>
            </a:r>
            <a:r>
              <a:rPr lang="ko-KR" altLang="en-US" sz="1200" smtClean="0">
                <a:latin typeface="나눔바른펜" pitchFamily="50" charset="-127"/>
                <a:ea typeface="나눔바른펜" pitchFamily="50" charset="-127"/>
              </a:rPr>
              <a:t>연산자 통한 멤버 접근 </a:t>
            </a:r>
            <a:r>
              <a:rPr lang="en-US" altLang="ko-KR" sz="1200" smtClean="0">
                <a:latin typeface="나눔바른펜" pitchFamily="50" charset="-127"/>
                <a:ea typeface="나눔바른펜" pitchFamily="50" charset="-127"/>
              </a:rPr>
              <a:t>/ new </a:t>
            </a:r>
            <a:r>
              <a:rPr lang="ko-KR" altLang="en-US" sz="1200" smtClean="0">
                <a:latin typeface="나눔바른펜" pitchFamily="50" charset="-127"/>
                <a:ea typeface="나눔바른펜" pitchFamily="50" charset="-127"/>
              </a:rPr>
              <a:t>생성자 </a:t>
            </a:r>
            <a:r>
              <a:rPr lang="en-US" altLang="ko-KR" sz="1200" smtClean="0">
                <a:latin typeface="나눔바른펜" pitchFamily="50" charset="-127"/>
                <a:ea typeface="나눔바른펜" pitchFamily="50" charset="-127"/>
              </a:rPr>
              <a:t>/ static</a:t>
            </a:r>
            <a:r>
              <a:rPr lang="ko-KR" altLang="en-US" sz="1200" smtClean="0">
                <a:latin typeface="나눔바른펜" pitchFamily="50" charset="-127"/>
                <a:ea typeface="나눔바른펜" pitchFamily="50" charset="-127"/>
              </a:rPr>
              <a:t>필드</a:t>
            </a:r>
            <a:r>
              <a:rPr lang="en-US" altLang="ko-KR" sz="1200" smtClean="0">
                <a:latin typeface="나눔바른펜" pitchFamily="50" charset="-127"/>
                <a:ea typeface="나눔바른펜" pitchFamily="50" charset="-127"/>
              </a:rPr>
              <a:t>, </a:t>
            </a:r>
            <a:r>
              <a:rPr lang="ko-KR" altLang="en-US" sz="1200" smtClean="0">
                <a:latin typeface="나눔바른펜" pitchFamily="50" charset="-127"/>
                <a:ea typeface="나눔바른펜" pitchFamily="50" charset="-127"/>
              </a:rPr>
              <a:t>메소드 </a:t>
            </a:r>
            <a:r>
              <a:rPr lang="en-US" altLang="ko-KR" sz="1200" smtClean="0">
                <a:latin typeface="나눔바른펜" pitchFamily="50" charset="-127"/>
                <a:ea typeface="나눔바른펜" pitchFamily="50" charset="-127"/>
              </a:rPr>
              <a:t>: </a:t>
            </a:r>
            <a:r>
              <a:rPr lang="ko-KR" altLang="en-US" sz="1200" smtClean="0">
                <a:latin typeface="나눔바른펜" pitchFamily="50" charset="-127"/>
                <a:ea typeface="나눔바른펜" pitchFamily="50" charset="-127"/>
              </a:rPr>
              <a:t>객체 없이 바로</a:t>
            </a:r>
            <a:r>
              <a:rPr lang="en-US" altLang="ko-KR" sz="1200" smtClean="0">
                <a:latin typeface="나눔바른펜" pitchFamily="50" charset="-127"/>
                <a:ea typeface="나눔바른펜" pitchFamily="50" charset="-127"/>
              </a:rPr>
              <a:t>]</a:t>
            </a:r>
            <a:endParaRPr lang="ko-KR" altLang="en-US" sz="1200">
              <a:latin typeface="나눔바른펜" pitchFamily="50" charset="-127"/>
              <a:ea typeface="나눔바른펜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3528" y="2242849"/>
            <a:ext cx="2619776" cy="156966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smtClean="0">
                <a:latin typeface="나눔바른펜" pitchFamily="50" charset="-127"/>
                <a:ea typeface="나눔바른펜" pitchFamily="50" charset="-127"/>
              </a:rPr>
              <a:t>필드 </a:t>
            </a:r>
            <a:r>
              <a:rPr lang="en-US" altLang="ko-KR" sz="1200" smtClean="0">
                <a:latin typeface="나눔바른펜" pitchFamily="50" charset="-127"/>
                <a:ea typeface="나눔바른펜" pitchFamily="50" charset="-127"/>
              </a:rPr>
              <a:t>[</a:t>
            </a:r>
            <a:r>
              <a:rPr lang="ko-KR" altLang="en-US" sz="1200" smtClean="0">
                <a:latin typeface="나눔바른펜" pitchFamily="50" charset="-127"/>
                <a:ea typeface="나눔바른펜" pitchFamily="50" charset="-127"/>
              </a:rPr>
              <a:t>상태</a:t>
            </a:r>
            <a:r>
              <a:rPr lang="en-US" altLang="ko-KR" sz="1200" smtClean="0">
                <a:latin typeface="나눔바른펜" pitchFamily="50" charset="-127"/>
                <a:ea typeface="나눔바른펜" pitchFamily="50" charset="-127"/>
              </a:rPr>
              <a:t>] : private</a:t>
            </a:r>
          </a:p>
          <a:p>
            <a:endParaRPr lang="en-US" altLang="ko-KR" sz="1200" smtClean="0">
              <a:latin typeface="나눔바른펜" pitchFamily="50" charset="-127"/>
              <a:ea typeface="나눔바른펜" pitchFamily="50" charset="-127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200" smtClean="0">
                <a:latin typeface="나눔바른펜" pitchFamily="50" charset="-127"/>
                <a:ea typeface="나눔바른펜" pitchFamily="50" charset="-127"/>
              </a:rPr>
              <a:t>변수</a:t>
            </a:r>
            <a:endParaRPr lang="en-US" altLang="ko-KR" sz="1200" smtClean="0">
              <a:latin typeface="나눔바른펜" pitchFamily="50" charset="-127"/>
              <a:ea typeface="나눔바른펜" pitchFamily="50" charset="-127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200" smtClean="0">
                <a:latin typeface="나눔바른펜" pitchFamily="50" charset="-127"/>
                <a:ea typeface="나눔바른펜" pitchFamily="50" charset="-127"/>
              </a:rPr>
              <a:t>상수</a:t>
            </a:r>
            <a:r>
              <a:rPr lang="en-US" altLang="ko-KR" sz="1200" smtClean="0">
                <a:latin typeface="나눔바른펜" pitchFamily="50" charset="-127"/>
                <a:ea typeface="나눔바른펜" pitchFamily="50" charset="-127"/>
              </a:rPr>
              <a:t>[Final]</a:t>
            </a:r>
          </a:p>
          <a:p>
            <a:pPr marL="228600" indent="-228600">
              <a:buFont typeface="+mj-lt"/>
              <a:buAutoNum type="arabicPeriod"/>
            </a:pPr>
            <a:r>
              <a:rPr lang="ko-KR" altLang="en-US" sz="1200" smtClean="0">
                <a:latin typeface="나눔바른펜" pitchFamily="50" charset="-127"/>
                <a:ea typeface="나눔바른펜" pitchFamily="50" charset="-127"/>
              </a:rPr>
              <a:t>객</a:t>
            </a:r>
            <a:r>
              <a:rPr lang="ko-KR" altLang="en-US" sz="1200">
                <a:latin typeface="나눔바른펜" pitchFamily="50" charset="-127"/>
                <a:ea typeface="나눔바른펜" pitchFamily="50" charset="-127"/>
              </a:rPr>
              <a:t>체</a:t>
            </a:r>
            <a:endParaRPr lang="en-US" altLang="ko-KR" sz="1200" smtClean="0">
              <a:latin typeface="나눔바른펜" pitchFamily="50" charset="-127"/>
              <a:ea typeface="나눔바른펜" pitchFamily="50" charset="-127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altLang="ko-KR" sz="1200" smtClean="0">
                <a:latin typeface="나눔바른펜" pitchFamily="50" charset="-127"/>
                <a:ea typeface="나눔바른펜" pitchFamily="50" charset="-127"/>
              </a:rPr>
              <a:t>Static </a:t>
            </a:r>
            <a:r>
              <a:rPr lang="ko-KR" altLang="en-US" sz="1200" smtClean="0">
                <a:latin typeface="나눔바른펜" pitchFamily="50" charset="-127"/>
                <a:ea typeface="나눔바른펜" pitchFamily="50" charset="-127"/>
              </a:rPr>
              <a:t>변수</a:t>
            </a:r>
            <a:endParaRPr lang="en-US" altLang="ko-KR" sz="1200" smtClean="0">
              <a:latin typeface="나눔바른펜" pitchFamily="50" charset="-127"/>
              <a:ea typeface="나눔바른펜" pitchFamily="50" charset="-127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200" smtClean="0">
                <a:latin typeface="나눔바른펜" pitchFamily="50" charset="-127"/>
                <a:ea typeface="나눔바른펜" pitchFamily="50" charset="-127"/>
              </a:rPr>
              <a:t>인터페이스</a:t>
            </a:r>
            <a:endParaRPr lang="en-US" altLang="ko-KR" sz="1200" smtClean="0">
              <a:latin typeface="나눔바른펜" pitchFamily="50" charset="-127"/>
              <a:ea typeface="나눔바른펜" pitchFamily="50" charset="-127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200" smtClean="0">
                <a:latin typeface="나눔바른펜" pitchFamily="50" charset="-127"/>
                <a:ea typeface="나눔바른펜" pitchFamily="50" charset="-127"/>
              </a:rPr>
              <a:t>컬렉션프레임 워크</a:t>
            </a:r>
            <a:endParaRPr lang="ko-KR" altLang="en-US" sz="1200">
              <a:latin typeface="나눔바른펜" pitchFamily="50" charset="-127"/>
              <a:ea typeface="나눔바른펜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372200" y="2250798"/>
            <a:ext cx="2619776" cy="1384995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smtClean="0">
                <a:latin typeface="나눔바른펜" pitchFamily="50" charset="-127"/>
                <a:ea typeface="나눔바른펜" pitchFamily="50" charset="-127"/>
              </a:rPr>
              <a:t>생성자 </a:t>
            </a:r>
            <a:r>
              <a:rPr lang="en-US" altLang="ko-KR" sz="1200" smtClean="0">
                <a:latin typeface="나눔바른펜" pitchFamily="50" charset="-127"/>
                <a:ea typeface="나눔바른펜" pitchFamily="50" charset="-127"/>
              </a:rPr>
              <a:t>[ </a:t>
            </a:r>
            <a:r>
              <a:rPr lang="ko-KR" altLang="en-US" sz="1200" smtClean="0">
                <a:latin typeface="나눔바른펜" pitchFamily="50" charset="-127"/>
                <a:ea typeface="나눔바른펜" pitchFamily="50" charset="-127"/>
              </a:rPr>
              <a:t>객체의 초기값 </a:t>
            </a:r>
            <a:r>
              <a:rPr lang="en-US" altLang="ko-KR" sz="1200" smtClean="0">
                <a:latin typeface="나눔바른펜" pitchFamily="50" charset="-127"/>
                <a:ea typeface="나눔바른펜" pitchFamily="50" charset="-127"/>
              </a:rPr>
              <a:t>]</a:t>
            </a:r>
          </a:p>
          <a:p>
            <a:pPr marL="228600" indent="-228600">
              <a:buAutoNum type="arabicPeriod"/>
            </a:pPr>
            <a:r>
              <a:rPr lang="ko-KR" altLang="en-US" sz="1200" smtClean="0">
                <a:latin typeface="나눔바른펜" pitchFamily="50" charset="-127"/>
                <a:ea typeface="나눔바른펜" pitchFamily="50" charset="-127"/>
              </a:rPr>
              <a:t>빈생성자</a:t>
            </a:r>
            <a:endParaRPr lang="en-US" altLang="ko-KR" sz="1200" smtClean="0">
              <a:latin typeface="나눔바른펜" pitchFamily="50" charset="-127"/>
              <a:ea typeface="나눔바른펜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200" smtClean="0">
                <a:latin typeface="나눔바른펜" pitchFamily="50" charset="-127"/>
                <a:ea typeface="나눔바른펜" pitchFamily="50" charset="-127"/>
              </a:rPr>
              <a:t>모든 필드를 받는 생성자</a:t>
            </a:r>
            <a:endParaRPr lang="en-US" altLang="ko-KR" sz="1200" smtClean="0">
              <a:latin typeface="나눔바른펜" pitchFamily="50" charset="-127"/>
              <a:ea typeface="나눔바른펜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200" smtClean="0">
                <a:latin typeface="나눔바른펜" pitchFamily="50" charset="-127"/>
                <a:ea typeface="나눔바른펜" pitchFamily="50" charset="-127"/>
              </a:rPr>
              <a:t>특정 필드를 받는 생성자</a:t>
            </a:r>
            <a:endParaRPr lang="en-US" altLang="ko-KR" sz="1200" smtClean="0">
              <a:latin typeface="나눔바른펜" pitchFamily="50" charset="-127"/>
              <a:ea typeface="나눔바른펜" pitchFamily="50" charset="-127"/>
            </a:endParaRPr>
          </a:p>
          <a:p>
            <a:r>
              <a:rPr lang="en-US" altLang="ko-KR" sz="1200" smtClean="0">
                <a:latin typeface="나눔바른펜" pitchFamily="50" charset="-127"/>
                <a:ea typeface="나눔바른펜" pitchFamily="50" charset="-127"/>
              </a:rPr>
              <a:t>----------------------------------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altLang="ko-KR" sz="1200" smtClean="0">
                <a:latin typeface="나눔바른펜" pitchFamily="50" charset="-127"/>
                <a:ea typeface="나눔바른펜" pitchFamily="50" charset="-127"/>
              </a:rPr>
              <a:t>Setter </a:t>
            </a:r>
            <a:r>
              <a:rPr lang="ko-KR" altLang="en-US" sz="1200" smtClean="0">
                <a:latin typeface="나눔바른펜" pitchFamily="50" charset="-127"/>
                <a:ea typeface="나눔바른펜" pitchFamily="50" charset="-127"/>
              </a:rPr>
              <a:t>메소드를 통한 필드 접근</a:t>
            </a:r>
            <a:endParaRPr lang="en-US" altLang="ko-KR" sz="1200">
              <a:latin typeface="나눔바른펜" pitchFamily="50" charset="-127"/>
              <a:ea typeface="나눔바른펜" pitchFamily="50" charset="-127"/>
            </a:endParaRPr>
          </a:p>
          <a:p>
            <a:endParaRPr lang="ko-KR" altLang="en-US" sz="1200">
              <a:latin typeface="나눔바른펜" pitchFamily="50" charset="-127"/>
              <a:ea typeface="나눔바른펜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2161" y="4156969"/>
            <a:ext cx="2619776" cy="156966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smtClean="0">
                <a:latin typeface="나눔바른펜" pitchFamily="50" charset="-127"/>
                <a:ea typeface="나눔바른펜" pitchFamily="50" charset="-127"/>
              </a:rPr>
              <a:t>필드 </a:t>
            </a:r>
            <a:r>
              <a:rPr lang="en-US" altLang="ko-KR" sz="1200" smtClean="0">
                <a:latin typeface="나눔바른펜" pitchFamily="50" charset="-127"/>
                <a:ea typeface="나눔바른펜" pitchFamily="50" charset="-127"/>
              </a:rPr>
              <a:t>[</a:t>
            </a:r>
            <a:r>
              <a:rPr lang="ko-KR" altLang="en-US" sz="1200" smtClean="0">
                <a:latin typeface="나눔바른펜" pitchFamily="50" charset="-127"/>
                <a:ea typeface="나눔바른펜" pitchFamily="50" charset="-127"/>
              </a:rPr>
              <a:t>상태</a:t>
            </a:r>
            <a:r>
              <a:rPr lang="en-US" altLang="ko-KR" sz="1200" smtClean="0">
                <a:latin typeface="나눔바른펜" pitchFamily="50" charset="-127"/>
                <a:ea typeface="나눔바른펜" pitchFamily="50" charset="-127"/>
              </a:rPr>
              <a:t>]</a:t>
            </a:r>
          </a:p>
          <a:p>
            <a:endParaRPr lang="en-US" altLang="ko-KR" sz="1200" smtClean="0">
              <a:latin typeface="나눔바른펜" pitchFamily="50" charset="-127"/>
              <a:ea typeface="나눔바른펜" pitchFamily="50" charset="-127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200" smtClean="0">
                <a:latin typeface="나눔바른펜" pitchFamily="50" charset="-127"/>
                <a:ea typeface="나눔바른펜" pitchFamily="50" charset="-127"/>
              </a:rPr>
              <a:t>게시물 제목</a:t>
            </a:r>
            <a:endParaRPr lang="en-US" altLang="ko-KR" sz="1200" smtClean="0">
              <a:latin typeface="나눔바른펜" pitchFamily="50" charset="-127"/>
              <a:ea typeface="나눔바른펜" pitchFamily="50" charset="-127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200" smtClean="0">
                <a:latin typeface="나눔바른펜" pitchFamily="50" charset="-127"/>
                <a:ea typeface="나눔바른펜" pitchFamily="50" charset="-127"/>
              </a:rPr>
              <a:t>게시물 내용</a:t>
            </a:r>
            <a:endParaRPr lang="en-US" altLang="ko-KR" sz="1200" smtClean="0">
              <a:latin typeface="나눔바른펜" pitchFamily="50" charset="-127"/>
              <a:ea typeface="나눔바른펜" pitchFamily="50" charset="-127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200" smtClean="0">
                <a:latin typeface="나눔바른펜" pitchFamily="50" charset="-127"/>
                <a:ea typeface="나눔바른펜" pitchFamily="50" charset="-127"/>
              </a:rPr>
              <a:t>게시물 작성자</a:t>
            </a:r>
            <a:endParaRPr lang="en-US" altLang="ko-KR" sz="1200" smtClean="0">
              <a:latin typeface="나눔바른펜" pitchFamily="50" charset="-127"/>
              <a:ea typeface="나눔바른펜" pitchFamily="50" charset="-127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200" smtClean="0">
                <a:latin typeface="나눔바른펜" pitchFamily="50" charset="-127"/>
                <a:ea typeface="나눔바른펜" pitchFamily="50" charset="-127"/>
              </a:rPr>
              <a:t>게시물 작성일</a:t>
            </a:r>
            <a:endParaRPr lang="en-US" altLang="ko-KR" sz="1200" smtClean="0">
              <a:latin typeface="나눔바른펜" pitchFamily="50" charset="-127"/>
              <a:ea typeface="나눔바른펜" pitchFamily="50" charset="-127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200" smtClean="0">
                <a:latin typeface="나눔바른펜" pitchFamily="50" charset="-127"/>
                <a:ea typeface="나눔바른펜" pitchFamily="50" charset="-127"/>
              </a:rPr>
              <a:t>게시물 조회수</a:t>
            </a:r>
            <a:endParaRPr lang="en-US" altLang="ko-KR" sz="1200" smtClean="0">
              <a:latin typeface="나눔바른펜" pitchFamily="50" charset="-127"/>
              <a:ea typeface="나눔바른펜" pitchFamily="50" charset="-127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200" smtClean="0">
                <a:latin typeface="나눔바른펜" pitchFamily="50" charset="-127"/>
                <a:ea typeface="나눔바른펜" pitchFamily="50" charset="-127"/>
              </a:rPr>
              <a:t>댓글 리스트</a:t>
            </a:r>
            <a:endParaRPr lang="ko-KR" altLang="en-US" sz="1200">
              <a:latin typeface="나눔바른펜" pitchFamily="50" charset="-127"/>
              <a:ea typeface="나눔바른펜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48368" y="2250738"/>
            <a:ext cx="2835800" cy="1754326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smtClean="0">
                <a:latin typeface="나눔바른펜" pitchFamily="50" charset="-127"/>
                <a:ea typeface="나눔바른펜" pitchFamily="50" charset="-127"/>
              </a:rPr>
              <a:t>메소</a:t>
            </a:r>
            <a:r>
              <a:rPr lang="ko-KR" altLang="en-US" sz="1200">
                <a:latin typeface="나눔바른펜" pitchFamily="50" charset="-127"/>
                <a:ea typeface="나눔바른펜" pitchFamily="50" charset="-127"/>
              </a:rPr>
              <a:t>드</a:t>
            </a:r>
            <a:r>
              <a:rPr lang="ko-KR" altLang="en-US" sz="1200" smtClean="0">
                <a:latin typeface="나눔바른펜" pitchFamily="50" charset="-127"/>
                <a:ea typeface="나눔바른펜" pitchFamily="50" charset="-127"/>
              </a:rPr>
              <a:t> </a:t>
            </a:r>
            <a:r>
              <a:rPr lang="en-US" altLang="ko-KR" sz="1200" smtClean="0">
                <a:latin typeface="나눔바른펜" pitchFamily="50" charset="-127"/>
                <a:ea typeface="나눔바른펜" pitchFamily="50" charset="-127"/>
              </a:rPr>
              <a:t>[</a:t>
            </a:r>
            <a:r>
              <a:rPr lang="ko-KR" altLang="en-US" sz="1200" smtClean="0">
                <a:latin typeface="나눔바른펜" pitchFamily="50" charset="-127"/>
                <a:ea typeface="나눔바른펜" pitchFamily="50" charset="-127"/>
              </a:rPr>
              <a:t>행동</a:t>
            </a:r>
            <a:r>
              <a:rPr lang="en-US" altLang="ko-KR" sz="1200" smtClean="0">
                <a:latin typeface="나눔바른펜" pitchFamily="50" charset="-127"/>
                <a:ea typeface="나눔바른펜" pitchFamily="50" charset="-127"/>
              </a:rPr>
              <a:t>]</a:t>
            </a:r>
          </a:p>
          <a:p>
            <a:endParaRPr lang="en-US" altLang="ko-KR" sz="1200" smtClean="0">
              <a:latin typeface="나눔바른펜" pitchFamily="50" charset="-127"/>
              <a:ea typeface="나눔바른펜" pitchFamily="50" charset="-127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altLang="ko-KR" sz="1200" smtClean="0">
                <a:latin typeface="나눔바른펜" pitchFamily="50" charset="-127"/>
                <a:ea typeface="나눔바른펜" pitchFamily="50" charset="-127"/>
              </a:rPr>
              <a:t>Getter, Setter [ </a:t>
            </a:r>
            <a:r>
              <a:rPr lang="ko-KR" altLang="en-US" sz="1200" smtClean="0">
                <a:latin typeface="나눔바른펜" pitchFamily="50" charset="-127"/>
                <a:ea typeface="나눔바른펜" pitchFamily="50" charset="-127"/>
              </a:rPr>
              <a:t>필드 </a:t>
            </a:r>
            <a:r>
              <a:rPr lang="en-US" altLang="ko-KR" sz="1200" smtClean="0">
                <a:latin typeface="나눔바른펜" pitchFamily="50" charset="-127"/>
                <a:ea typeface="나눔바른펜" pitchFamily="50" charset="-127"/>
              </a:rPr>
              <a:t>private ]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ko-KR" sz="1200" smtClean="0">
                <a:latin typeface="나눔바른펜" pitchFamily="50" charset="-127"/>
                <a:ea typeface="나눔바른펜" pitchFamily="50" charset="-127"/>
              </a:rPr>
              <a:t>Controller [ </a:t>
            </a:r>
            <a:r>
              <a:rPr lang="ko-KR" altLang="en-US" sz="1200" smtClean="0">
                <a:latin typeface="나눔바른펜" pitchFamily="50" charset="-127"/>
                <a:ea typeface="나눔바른펜" pitchFamily="50" charset="-127"/>
              </a:rPr>
              <a:t>여러가지 기능 </a:t>
            </a:r>
            <a:r>
              <a:rPr lang="en-US" altLang="ko-KR" sz="1200" smtClean="0">
                <a:latin typeface="나눔바른펜" pitchFamily="50" charset="-127"/>
                <a:ea typeface="나눔바른펜" pitchFamily="50" charset="-127"/>
              </a:rPr>
              <a:t>]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ko-KR" sz="1200" smtClean="0">
                <a:latin typeface="나눔바른펜" pitchFamily="50" charset="-127"/>
                <a:ea typeface="나눔바른펜" pitchFamily="50" charset="-127"/>
              </a:rPr>
              <a:t>@Override [ </a:t>
            </a:r>
            <a:r>
              <a:rPr lang="ko-KR" altLang="en-US" sz="1200" smtClean="0">
                <a:latin typeface="나눔바른펜" pitchFamily="50" charset="-127"/>
                <a:ea typeface="나눔바른펜" pitchFamily="50" charset="-127"/>
              </a:rPr>
              <a:t>기존메소드 재정의 </a:t>
            </a:r>
            <a:r>
              <a:rPr lang="en-US" altLang="ko-KR" sz="1200" smtClean="0">
                <a:latin typeface="나눔바른펜" pitchFamily="50" charset="-127"/>
                <a:ea typeface="나눔바른펜" pitchFamily="50" charset="-127"/>
              </a:rPr>
              <a:t>]</a:t>
            </a:r>
          </a:p>
          <a:p>
            <a:r>
              <a:rPr lang="en-US" altLang="ko-KR" sz="1200" smtClean="0">
                <a:latin typeface="나눔바른펜" pitchFamily="50" charset="-127"/>
                <a:ea typeface="나눔바른펜" pitchFamily="50" charset="-127"/>
              </a:rPr>
              <a:t>----- </a:t>
            </a:r>
            <a:r>
              <a:rPr lang="ko-KR" altLang="en-US" sz="1200" smtClean="0">
                <a:latin typeface="나눔바른펜" pitchFamily="50" charset="-127"/>
                <a:ea typeface="나눔바른펜" pitchFamily="50" charset="-127"/>
              </a:rPr>
              <a:t>인터페이스 </a:t>
            </a:r>
            <a:r>
              <a:rPr lang="en-US" altLang="ko-KR" sz="1200" smtClean="0">
                <a:latin typeface="나눔바른펜" pitchFamily="50" charset="-127"/>
                <a:ea typeface="나눔바른펜" pitchFamily="50" charset="-127"/>
              </a:rPr>
              <a:t>-----------------------</a:t>
            </a:r>
          </a:p>
          <a:p>
            <a:pPr marL="228600" indent="-228600">
              <a:buFont typeface="+mj-lt"/>
              <a:buAutoNum type="arabicPeriod"/>
            </a:pPr>
            <a:r>
              <a:rPr lang="ko-KR" altLang="en-US" sz="1200" smtClean="0">
                <a:latin typeface="나눔바른펜" pitchFamily="50" charset="-127"/>
                <a:ea typeface="나눔바른펜" pitchFamily="50" charset="-127"/>
              </a:rPr>
              <a:t>추상 메소드 </a:t>
            </a:r>
            <a:r>
              <a:rPr lang="en-US" altLang="ko-KR" sz="1200" smtClean="0">
                <a:latin typeface="나눔바른펜" pitchFamily="50" charset="-127"/>
                <a:ea typeface="나눔바른펜" pitchFamily="50" charset="-127"/>
              </a:rPr>
              <a:t>[ </a:t>
            </a:r>
            <a:r>
              <a:rPr lang="ko-KR" altLang="en-US" sz="1200" smtClean="0">
                <a:latin typeface="나눔바른펜" pitchFamily="50" charset="-127"/>
                <a:ea typeface="나눔바른펜" pitchFamily="50" charset="-127"/>
              </a:rPr>
              <a:t>선언 </a:t>
            </a:r>
            <a:r>
              <a:rPr lang="en-US" altLang="ko-KR" sz="1200" smtClean="0">
                <a:latin typeface="나눔바른펜" pitchFamily="50" charset="-127"/>
                <a:ea typeface="나눔바른펜" pitchFamily="50" charset="-127"/>
              </a:rPr>
              <a:t>O </a:t>
            </a:r>
            <a:r>
              <a:rPr lang="ko-KR" altLang="en-US" sz="1200" smtClean="0">
                <a:latin typeface="나눔바른펜" pitchFamily="50" charset="-127"/>
                <a:ea typeface="나눔바른펜" pitchFamily="50" charset="-127"/>
              </a:rPr>
              <a:t>정의 </a:t>
            </a:r>
            <a:r>
              <a:rPr lang="en-US" altLang="ko-KR" sz="1200" smtClean="0">
                <a:latin typeface="나눔바른펜" pitchFamily="50" charset="-127"/>
                <a:ea typeface="나눔바른펜" pitchFamily="50" charset="-127"/>
              </a:rPr>
              <a:t>X ]</a:t>
            </a:r>
          </a:p>
          <a:p>
            <a:pPr marL="228600" indent="-228600">
              <a:buFont typeface="+mj-lt"/>
              <a:buAutoNum type="arabicPeriod"/>
            </a:pPr>
            <a:r>
              <a:rPr lang="ko-KR" altLang="en-US" sz="1200" smtClean="0">
                <a:latin typeface="나눔바른펜" pitchFamily="50" charset="-127"/>
                <a:ea typeface="나눔바른펜" pitchFamily="50" charset="-127"/>
              </a:rPr>
              <a:t>디폴트 메소드 </a:t>
            </a:r>
            <a:r>
              <a:rPr lang="en-US" altLang="ko-KR" sz="1200" smtClean="0">
                <a:latin typeface="나눔바른펜" pitchFamily="50" charset="-127"/>
                <a:ea typeface="나눔바른펜" pitchFamily="50" charset="-127"/>
              </a:rPr>
              <a:t>[ </a:t>
            </a:r>
            <a:r>
              <a:rPr lang="ko-KR" altLang="en-US" sz="1200" smtClean="0">
                <a:latin typeface="나눔바른펜" pitchFamily="50" charset="-127"/>
                <a:ea typeface="나눔바른펜" pitchFamily="50" charset="-127"/>
              </a:rPr>
              <a:t>선언 </a:t>
            </a:r>
            <a:r>
              <a:rPr lang="en-US" altLang="ko-KR" sz="1200" smtClean="0">
                <a:latin typeface="나눔바른펜" pitchFamily="50" charset="-127"/>
                <a:ea typeface="나눔바른펜" pitchFamily="50" charset="-127"/>
              </a:rPr>
              <a:t>O </a:t>
            </a:r>
            <a:r>
              <a:rPr lang="ko-KR" altLang="en-US" sz="1200" smtClean="0">
                <a:latin typeface="나눔바른펜" pitchFamily="50" charset="-127"/>
                <a:ea typeface="나눔바른펜" pitchFamily="50" charset="-127"/>
              </a:rPr>
              <a:t>정의 </a:t>
            </a:r>
            <a:r>
              <a:rPr lang="en-US" altLang="ko-KR" sz="1200" smtClean="0">
                <a:latin typeface="나눔바른펜" pitchFamily="50" charset="-127"/>
                <a:ea typeface="나눔바른펜" pitchFamily="50" charset="-127"/>
              </a:rPr>
              <a:t>O]</a:t>
            </a:r>
          </a:p>
          <a:p>
            <a:pPr marL="228600" indent="-228600">
              <a:buFont typeface="+mj-lt"/>
              <a:buAutoNum type="arabicPeriod"/>
            </a:pPr>
            <a:r>
              <a:rPr lang="ko-KR" altLang="en-US" sz="1200" smtClean="0">
                <a:latin typeface="나눔바른펜" pitchFamily="50" charset="-127"/>
                <a:ea typeface="나눔바른펜" pitchFamily="50" charset="-127"/>
              </a:rPr>
              <a:t>정적 메소드 </a:t>
            </a:r>
            <a:r>
              <a:rPr lang="en-US" altLang="ko-KR" sz="1200" smtClean="0">
                <a:latin typeface="나눔바른펜" pitchFamily="50" charset="-127"/>
                <a:ea typeface="나눔바른펜" pitchFamily="50" charset="-127"/>
              </a:rPr>
              <a:t>[static </a:t>
            </a:r>
            <a:r>
              <a:rPr lang="ko-KR" altLang="en-US" sz="1200" smtClean="0">
                <a:latin typeface="나눔바른펜" pitchFamily="50" charset="-127"/>
                <a:ea typeface="나눔바른펜" pitchFamily="50" charset="-127"/>
              </a:rPr>
              <a:t>선언 </a:t>
            </a:r>
            <a:r>
              <a:rPr lang="en-US" altLang="ko-KR" sz="1200" smtClean="0">
                <a:latin typeface="나눔바른펜" pitchFamily="50" charset="-127"/>
                <a:ea typeface="나눔바른펜" pitchFamily="50" charset="-127"/>
              </a:rPr>
              <a:t>O </a:t>
            </a:r>
            <a:r>
              <a:rPr lang="ko-KR" altLang="en-US" sz="1200" smtClean="0">
                <a:latin typeface="나눔바른펜" pitchFamily="50" charset="-127"/>
                <a:ea typeface="나눔바른펜" pitchFamily="50" charset="-127"/>
              </a:rPr>
              <a:t>정의 </a:t>
            </a:r>
            <a:r>
              <a:rPr lang="en-US" altLang="ko-KR" sz="1200" smtClean="0">
                <a:latin typeface="나눔바른펜" pitchFamily="50" charset="-127"/>
                <a:ea typeface="나눔바른펜" pitchFamily="50" charset="-127"/>
              </a:rPr>
              <a:t>O]</a:t>
            </a:r>
            <a:endParaRPr lang="ko-KR" altLang="en-US" sz="1200">
              <a:latin typeface="나눔바른펜" pitchFamily="50" charset="-127"/>
              <a:ea typeface="나눔바른펜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75856" y="4156969"/>
            <a:ext cx="2619776" cy="156966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smtClean="0">
                <a:latin typeface="나눔바른펜" pitchFamily="50" charset="-127"/>
                <a:ea typeface="나눔바른펜" pitchFamily="50" charset="-127"/>
              </a:rPr>
              <a:t>메소</a:t>
            </a:r>
            <a:r>
              <a:rPr lang="ko-KR" altLang="en-US" sz="1200">
                <a:latin typeface="나눔바른펜" pitchFamily="50" charset="-127"/>
                <a:ea typeface="나눔바른펜" pitchFamily="50" charset="-127"/>
              </a:rPr>
              <a:t>드</a:t>
            </a:r>
            <a:r>
              <a:rPr lang="ko-KR" altLang="en-US" sz="1200" smtClean="0">
                <a:latin typeface="나눔바른펜" pitchFamily="50" charset="-127"/>
                <a:ea typeface="나눔바른펜" pitchFamily="50" charset="-127"/>
              </a:rPr>
              <a:t> </a:t>
            </a:r>
            <a:r>
              <a:rPr lang="en-US" altLang="ko-KR" sz="1200" smtClean="0">
                <a:latin typeface="나눔바른펜" pitchFamily="50" charset="-127"/>
                <a:ea typeface="나눔바른펜" pitchFamily="50" charset="-127"/>
              </a:rPr>
              <a:t>[</a:t>
            </a:r>
            <a:r>
              <a:rPr lang="ko-KR" altLang="en-US" sz="1200" smtClean="0">
                <a:latin typeface="나눔바른펜" pitchFamily="50" charset="-127"/>
                <a:ea typeface="나눔바른펜" pitchFamily="50" charset="-127"/>
              </a:rPr>
              <a:t>행동</a:t>
            </a:r>
            <a:r>
              <a:rPr lang="en-US" altLang="ko-KR" sz="1200" smtClean="0">
                <a:latin typeface="나눔바른펜" pitchFamily="50" charset="-127"/>
                <a:ea typeface="나눔바른펜" pitchFamily="50" charset="-127"/>
              </a:rPr>
              <a:t>]</a:t>
            </a:r>
          </a:p>
          <a:p>
            <a:endParaRPr lang="en-US" altLang="ko-KR" sz="1200" smtClean="0">
              <a:latin typeface="나눔바른펜" pitchFamily="50" charset="-127"/>
              <a:ea typeface="나눔바른펜" pitchFamily="50" charset="-127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altLang="ko-KR" sz="1200" smtClean="0">
                <a:latin typeface="나눔바른펜" pitchFamily="50" charset="-127"/>
                <a:ea typeface="나눔바른펜" pitchFamily="50" charset="-127"/>
              </a:rPr>
              <a:t>Getter, Setter [ </a:t>
            </a:r>
            <a:r>
              <a:rPr lang="ko-KR" altLang="en-US" sz="1200" smtClean="0">
                <a:latin typeface="나눔바른펜" pitchFamily="50" charset="-127"/>
                <a:ea typeface="나눔바른펜" pitchFamily="50" charset="-127"/>
              </a:rPr>
              <a:t>필드 </a:t>
            </a:r>
            <a:r>
              <a:rPr lang="en-US" altLang="ko-KR" sz="1200" smtClean="0">
                <a:latin typeface="나눔바른펜" pitchFamily="50" charset="-127"/>
                <a:ea typeface="나눔바른펜" pitchFamily="50" charset="-127"/>
              </a:rPr>
              <a:t>private ]</a:t>
            </a:r>
          </a:p>
          <a:p>
            <a:pPr marL="228600" indent="-228600">
              <a:buFont typeface="+mj-lt"/>
              <a:buAutoNum type="arabicPeriod"/>
            </a:pPr>
            <a:r>
              <a:rPr lang="ko-KR" altLang="en-US" sz="1200" smtClean="0">
                <a:latin typeface="나눔바른펜" pitchFamily="50" charset="-127"/>
                <a:ea typeface="나눔바른펜" pitchFamily="50" charset="-127"/>
              </a:rPr>
              <a:t>게시물 등록 메소드</a:t>
            </a:r>
            <a:endParaRPr lang="en-US" altLang="ko-KR" sz="1200" smtClean="0">
              <a:latin typeface="나눔바른펜" pitchFamily="50" charset="-127"/>
              <a:ea typeface="나눔바른펜" pitchFamily="50" charset="-127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200" smtClean="0">
                <a:latin typeface="나눔바른펜" pitchFamily="50" charset="-127"/>
                <a:ea typeface="나눔바른펜" pitchFamily="50" charset="-127"/>
              </a:rPr>
              <a:t>게시물 조회 메소드</a:t>
            </a:r>
            <a:endParaRPr lang="en-US" altLang="ko-KR" sz="1200" smtClean="0">
              <a:latin typeface="나눔바른펜" pitchFamily="50" charset="-127"/>
              <a:ea typeface="나눔바른펜" pitchFamily="50" charset="-127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200" smtClean="0">
                <a:latin typeface="나눔바른펜" pitchFamily="50" charset="-127"/>
                <a:ea typeface="나눔바른펜" pitchFamily="50" charset="-127"/>
              </a:rPr>
              <a:t>게시물 삭제 메소드</a:t>
            </a:r>
            <a:endParaRPr lang="en-US" altLang="ko-KR" sz="1200" smtClean="0">
              <a:latin typeface="나눔바른펜" pitchFamily="50" charset="-127"/>
              <a:ea typeface="나눔바른펜" pitchFamily="50" charset="-127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200" smtClean="0">
                <a:latin typeface="나눔바른펜" pitchFamily="50" charset="-127"/>
                <a:ea typeface="나눔바른펜" pitchFamily="50" charset="-127"/>
              </a:rPr>
              <a:t>게시물 수정 메소드 </a:t>
            </a:r>
            <a:endParaRPr lang="en-US" altLang="ko-KR" sz="1200" smtClean="0">
              <a:latin typeface="나눔바른펜" pitchFamily="50" charset="-127"/>
              <a:ea typeface="나눔바른펜" pitchFamily="50" charset="-127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200" smtClean="0">
                <a:latin typeface="나눔바른펜" pitchFamily="50" charset="-127"/>
                <a:ea typeface="나눔바른펜" pitchFamily="50" charset="-127"/>
              </a:rPr>
              <a:t>게시물 댓글 조회 메소드</a:t>
            </a:r>
            <a:endParaRPr lang="ko-KR" altLang="en-US" sz="1200">
              <a:latin typeface="나눔바른펜" pitchFamily="50" charset="-127"/>
              <a:ea typeface="나눔바른펜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372200" y="4156969"/>
            <a:ext cx="2619776" cy="1200329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smtClean="0">
                <a:latin typeface="나눔바른펜" pitchFamily="50" charset="-127"/>
                <a:ea typeface="나눔바른펜" pitchFamily="50" charset="-127"/>
              </a:rPr>
              <a:t>생성자 </a:t>
            </a:r>
            <a:r>
              <a:rPr lang="en-US" altLang="ko-KR" sz="1200" smtClean="0">
                <a:latin typeface="나눔바른펜" pitchFamily="50" charset="-127"/>
                <a:ea typeface="나눔바른펜" pitchFamily="50" charset="-127"/>
              </a:rPr>
              <a:t>[ </a:t>
            </a:r>
            <a:r>
              <a:rPr lang="ko-KR" altLang="en-US" sz="1200" smtClean="0">
                <a:latin typeface="나눔바른펜" pitchFamily="50" charset="-127"/>
                <a:ea typeface="나눔바른펜" pitchFamily="50" charset="-127"/>
              </a:rPr>
              <a:t>객체의 초기값 </a:t>
            </a:r>
            <a:r>
              <a:rPr lang="en-US" altLang="ko-KR" sz="1200" smtClean="0">
                <a:latin typeface="나눔바른펜" pitchFamily="50" charset="-127"/>
                <a:ea typeface="나눔바른펜" pitchFamily="50" charset="-127"/>
              </a:rPr>
              <a:t>]</a:t>
            </a:r>
          </a:p>
          <a:p>
            <a:endParaRPr lang="en-US" altLang="ko-KR" sz="1200" smtClean="0">
              <a:latin typeface="나눔바른펜" pitchFamily="50" charset="-127"/>
              <a:ea typeface="나눔바른펜" pitchFamily="50" charset="-127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200" smtClean="0">
                <a:latin typeface="나눔바른펜" pitchFamily="50" charset="-127"/>
                <a:ea typeface="나눔바른펜" pitchFamily="50" charset="-127"/>
              </a:rPr>
              <a:t>빈 생성자</a:t>
            </a:r>
            <a:endParaRPr lang="en-US" altLang="ko-KR" sz="1200" smtClean="0">
              <a:latin typeface="나눔바른펜" pitchFamily="50" charset="-127"/>
              <a:ea typeface="나눔바른펜" pitchFamily="50" charset="-127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200" smtClean="0">
                <a:latin typeface="나눔바른펜" pitchFamily="50" charset="-127"/>
                <a:ea typeface="나눔바른펜" pitchFamily="50" charset="-127"/>
              </a:rPr>
              <a:t>모든 필드를 받는 생성자</a:t>
            </a:r>
            <a:endParaRPr lang="en-US" altLang="ko-KR" sz="1200" smtClean="0">
              <a:latin typeface="나눔바른펜" pitchFamily="50" charset="-127"/>
              <a:ea typeface="나눔바른펜" pitchFamily="50" charset="-127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200" smtClean="0">
                <a:latin typeface="나눔바른펜" pitchFamily="50" charset="-127"/>
                <a:ea typeface="나눔바른펜" pitchFamily="50" charset="-127"/>
              </a:rPr>
              <a:t>게시물 등록 생성자</a:t>
            </a:r>
            <a:endParaRPr lang="en-US" altLang="ko-KR" sz="1200" smtClean="0">
              <a:latin typeface="나눔바른펜" pitchFamily="50" charset="-127"/>
              <a:ea typeface="나눔바른펜" pitchFamily="50" charset="-127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200" smtClean="0">
                <a:latin typeface="나눔바른펜" pitchFamily="50" charset="-127"/>
                <a:ea typeface="나눔바른펜" pitchFamily="50" charset="-127"/>
              </a:rPr>
              <a:t>게시물 조회 생성자 </a:t>
            </a:r>
            <a:endParaRPr lang="en-US" altLang="ko-KR" sz="1200" smtClean="0">
              <a:latin typeface="나눔바른펜" pitchFamily="50" charset="-127"/>
              <a:ea typeface="나눔바른펜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07504" y="1340768"/>
            <a:ext cx="8928992" cy="475252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055985" y="1916832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smtClean="0">
                <a:latin typeface="나눔바른펜" pitchFamily="50" charset="-127"/>
                <a:ea typeface="나눔바른펜" pitchFamily="50" charset="-127"/>
              </a:rPr>
              <a:t>객체명</a:t>
            </a:r>
            <a:r>
              <a:rPr lang="en-US" altLang="ko-KR" sz="1100" smtClean="0">
                <a:latin typeface="나눔바른펜" pitchFamily="50" charset="-127"/>
                <a:ea typeface="나눔바른펜" pitchFamily="50" charset="-127"/>
              </a:rPr>
              <a:t>.</a:t>
            </a:r>
            <a:r>
              <a:rPr lang="ko-KR" altLang="en-US" sz="1100" smtClean="0">
                <a:latin typeface="나눔바른펜" pitchFamily="50" charset="-127"/>
                <a:ea typeface="나눔바른펜" pitchFamily="50" charset="-127"/>
              </a:rPr>
              <a:t>필드명</a:t>
            </a:r>
            <a:endParaRPr lang="ko-KR" altLang="en-US" sz="1100">
              <a:latin typeface="나눔바른펜" pitchFamily="50" charset="-127"/>
              <a:ea typeface="나눔바른펜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989064" y="1916832"/>
            <a:ext cx="13544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smtClean="0">
                <a:latin typeface="나눔바른펜" pitchFamily="50" charset="-127"/>
                <a:ea typeface="나눔바른펜" pitchFamily="50" charset="-127"/>
              </a:rPr>
              <a:t>객체명</a:t>
            </a:r>
            <a:r>
              <a:rPr lang="en-US" altLang="ko-KR" sz="1100" smtClean="0">
                <a:latin typeface="나눔바른펜" pitchFamily="50" charset="-127"/>
                <a:ea typeface="나눔바른펜" pitchFamily="50" charset="-127"/>
              </a:rPr>
              <a:t>.</a:t>
            </a:r>
            <a:r>
              <a:rPr lang="ko-KR" altLang="en-US" sz="1100" smtClean="0">
                <a:latin typeface="나눔바른펜" pitchFamily="50" charset="-127"/>
                <a:ea typeface="나눔바른펜" pitchFamily="50" charset="-127"/>
              </a:rPr>
              <a:t>메소드명</a:t>
            </a:r>
            <a:r>
              <a:rPr lang="en-US" altLang="ko-KR" sz="1100" smtClean="0">
                <a:latin typeface="나눔바른펜" pitchFamily="50" charset="-127"/>
                <a:ea typeface="나눔바른펜" pitchFamily="50" charset="-127"/>
              </a:rPr>
              <a:t>()</a:t>
            </a:r>
            <a:endParaRPr lang="ko-KR" altLang="en-US" sz="1100">
              <a:latin typeface="나눔바른펜" pitchFamily="50" charset="-127"/>
              <a:ea typeface="나눔바른펜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004884" y="1916832"/>
            <a:ext cx="13544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>
                <a:latin typeface="나눔바른펜" pitchFamily="50" charset="-127"/>
                <a:ea typeface="나눔바른펜" pitchFamily="50" charset="-127"/>
              </a:rPr>
              <a:t>n</a:t>
            </a:r>
            <a:r>
              <a:rPr lang="en-US" altLang="ko-KR" sz="1100" smtClean="0">
                <a:latin typeface="나눔바른펜" pitchFamily="50" charset="-127"/>
                <a:ea typeface="나눔바른펜" pitchFamily="50" charset="-127"/>
              </a:rPr>
              <a:t>ew </a:t>
            </a:r>
            <a:r>
              <a:rPr lang="ko-KR" altLang="en-US" sz="1100" smtClean="0">
                <a:latin typeface="나눔바른펜" pitchFamily="50" charset="-127"/>
                <a:ea typeface="나눔바른펜" pitchFamily="50" charset="-127"/>
              </a:rPr>
              <a:t>생성자</a:t>
            </a:r>
            <a:r>
              <a:rPr lang="en-US" altLang="ko-KR" sz="1100" smtClean="0">
                <a:latin typeface="나눔바른펜" pitchFamily="50" charset="-127"/>
                <a:ea typeface="나눔바른펜" pitchFamily="50" charset="-127"/>
              </a:rPr>
              <a:t>()</a:t>
            </a:r>
            <a:endParaRPr lang="ko-KR" altLang="en-US" sz="1100">
              <a:latin typeface="나눔바른펜" pitchFamily="50" charset="-127"/>
              <a:ea typeface="나눔바른펜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283968" y="260648"/>
            <a:ext cx="89289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ko-KR" altLang="en-US" sz="1100" smtClean="0">
                <a:latin typeface="나눔바른펜" pitchFamily="50" charset="-127"/>
                <a:ea typeface="나눔바른펜" pitchFamily="50" charset="-127"/>
              </a:rPr>
              <a:t>클래스로부터 나온 객체들은 </a:t>
            </a:r>
            <a:r>
              <a:rPr lang="en-US" altLang="ko-KR" sz="1100" smtClean="0">
                <a:latin typeface="나눔바른펜" pitchFamily="50" charset="-127"/>
                <a:ea typeface="나눔바른펜" pitchFamily="50" charset="-127"/>
              </a:rPr>
              <a:t>static</a:t>
            </a:r>
            <a:r>
              <a:rPr lang="ko-KR" altLang="en-US" sz="1100" smtClean="0">
                <a:latin typeface="나눔바른펜" pitchFamily="50" charset="-127"/>
                <a:ea typeface="나눔바른펜" pitchFamily="50" charset="-127"/>
              </a:rPr>
              <a:t>이 아닌 이상 </a:t>
            </a:r>
            <a:r>
              <a:rPr lang="ko-KR" altLang="en-US" sz="1100" u="sng" smtClean="0">
                <a:latin typeface="나눔바른펜" pitchFamily="50" charset="-127"/>
                <a:ea typeface="나눔바른펜" pitchFamily="50" charset="-127"/>
              </a:rPr>
              <a:t>이름이 같아도 서로 호환이 안됨</a:t>
            </a:r>
            <a:endParaRPr lang="ko-KR" altLang="en-US" sz="1100" u="sng">
              <a:latin typeface="나눔바른펜" pitchFamily="50" charset="-127"/>
              <a:ea typeface="나눔바른펜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599412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88640"/>
            <a:ext cx="88124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2000" b="1" smtClean="0">
                <a:latin typeface="나눔바른펜" pitchFamily="50" charset="-127"/>
                <a:ea typeface="나눔바른펜" pitchFamily="50" charset="-127"/>
              </a:rPr>
              <a:t>SQL</a:t>
            </a:r>
            <a:endParaRPr lang="ko-KR" altLang="en-US" sz="2000" b="1">
              <a:latin typeface="나눔바른펜" pitchFamily="50" charset="-127"/>
              <a:ea typeface="나눔바른펜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31536" y="583070"/>
            <a:ext cx="8812464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ko-KR" sz="1200" smtClean="0">
                <a:latin typeface="나눔바른펜" pitchFamily="50" charset="-127"/>
                <a:ea typeface="나눔바른펜" pitchFamily="50" charset="-127"/>
              </a:rPr>
              <a:t> </a:t>
            </a:r>
            <a:r>
              <a:rPr lang="ko-KR" altLang="en-US" sz="1400">
                <a:latin typeface="나눔바른펜" pitchFamily="50" charset="-127"/>
                <a:ea typeface="나눔바른펜" pitchFamily="50" charset="-127"/>
              </a:rPr>
              <a:t>주요 인터페이스</a:t>
            </a:r>
            <a:endParaRPr lang="en-US" altLang="ko-KR" sz="1400">
              <a:latin typeface="나눔바른펜" pitchFamily="50" charset="-127"/>
              <a:ea typeface="나눔바른펜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>
                <a:latin typeface="나눔바른펜" pitchFamily="50" charset="-127"/>
                <a:ea typeface="나눔바른펜" pitchFamily="50" charset="-127"/>
              </a:rPr>
              <a:t>	1. Connection		DB</a:t>
            </a:r>
            <a:r>
              <a:rPr lang="ko-KR" altLang="en-US" sz="1400">
                <a:latin typeface="나눔바른펜" pitchFamily="50" charset="-127"/>
                <a:ea typeface="나눔바른펜" pitchFamily="50" charset="-127"/>
              </a:rPr>
              <a:t>연결 </a:t>
            </a:r>
            <a:r>
              <a:rPr lang="ko-KR" altLang="en-US" sz="1400" smtClean="0">
                <a:latin typeface="나눔바른펜" pitchFamily="50" charset="-127"/>
                <a:ea typeface="나눔바른펜" pitchFamily="50" charset="-127"/>
              </a:rPr>
              <a:t>인터페이스</a:t>
            </a:r>
            <a:endParaRPr lang="en-US" altLang="ko-KR" sz="1400" smtClean="0">
              <a:latin typeface="나눔바른펜" pitchFamily="50" charset="-127"/>
              <a:ea typeface="나눔바른펜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400">
              <a:latin typeface="나눔바른펜" pitchFamily="50" charset="-127"/>
              <a:ea typeface="나눔바른펜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>
                <a:latin typeface="나눔바른펜" pitchFamily="50" charset="-127"/>
                <a:ea typeface="나눔바른펜" pitchFamily="50" charset="-127"/>
              </a:rPr>
              <a:t>	2. PreparedStatement	SQL </a:t>
            </a:r>
            <a:r>
              <a:rPr lang="ko-KR" altLang="en-US" sz="1400">
                <a:latin typeface="나눔바른펜" pitchFamily="50" charset="-127"/>
                <a:ea typeface="나눔바른펜" pitchFamily="50" charset="-127"/>
              </a:rPr>
              <a:t>연결 </a:t>
            </a:r>
            <a:r>
              <a:rPr lang="ko-KR" altLang="en-US" sz="1400" smtClean="0">
                <a:latin typeface="나눔바른펜" pitchFamily="50" charset="-127"/>
                <a:ea typeface="나눔바른펜" pitchFamily="50" charset="-127"/>
              </a:rPr>
              <a:t>인터페이스</a:t>
            </a:r>
            <a:endParaRPr lang="en-US" altLang="ko-KR" sz="1400" smtClean="0">
              <a:latin typeface="나눔바른펜" pitchFamily="50" charset="-127"/>
              <a:ea typeface="나눔바른펜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>
                <a:latin typeface="나눔바른펜" pitchFamily="50" charset="-127"/>
                <a:ea typeface="나눔바른펜" pitchFamily="50" charset="-127"/>
              </a:rPr>
              <a:t>	</a:t>
            </a:r>
            <a:r>
              <a:rPr lang="en-US" altLang="ko-KR" sz="1400" smtClean="0">
                <a:latin typeface="나눔바른펜" pitchFamily="50" charset="-127"/>
                <a:ea typeface="나눔바른펜" pitchFamily="50" charset="-127"/>
              </a:rPr>
              <a:t>		?</a:t>
            </a:r>
            <a:r>
              <a:rPr lang="ko-KR" altLang="en-US" sz="1400" smtClean="0">
                <a:latin typeface="나눔바른펜" pitchFamily="50" charset="-127"/>
                <a:ea typeface="나눔바른펜" pitchFamily="50" charset="-127"/>
              </a:rPr>
              <a:t>에 데이터 넣기</a:t>
            </a:r>
            <a:endParaRPr lang="en-US" altLang="ko-KR" sz="1400" smtClean="0">
              <a:latin typeface="나눔바른펜" pitchFamily="50" charset="-127"/>
              <a:ea typeface="나눔바른펜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400">
              <a:latin typeface="나눔바른펜" pitchFamily="50" charset="-127"/>
              <a:ea typeface="나눔바른펜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>
                <a:latin typeface="나눔바른펜" pitchFamily="50" charset="-127"/>
                <a:ea typeface="나눔바른펜" pitchFamily="50" charset="-127"/>
              </a:rPr>
              <a:t>	3. Resultset		SQL</a:t>
            </a:r>
            <a:r>
              <a:rPr lang="ko-KR" altLang="en-US" sz="1400">
                <a:latin typeface="나눔바른펜" pitchFamily="50" charset="-127"/>
                <a:ea typeface="나눔바른펜" pitchFamily="50" charset="-127"/>
              </a:rPr>
              <a:t>결과 </a:t>
            </a:r>
            <a:r>
              <a:rPr lang="en-US" altLang="ko-KR" sz="1400">
                <a:latin typeface="나눔바른펜" pitchFamily="50" charset="-127"/>
                <a:ea typeface="나눔바른펜" pitchFamily="50" charset="-127"/>
              </a:rPr>
              <a:t>(</a:t>
            </a:r>
            <a:r>
              <a:rPr lang="ko-KR" altLang="en-US" sz="1400">
                <a:latin typeface="나눔바른펜" pitchFamily="50" charset="-127"/>
                <a:ea typeface="나눔바른펜" pitchFamily="50" charset="-127"/>
              </a:rPr>
              <a:t>쿼리</a:t>
            </a:r>
            <a:r>
              <a:rPr lang="en-US" altLang="ko-KR" sz="1400">
                <a:latin typeface="나눔바른펜" pitchFamily="50" charset="-127"/>
                <a:ea typeface="나눔바른펜" pitchFamily="50" charset="-127"/>
              </a:rPr>
              <a:t>) </a:t>
            </a:r>
            <a:r>
              <a:rPr lang="ko-KR" altLang="en-US" sz="1400">
                <a:latin typeface="나눔바른펜" pitchFamily="50" charset="-127"/>
                <a:ea typeface="나눔바른펜" pitchFamily="50" charset="-127"/>
              </a:rPr>
              <a:t>연결 </a:t>
            </a:r>
            <a:r>
              <a:rPr lang="ko-KR" altLang="en-US" sz="1400" smtClean="0">
                <a:latin typeface="나눔바른펜" pitchFamily="50" charset="-127"/>
                <a:ea typeface="나눔바른펜" pitchFamily="50" charset="-127"/>
              </a:rPr>
              <a:t>인터페이스</a:t>
            </a:r>
            <a:endParaRPr lang="en-US" altLang="ko-KR" sz="1400" smtClean="0">
              <a:latin typeface="나눔바른펜" pitchFamily="50" charset="-127"/>
              <a:ea typeface="나눔바른펜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smtClean="0">
                <a:latin typeface="나눔바른펜" pitchFamily="50" charset="-127"/>
                <a:ea typeface="나눔바른펜" pitchFamily="50" charset="-127"/>
              </a:rPr>
              <a:t>			.next : </a:t>
            </a:r>
            <a:r>
              <a:rPr lang="ko-KR" altLang="en-US" sz="1400" smtClean="0">
                <a:latin typeface="나눔바른펜" pitchFamily="50" charset="-127"/>
                <a:ea typeface="나눔바른펜" pitchFamily="50" charset="-127"/>
              </a:rPr>
              <a:t>쿼리 결과의 다음 레코드 가져오기</a:t>
            </a:r>
            <a:endParaRPr lang="en-US" altLang="ko-KR" sz="1400" smtClean="0">
              <a:latin typeface="나눔바른펜" pitchFamily="50" charset="-127"/>
              <a:ea typeface="나눔바른펜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>
                <a:latin typeface="나눔바른펜" pitchFamily="50" charset="-127"/>
                <a:ea typeface="나눔바른펜" pitchFamily="50" charset="-127"/>
              </a:rPr>
              <a:t>	</a:t>
            </a:r>
            <a:r>
              <a:rPr lang="en-US" altLang="ko-KR" sz="1400" smtClean="0">
                <a:latin typeface="나눔바른펜" pitchFamily="50" charset="-127"/>
                <a:ea typeface="나눔바른펜" pitchFamily="50" charset="-127"/>
              </a:rPr>
              <a:t>		.get</a:t>
            </a:r>
            <a:r>
              <a:rPr lang="ko-KR" altLang="en-US" sz="1400" smtClean="0">
                <a:latin typeface="나눔바른펜" pitchFamily="50" charset="-127"/>
                <a:ea typeface="나눔바른펜" pitchFamily="50" charset="-127"/>
              </a:rPr>
              <a:t>자료형 </a:t>
            </a:r>
            <a:r>
              <a:rPr lang="en-US" altLang="ko-KR" sz="1400" smtClean="0">
                <a:latin typeface="나눔바른펜" pitchFamily="50" charset="-127"/>
                <a:ea typeface="나눔바른펜" pitchFamily="50" charset="-127"/>
              </a:rPr>
              <a:t>: </a:t>
            </a:r>
            <a:r>
              <a:rPr lang="ko-KR" altLang="en-US" sz="1400" smtClean="0">
                <a:latin typeface="나눔바른펜" pitchFamily="50" charset="-127"/>
                <a:ea typeface="나눔바른펜" pitchFamily="50" charset="-127"/>
              </a:rPr>
              <a:t>현재 레코드의 필드 가져오기</a:t>
            </a:r>
            <a:endParaRPr lang="en-US" altLang="ko-KR" sz="1400">
              <a:latin typeface="나눔바른펜" pitchFamily="50" charset="-127"/>
              <a:ea typeface="나눔바른펜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041166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88640"/>
            <a:ext cx="8812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b="1" smtClean="0">
                <a:latin typeface="나눔바른펜" pitchFamily="50" charset="-127"/>
                <a:ea typeface="나눔바른펜" pitchFamily="50" charset="-127"/>
              </a:rPr>
              <a:t>CRUD [</a:t>
            </a:r>
            <a:r>
              <a:rPr lang="ko-KR" altLang="en-US" b="1" smtClean="0">
                <a:latin typeface="나눔바른펜" pitchFamily="50" charset="-127"/>
                <a:ea typeface="나눔바른펜" pitchFamily="50" charset="-127"/>
              </a:rPr>
              <a:t>생성</a:t>
            </a:r>
            <a:r>
              <a:rPr lang="en-US" altLang="ko-KR" b="1" smtClean="0">
                <a:latin typeface="나눔바른펜" pitchFamily="50" charset="-127"/>
                <a:ea typeface="나눔바른펜" pitchFamily="50" charset="-127"/>
              </a:rPr>
              <a:t>, </a:t>
            </a:r>
            <a:r>
              <a:rPr lang="ko-KR" altLang="en-US" b="1" smtClean="0">
                <a:latin typeface="나눔바른펜" pitchFamily="50" charset="-127"/>
                <a:ea typeface="나눔바른펜" pitchFamily="50" charset="-127"/>
              </a:rPr>
              <a:t>읽기</a:t>
            </a:r>
            <a:r>
              <a:rPr lang="en-US" altLang="ko-KR" b="1" smtClean="0">
                <a:latin typeface="나눔바른펜" pitchFamily="50" charset="-127"/>
                <a:ea typeface="나눔바른펜" pitchFamily="50" charset="-127"/>
              </a:rPr>
              <a:t>, </a:t>
            </a:r>
            <a:r>
              <a:rPr lang="ko-KR" altLang="en-US" b="1" smtClean="0">
                <a:latin typeface="나눔바른펜" pitchFamily="50" charset="-127"/>
                <a:ea typeface="나눔바른펜" pitchFamily="50" charset="-127"/>
              </a:rPr>
              <a:t>수정</a:t>
            </a:r>
            <a:r>
              <a:rPr lang="en-US" altLang="ko-KR" b="1" smtClean="0">
                <a:latin typeface="나눔바른펜" pitchFamily="50" charset="-127"/>
                <a:ea typeface="나눔바른펜" pitchFamily="50" charset="-127"/>
              </a:rPr>
              <a:t>, </a:t>
            </a:r>
            <a:r>
              <a:rPr lang="ko-KR" altLang="en-US" b="1" smtClean="0">
                <a:latin typeface="나눔바른펜" pitchFamily="50" charset="-127"/>
                <a:ea typeface="나눔바른펜" pitchFamily="50" charset="-127"/>
              </a:rPr>
              <a:t>삭제</a:t>
            </a:r>
            <a:r>
              <a:rPr lang="en-US" altLang="ko-KR" b="1">
                <a:latin typeface="나눔바른펜" pitchFamily="50" charset="-127"/>
                <a:ea typeface="나눔바른펜" pitchFamily="50" charset="-127"/>
              </a:rPr>
              <a:t>]</a:t>
            </a:r>
            <a:endParaRPr lang="ko-KR" altLang="en-US" b="1">
              <a:latin typeface="나눔바른펜" pitchFamily="50" charset="-127"/>
              <a:ea typeface="나눔바른펜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11560" y="1495231"/>
            <a:ext cx="8812464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smtClean="0">
                <a:latin typeface="나눔바른펜" pitchFamily="50" charset="-127"/>
                <a:ea typeface="나눔바른펜" pitchFamily="50" charset="-127"/>
              </a:rPr>
              <a:t>1.  Model : </a:t>
            </a:r>
            <a:r>
              <a:rPr lang="ko-KR" altLang="en-US" sz="1100" smtClean="0">
                <a:latin typeface="나눔바른펜" pitchFamily="50" charset="-127"/>
                <a:ea typeface="나눔바른펜" pitchFamily="50" charset="-127"/>
              </a:rPr>
              <a:t>데이터 </a:t>
            </a:r>
            <a:r>
              <a:rPr lang="en-US" altLang="ko-KR" sz="1100" smtClean="0">
                <a:latin typeface="나눔바른펜" pitchFamily="50" charset="-127"/>
                <a:ea typeface="나눔바른펜" pitchFamily="50" charset="-127"/>
              </a:rPr>
              <a:t>/ DB</a:t>
            </a:r>
          </a:p>
          <a:p>
            <a:pPr>
              <a:lnSpc>
                <a:spcPct val="150000"/>
              </a:lnSpc>
            </a:pPr>
            <a:r>
              <a:rPr lang="en-US" altLang="ko-KR" sz="1100" smtClean="0">
                <a:latin typeface="나눔바른펜" pitchFamily="50" charset="-127"/>
                <a:ea typeface="나눔바른펜" pitchFamily="50" charset="-127"/>
              </a:rPr>
              <a:t>2. View : </a:t>
            </a:r>
            <a:r>
              <a:rPr lang="ko-KR" altLang="en-US" sz="1100" smtClean="0">
                <a:latin typeface="나눔바른펜" pitchFamily="50" charset="-127"/>
                <a:ea typeface="나눔바른펜" pitchFamily="50" charset="-127"/>
              </a:rPr>
              <a:t>프론트 </a:t>
            </a:r>
            <a:r>
              <a:rPr lang="en-US" altLang="ko-KR" sz="1100" smtClean="0">
                <a:latin typeface="나눔바른펜" pitchFamily="50" charset="-127"/>
                <a:ea typeface="나눔바른펜" pitchFamily="50" charset="-127"/>
              </a:rPr>
              <a:t>[ </a:t>
            </a:r>
            <a:r>
              <a:rPr lang="ko-KR" altLang="en-US" sz="1100" smtClean="0">
                <a:latin typeface="나눔바른펜" pitchFamily="50" charset="-127"/>
                <a:ea typeface="나눔바른펜" pitchFamily="50" charset="-127"/>
              </a:rPr>
              <a:t>씬빌더</a:t>
            </a:r>
            <a:r>
              <a:rPr lang="en-US" altLang="ko-KR" sz="1100" smtClean="0">
                <a:latin typeface="나눔바른펜" pitchFamily="50" charset="-127"/>
                <a:ea typeface="나눔바른펜" pitchFamily="50" charset="-127"/>
              </a:rPr>
              <a:t>, html ]</a:t>
            </a:r>
          </a:p>
          <a:p>
            <a:pPr>
              <a:lnSpc>
                <a:spcPct val="150000"/>
              </a:lnSpc>
            </a:pPr>
            <a:r>
              <a:rPr lang="en-US" altLang="ko-KR" sz="1100" smtClean="0">
                <a:latin typeface="나눔바른펜" pitchFamily="50" charset="-127"/>
                <a:ea typeface="나눔바른펜" pitchFamily="50" charset="-127"/>
              </a:rPr>
              <a:t>3. Controller : java</a:t>
            </a:r>
            <a:r>
              <a:rPr lang="ko-KR" altLang="en-US" sz="1100" smtClean="0">
                <a:latin typeface="나눔바른펜" pitchFamily="50" charset="-127"/>
                <a:ea typeface="나눔바른펜" pitchFamily="50" charset="-127"/>
              </a:rPr>
              <a:t>파일 </a:t>
            </a:r>
            <a:r>
              <a:rPr lang="en-US" altLang="ko-KR" sz="1100" smtClean="0">
                <a:latin typeface="나눔바른펜" pitchFamily="50" charset="-127"/>
                <a:ea typeface="나눔바른펜" pitchFamily="50" charset="-127"/>
              </a:rPr>
              <a:t>[ </a:t>
            </a:r>
            <a:r>
              <a:rPr lang="ko-KR" altLang="en-US" sz="1100" smtClean="0">
                <a:latin typeface="나눔바른펜" pitchFamily="50" charset="-127"/>
                <a:ea typeface="나눔바른펜" pitchFamily="50" charset="-127"/>
              </a:rPr>
              <a:t>클래스</a:t>
            </a:r>
            <a:r>
              <a:rPr lang="en-US" altLang="ko-KR" sz="1100" smtClean="0">
                <a:latin typeface="나눔바른펜" pitchFamily="50" charset="-127"/>
                <a:ea typeface="나눔바른펜" pitchFamily="50" charset="-127"/>
              </a:rPr>
              <a:t>]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ko-KR" altLang="en-US" sz="1100" smtClean="0">
                <a:latin typeface="나눔바른펜" pitchFamily="50" charset="-127"/>
                <a:ea typeface="나눔바른펜" pitchFamily="50" charset="-127"/>
              </a:rPr>
              <a:t>삽입의 흐름 </a:t>
            </a:r>
            <a:r>
              <a:rPr lang="en-US" altLang="ko-KR" sz="1100" smtClean="0">
                <a:latin typeface="나눔바른펜" pitchFamily="50" charset="-127"/>
                <a:ea typeface="나눔바른펜" pitchFamily="50" charset="-127"/>
              </a:rPr>
              <a:t>View </a:t>
            </a:r>
            <a:r>
              <a:rPr lang="en-US" altLang="ko-KR" sz="1100" smtClean="0">
                <a:latin typeface="나눔바른펜" pitchFamily="50" charset="-127"/>
                <a:ea typeface="나눔바른펜" pitchFamily="50" charset="-127"/>
                <a:sym typeface="Wingdings" pitchFamily="2" charset="2"/>
              </a:rPr>
              <a:t>DTO</a:t>
            </a:r>
            <a:r>
              <a:rPr lang="en-US" altLang="ko-KR" sz="1100" smtClean="0">
                <a:latin typeface="나눔바른펜" pitchFamily="50" charset="-127"/>
                <a:ea typeface="나눔바른펜" pitchFamily="50" charset="-127"/>
              </a:rPr>
              <a:t> </a:t>
            </a:r>
            <a:r>
              <a:rPr lang="en-US" altLang="ko-KR" sz="1100" smtClean="0">
                <a:latin typeface="나눔바른펜" pitchFamily="50" charset="-127"/>
                <a:ea typeface="나눔바른펜" pitchFamily="50" charset="-127"/>
                <a:sym typeface="Wingdings" pitchFamily="2" charset="2"/>
              </a:rPr>
              <a:t></a:t>
            </a:r>
            <a:r>
              <a:rPr lang="en-US" altLang="ko-KR" sz="1100" smtClean="0">
                <a:latin typeface="나눔바른펜" pitchFamily="50" charset="-127"/>
                <a:ea typeface="나눔바른펜" pitchFamily="50" charset="-127"/>
              </a:rPr>
              <a:t>Controller</a:t>
            </a:r>
            <a:r>
              <a:rPr lang="en-US" altLang="ko-KR" sz="1100">
                <a:latin typeface="나눔바른펜" pitchFamily="50" charset="-127"/>
                <a:ea typeface="나눔바른펜" pitchFamily="50" charset="-127"/>
                <a:sym typeface="Wingdings" pitchFamily="2" charset="2"/>
              </a:rPr>
              <a:t> DTO</a:t>
            </a:r>
            <a:r>
              <a:rPr lang="en-US" altLang="ko-KR" sz="1100" smtClean="0">
                <a:latin typeface="나눔바른펜" pitchFamily="50" charset="-127"/>
                <a:ea typeface="나눔바른펜" pitchFamily="50" charset="-127"/>
                <a:sym typeface="Wingdings" pitchFamily="2" charset="2"/>
              </a:rPr>
              <a:t> </a:t>
            </a:r>
            <a:r>
              <a:rPr lang="en-US" altLang="ko-KR" sz="1100">
                <a:latin typeface="나눔바른펜" pitchFamily="50" charset="-127"/>
                <a:ea typeface="나눔바른펜" pitchFamily="50" charset="-127"/>
                <a:sym typeface="Wingdings" pitchFamily="2" charset="2"/>
              </a:rPr>
              <a:t> </a:t>
            </a:r>
            <a:r>
              <a:rPr lang="en-US" altLang="ko-KR" sz="1100" smtClean="0">
                <a:latin typeface="나눔바른펜" pitchFamily="50" charset="-127"/>
                <a:ea typeface="나눔바른펜" pitchFamily="50" charset="-127"/>
              </a:rPr>
              <a:t>Model</a:t>
            </a:r>
            <a:r>
              <a:rPr lang="en-US" altLang="ko-KR" sz="1100">
                <a:latin typeface="나눔바른펜" pitchFamily="50" charset="-127"/>
                <a:ea typeface="나눔바른펜" pitchFamily="50" charset="-127"/>
                <a:sym typeface="Wingdings" pitchFamily="2" charset="2"/>
              </a:rPr>
              <a:t> </a:t>
            </a:r>
            <a:r>
              <a:rPr lang="en-US" altLang="ko-KR" sz="1100">
                <a:latin typeface="나눔바른펜" pitchFamily="50" charset="-127"/>
                <a:ea typeface="나눔바른펜" pitchFamily="50" charset="-127"/>
                <a:sym typeface="Wingdings" pitchFamily="2" charset="2"/>
              </a:rPr>
              <a:t></a:t>
            </a:r>
            <a:r>
              <a:rPr lang="en-US" altLang="ko-KR" sz="1100" smtClean="0">
                <a:latin typeface="나눔바른펜" pitchFamily="50" charset="-127"/>
                <a:ea typeface="나눔바른펜" pitchFamily="50" charset="-127"/>
                <a:sym typeface="Wingdings" pitchFamily="2" charset="2"/>
              </a:rPr>
              <a:t>DAO</a:t>
            </a:r>
            <a:r>
              <a:rPr lang="en-US" altLang="ko-KR" sz="1100" smtClean="0">
                <a:latin typeface="나눔바른펜" pitchFamily="50" charset="-127"/>
                <a:ea typeface="나눔바른펜" pitchFamily="50" charset="-127"/>
              </a:rPr>
              <a:t> </a:t>
            </a:r>
            <a:r>
              <a:rPr lang="en-US" altLang="ko-KR" sz="1100">
                <a:latin typeface="나눔바른펜" pitchFamily="50" charset="-127"/>
                <a:ea typeface="나눔바른펜" pitchFamily="50" charset="-127"/>
                <a:sym typeface="Wingdings" pitchFamily="2" charset="2"/>
              </a:rPr>
              <a:t></a:t>
            </a:r>
            <a:r>
              <a:rPr lang="en-US" altLang="ko-KR" sz="1100" smtClean="0">
                <a:latin typeface="나눔바른펜" pitchFamily="50" charset="-127"/>
                <a:ea typeface="나눔바른펜" pitchFamily="50" charset="-127"/>
              </a:rPr>
              <a:t> DB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ko-KR" altLang="en-US" sz="1100" smtClean="0">
                <a:latin typeface="나눔바른펜" pitchFamily="50" charset="-127"/>
                <a:ea typeface="나눔바른펜" pitchFamily="50" charset="-127"/>
              </a:rPr>
              <a:t>조회의 흐름</a:t>
            </a:r>
            <a:r>
              <a:rPr lang="en-US" altLang="ko-KR" sz="1100" smtClean="0">
                <a:latin typeface="나눔바른펜" pitchFamily="50" charset="-127"/>
                <a:ea typeface="나눔바른펜" pitchFamily="50" charset="-127"/>
              </a:rPr>
              <a:t>	</a:t>
            </a:r>
            <a:r>
              <a:rPr lang="en-US" altLang="ko-KR" sz="1100">
                <a:latin typeface="나눔바른펜" pitchFamily="50" charset="-127"/>
                <a:ea typeface="나눔바른펜" pitchFamily="50" charset="-127"/>
              </a:rPr>
              <a:t>View </a:t>
            </a:r>
            <a:r>
              <a:rPr lang="en-US" altLang="ko-KR" sz="1100" smtClean="0">
                <a:latin typeface="나눔바른펜" pitchFamily="50" charset="-127"/>
                <a:ea typeface="나눔바른펜" pitchFamily="50" charset="-127"/>
                <a:sym typeface="Wingdings" pitchFamily="2" charset="2"/>
              </a:rPr>
              <a:t>DTO</a:t>
            </a:r>
            <a:r>
              <a:rPr lang="en-US" altLang="ko-KR" sz="1100">
                <a:latin typeface="나눔바른펜" pitchFamily="50" charset="-127"/>
                <a:ea typeface="나눔바른펜" pitchFamily="50" charset="-127"/>
                <a:sym typeface="Wingdings" pitchFamily="2" charset="2"/>
              </a:rPr>
              <a:t> </a:t>
            </a:r>
            <a:r>
              <a:rPr lang="en-US" altLang="ko-KR" sz="1100" smtClean="0">
                <a:latin typeface="나눔바른펜" pitchFamily="50" charset="-127"/>
                <a:ea typeface="나눔바른펜" pitchFamily="50" charset="-127"/>
                <a:sym typeface="Wingdings" pitchFamily="2" charset="2"/>
              </a:rPr>
              <a:t></a:t>
            </a:r>
            <a:r>
              <a:rPr lang="en-US" altLang="ko-KR" sz="1100" smtClean="0">
                <a:latin typeface="나눔바른펜" pitchFamily="50" charset="-127"/>
                <a:ea typeface="나눔바른펜" pitchFamily="50" charset="-127"/>
              </a:rPr>
              <a:t> Controller</a:t>
            </a:r>
            <a:r>
              <a:rPr lang="en-US" altLang="ko-KR" sz="1100">
                <a:latin typeface="나눔바른펜" pitchFamily="50" charset="-127"/>
                <a:ea typeface="나눔바른펜" pitchFamily="50" charset="-127"/>
                <a:sym typeface="Wingdings" pitchFamily="2" charset="2"/>
              </a:rPr>
              <a:t> </a:t>
            </a:r>
            <a:r>
              <a:rPr lang="en-US" altLang="ko-KR" sz="1100">
                <a:latin typeface="나눔바른펜" pitchFamily="50" charset="-127"/>
                <a:ea typeface="나눔바른펜" pitchFamily="50" charset="-127"/>
                <a:sym typeface="Wingdings" pitchFamily="2" charset="2"/>
              </a:rPr>
              <a:t>DTO </a:t>
            </a:r>
            <a:r>
              <a:rPr lang="en-US" altLang="ko-KR" sz="1100" smtClean="0">
                <a:latin typeface="나눔바른펜" pitchFamily="50" charset="-127"/>
                <a:ea typeface="나눔바른펜" pitchFamily="50" charset="-127"/>
                <a:sym typeface="Wingdings" pitchFamily="2" charset="2"/>
              </a:rPr>
              <a:t> </a:t>
            </a:r>
            <a:r>
              <a:rPr lang="en-US" altLang="ko-KR" sz="1100" smtClean="0">
                <a:latin typeface="나눔바른펜" pitchFamily="50" charset="-127"/>
                <a:ea typeface="나눔바른펜" pitchFamily="50" charset="-127"/>
              </a:rPr>
              <a:t>Model</a:t>
            </a:r>
            <a:r>
              <a:rPr lang="en-US" altLang="ko-KR" sz="1100">
                <a:latin typeface="나눔바른펜" pitchFamily="50" charset="-127"/>
                <a:ea typeface="나눔바른펜" pitchFamily="50" charset="-127"/>
                <a:sym typeface="Wingdings" pitchFamily="2" charset="2"/>
              </a:rPr>
              <a:t> </a:t>
            </a:r>
            <a:r>
              <a:rPr lang="en-US" altLang="ko-KR" sz="1100">
                <a:latin typeface="나눔바른펜" pitchFamily="50" charset="-127"/>
                <a:ea typeface="나눔바른펜" pitchFamily="50" charset="-127"/>
                <a:sym typeface="Wingdings" pitchFamily="2" charset="2"/>
              </a:rPr>
              <a:t></a:t>
            </a:r>
            <a:r>
              <a:rPr lang="en-US" altLang="ko-KR" sz="1100" smtClean="0">
                <a:latin typeface="나눔바른펜" pitchFamily="50" charset="-127"/>
                <a:ea typeface="나눔바른펜" pitchFamily="50" charset="-127"/>
                <a:sym typeface="Wingdings" pitchFamily="2" charset="2"/>
              </a:rPr>
              <a:t>DAO</a:t>
            </a:r>
            <a:r>
              <a:rPr lang="en-US" altLang="ko-KR" sz="1100" smtClean="0">
                <a:latin typeface="나눔바른펜" pitchFamily="50" charset="-127"/>
                <a:ea typeface="나눔바른펜" pitchFamily="50" charset="-127"/>
              </a:rPr>
              <a:t> </a:t>
            </a:r>
            <a:r>
              <a:rPr lang="en-US" altLang="ko-KR" sz="1100">
                <a:latin typeface="나눔바른펜" pitchFamily="50" charset="-127"/>
                <a:ea typeface="나눔바른펜" pitchFamily="50" charset="-127"/>
                <a:sym typeface="Wingdings" pitchFamily="2" charset="2"/>
              </a:rPr>
              <a:t> </a:t>
            </a:r>
            <a:r>
              <a:rPr lang="en-US" altLang="ko-KR" sz="1100" smtClean="0">
                <a:latin typeface="나눔바른펜" pitchFamily="50" charset="-127"/>
                <a:ea typeface="나눔바른펜" pitchFamily="50" charset="-127"/>
              </a:rPr>
              <a:t>DB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ko-KR" altLang="en-US" sz="1100" smtClean="0">
                <a:latin typeface="나눔바른펜" pitchFamily="50" charset="-127"/>
                <a:ea typeface="나눔바른펜" pitchFamily="50" charset="-127"/>
              </a:rPr>
              <a:t>장점 </a:t>
            </a:r>
            <a:r>
              <a:rPr lang="en-US" altLang="ko-KR" sz="1100" smtClean="0">
                <a:latin typeface="나눔바른펜" pitchFamily="50" charset="-127"/>
                <a:ea typeface="나눔바른펜" pitchFamily="50" charset="-127"/>
              </a:rPr>
              <a:t>: </a:t>
            </a:r>
            <a:r>
              <a:rPr lang="ko-KR" altLang="en-US" sz="1100" smtClean="0">
                <a:latin typeface="나눔바른펜" pitchFamily="50" charset="-127"/>
                <a:ea typeface="나눔바른펜" pitchFamily="50" charset="-127"/>
              </a:rPr>
              <a:t>규모가 컸을 때 관리가 편하고</a:t>
            </a:r>
            <a:r>
              <a:rPr lang="en-US" altLang="ko-KR" sz="1100" smtClean="0">
                <a:latin typeface="나눔바른펜" pitchFamily="50" charset="-127"/>
                <a:ea typeface="나눔바른펜" pitchFamily="50" charset="-127"/>
              </a:rPr>
              <a:t>, </a:t>
            </a:r>
            <a:r>
              <a:rPr lang="ko-KR" altLang="en-US" sz="1100" smtClean="0">
                <a:latin typeface="나눔바른펜" pitchFamily="50" charset="-127"/>
                <a:ea typeface="나눔바른펜" pitchFamily="50" charset="-127"/>
              </a:rPr>
              <a:t>유지보수가 쉬움</a:t>
            </a:r>
            <a:endParaRPr lang="en-US" altLang="ko-KR" sz="1200">
              <a:latin typeface="나눔바른펜" pitchFamily="50" charset="-127"/>
              <a:ea typeface="나눔바른펜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9512" y="1125899"/>
            <a:ext cx="8812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b="1" smtClean="0">
                <a:latin typeface="나눔바른펜" pitchFamily="50" charset="-127"/>
                <a:ea typeface="나눔바른펜" pitchFamily="50" charset="-127"/>
              </a:rPr>
              <a:t>MVC [Model(Class(domain)), View(FXML), Controller(Controller)]</a:t>
            </a:r>
            <a:endParaRPr lang="ko-KR" altLang="en-US" b="1">
              <a:latin typeface="나눔바른펜" pitchFamily="50" charset="-127"/>
              <a:ea typeface="나눔바른펜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9512" y="3151695"/>
            <a:ext cx="8812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b="1" smtClean="0">
                <a:latin typeface="나눔바른펜" pitchFamily="50" charset="-127"/>
                <a:ea typeface="나눔바른펜" pitchFamily="50" charset="-127"/>
              </a:rPr>
              <a:t>DTO : </a:t>
            </a:r>
            <a:r>
              <a:rPr lang="ko-KR" altLang="en-US" b="1" smtClean="0">
                <a:latin typeface="나눔바른펜" pitchFamily="50" charset="-127"/>
                <a:ea typeface="나눔바른펜" pitchFamily="50" charset="-127"/>
              </a:rPr>
              <a:t>데이터 이동 객체 </a:t>
            </a:r>
            <a:r>
              <a:rPr lang="en-US" altLang="ko-KR" b="1" smtClean="0">
                <a:latin typeface="나눔바른펜" pitchFamily="50" charset="-127"/>
                <a:ea typeface="나눔바른펜" pitchFamily="50" charset="-127"/>
              </a:rPr>
              <a:t>(Data Transfer Object)</a:t>
            </a:r>
            <a:endParaRPr lang="ko-KR" altLang="en-US" b="1">
              <a:latin typeface="나눔바른펜" pitchFamily="50" charset="-127"/>
              <a:ea typeface="나눔바른펜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9512" y="4248671"/>
            <a:ext cx="8812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b="1" smtClean="0">
                <a:latin typeface="나눔바른펜" pitchFamily="50" charset="-127"/>
                <a:ea typeface="나눔바른펜" pitchFamily="50" charset="-127"/>
              </a:rPr>
              <a:t>DAO : </a:t>
            </a:r>
            <a:r>
              <a:rPr lang="ko-KR" altLang="en-US" b="1" smtClean="0">
                <a:latin typeface="나눔바른펜" pitchFamily="50" charset="-127"/>
                <a:ea typeface="나눔바른펜" pitchFamily="50" charset="-127"/>
              </a:rPr>
              <a:t>데이터 접근</a:t>
            </a:r>
            <a:r>
              <a:rPr lang="en-US" altLang="ko-KR" b="1" smtClean="0">
                <a:latin typeface="나눔바른펜" pitchFamily="50" charset="-127"/>
                <a:ea typeface="나눔바른펜" pitchFamily="50" charset="-127"/>
              </a:rPr>
              <a:t>(</a:t>
            </a:r>
            <a:r>
              <a:rPr lang="ko-KR" altLang="en-US" b="1" smtClean="0">
                <a:latin typeface="나눔바른펜" pitchFamily="50" charset="-127"/>
                <a:ea typeface="나눔바른펜" pitchFamily="50" charset="-127"/>
              </a:rPr>
              <a:t>기능 조작</a:t>
            </a:r>
            <a:r>
              <a:rPr lang="en-US" altLang="ko-KR" b="1" smtClean="0">
                <a:latin typeface="나눔바른펜" pitchFamily="50" charset="-127"/>
                <a:ea typeface="나눔바른펜" pitchFamily="50" charset="-127"/>
              </a:rPr>
              <a:t>)</a:t>
            </a:r>
            <a:r>
              <a:rPr lang="ko-KR" altLang="en-US" b="1" smtClean="0">
                <a:latin typeface="나눔바른펜" pitchFamily="50" charset="-127"/>
                <a:ea typeface="나눔바른펜" pitchFamily="50" charset="-127"/>
              </a:rPr>
              <a:t> 객체 </a:t>
            </a:r>
            <a:r>
              <a:rPr lang="en-US" altLang="ko-KR" b="1" smtClean="0">
                <a:latin typeface="나눔바른펜" pitchFamily="50" charset="-127"/>
                <a:ea typeface="나눔바른펜" pitchFamily="50" charset="-127"/>
              </a:rPr>
              <a:t>(Data Access Object)</a:t>
            </a:r>
            <a:endParaRPr lang="ko-KR" altLang="en-US" b="1">
              <a:latin typeface="나눔바른펜" pitchFamily="50" charset="-127"/>
              <a:ea typeface="나눔바른펜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9552" y="557972"/>
            <a:ext cx="881246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ko-KR" altLang="en-US" sz="1100" smtClean="0">
                <a:latin typeface="나눔바른펜" pitchFamily="50" charset="-127"/>
                <a:ea typeface="나눔바른펜" pitchFamily="50" charset="-127"/>
              </a:rPr>
              <a:t>장점</a:t>
            </a:r>
            <a:endParaRPr lang="en-US" altLang="ko-KR" sz="1200">
              <a:latin typeface="나눔바른펜" pitchFamily="50" charset="-127"/>
              <a:ea typeface="나눔바른펜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1560" y="4618003"/>
            <a:ext cx="881246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ko-KR" altLang="en-US" sz="1100" smtClean="0">
                <a:latin typeface="나눔바른펜" pitchFamily="50" charset="-127"/>
                <a:ea typeface="나눔바른펜" pitchFamily="50" charset="-127"/>
              </a:rPr>
              <a:t>장점</a:t>
            </a:r>
            <a:endParaRPr lang="en-US" altLang="ko-KR" sz="1200">
              <a:latin typeface="나눔바른펜" pitchFamily="50" charset="-127"/>
              <a:ea typeface="나눔바른펜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55612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07504" y="116632"/>
            <a:ext cx="8928992" cy="655272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84709" y="188640"/>
            <a:ext cx="7992888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>
                <a:latin typeface="나눔바른펜" pitchFamily="50" charset="-127"/>
                <a:ea typeface="나눔바른펜" pitchFamily="50" charset="-127"/>
              </a:rPr>
              <a:t>메소드 구성</a:t>
            </a:r>
            <a:endParaRPr lang="en-US" altLang="ko-KR" sz="1400" smtClean="0">
              <a:latin typeface="나눔바른펜" pitchFamily="50" charset="-127"/>
              <a:ea typeface="나눔바른펜" pitchFamily="50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400" smtClean="0">
                <a:latin typeface="나눔바른펜" pitchFamily="50" charset="-127"/>
                <a:ea typeface="나눔바른펜" pitchFamily="50" charset="-127"/>
              </a:rPr>
              <a:t>사용목적 →</a:t>
            </a:r>
            <a:r>
              <a:rPr lang="en-US" altLang="ko-KR" sz="1400" smtClean="0">
                <a:latin typeface="나눔바른펜" pitchFamily="50" charset="-127"/>
                <a:ea typeface="나눔바른펜" pitchFamily="50" charset="-127"/>
              </a:rPr>
              <a:t> 1. </a:t>
            </a:r>
            <a:r>
              <a:rPr lang="ko-KR" altLang="en-US" sz="1400" smtClean="0">
                <a:latin typeface="나눔바른펜" pitchFamily="50" charset="-127"/>
                <a:ea typeface="나눔바른펜" pitchFamily="50" charset="-127"/>
              </a:rPr>
              <a:t>코드 재활용</a:t>
            </a:r>
            <a:r>
              <a:rPr lang="en-US" altLang="ko-KR" sz="1400">
                <a:latin typeface="나눔바른펜" pitchFamily="50" charset="-127"/>
                <a:ea typeface="나눔바른펜" pitchFamily="50" charset="-127"/>
              </a:rPr>
              <a:t> </a:t>
            </a:r>
            <a:r>
              <a:rPr lang="en-US" altLang="ko-KR" sz="1400" smtClean="0">
                <a:latin typeface="나눔바른펜" pitchFamily="50" charset="-127"/>
                <a:ea typeface="나눔바른펜" pitchFamily="50" charset="-127"/>
              </a:rPr>
              <a:t> 2. </a:t>
            </a:r>
            <a:r>
              <a:rPr lang="ko-KR" altLang="en-US" sz="1400" smtClean="0">
                <a:latin typeface="나눔바른펜" pitchFamily="50" charset="-127"/>
                <a:ea typeface="나눔바른펜" pitchFamily="50" charset="-127"/>
              </a:rPr>
              <a:t>인수에 따른 서로 다른 결과와 실행 값을 얻기 위함</a:t>
            </a:r>
            <a:endParaRPr lang="en-US" altLang="ko-KR" sz="1400" smtClean="0">
              <a:latin typeface="나눔바른펜" pitchFamily="50" charset="-127"/>
              <a:ea typeface="나눔바른펜" pitchFamily="50" charset="-127"/>
            </a:endParaRPr>
          </a:p>
          <a:p>
            <a:pPr marL="342900">
              <a:lnSpc>
                <a:spcPct val="150000"/>
              </a:lnSpc>
            </a:pPr>
            <a:r>
              <a:rPr lang="en-US" altLang="ko-KR" sz="1200" smtClean="0">
                <a:latin typeface="나눔바른펜" pitchFamily="50" charset="-127"/>
                <a:ea typeface="나눔바른펜" pitchFamily="50" charset="-127"/>
              </a:rPr>
              <a:t>1. </a:t>
            </a:r>
            <a:r>
              <a:rPr lang="ko-KR" altLang="en-US" sz="1200" smtClean="0">
                <a:latin typeface="나눔바른펜" pitchFamily="50" charset="-127"/>
                <a:ea typeface="나눔바른펜" pitchFamily="50" charset="-127"/>
              </a:rPr>
              <a:t>인수 </a:t>
            </a:r>
            <a:r>
              <a:rPr lang="en-US" altLang="ko-KR" sz="1200" smtClean="0">
                <a:latin typeface="나눔바른펜" pitchFamily="50" charset="-127"/>
                <a:ea typeface="나눔바른펜" pitchFamily="50" charset="-127"/>
              </a:rPr>
              <a:t>[</a:t>
            </a:r>
            <a:r>
              <a:rPr lang="ko-KR" altLang="en-US" sz="1200" smtClean="0">
                <a:latin typeface="나눔바른펜" pitchFamily="50" charset="-127"/>
                <a:ea typeface="나눔바른펜" pitchFamily="50" charset="-127"/>
              </a:rPr>
              <a:t>매개변수</a:t>
            </a:r>
            <a:r>
              <a:rPr lang="en-US" altLang="ko-KR" sz="1200" smtClean="0">
                <a:latin typeface="나눔바른펜" pitchFamily="50" charset="-127"/>
                <a:ea typeface="나눔바른펜" pitchFamily="50" charset="-127"/>
              </a:rPr>
              <a:t>]  :  </a:t>
            </a:r>
            <a:r>
              <a:rPr lang="ko-KR" altLang="en-US" sz="1200" smtClean="0">
                <a:latin typeface="나눔바른펜" pitchFamily="50" charset="-127"/>
                <a:ea typeface="나눔바른펜" pitchFamily="50" charset="-127"/>
              </a:rPr>
              <a:t>메소드 호출시 메소드 안으로 들어오는 데이터</a:t>
            </a:r>
            <a:endParaRPr lang="en-US" altLang="ko-KR" sz="1200">
              <a:latin typeface="나눔바른펜" pitchFamily="50" charset="-127"/>
              <a:ea typeface="나눔바른펜" pitchFamily="50" charset="-127"/>
            </a:endParaRPr>
          </a:p>
          <a:p>
            <a:pPr marL="342900">
              <a:lnSpc>
                <a:spcPct val="150000"/>
              </a:lnSpc>
            </a:pPr>
            <a:r>
              <a:rPr lang="en-US" altLang="ko-KR" sz="1200" smtClean="0">
                <a:latin typeface="나눔바른펜" pitchFamily="50" charset="-127"/>
                <a:ea typeface="나눔바른펜" pitchFamily="50" charset="-127"/>
              </a:rPr>
              <a:t>	1-1) </a:t>
            </a:r>
            <a:r>
              <a:rPr lang="ko-KR" altLang="en-US" sz="1200" smtClean="0">
                <a:latin typeface="나눔바른펜" pitchFamily="50" charset="-127"/>
                <a:ea typeface="나눔바른펜" pitchFamily="50" charset="-127"/>
              </a:rPr>
              <a:t>조건  </a:t>
            </a:r>
            <a:r>
              <a:rPr lang="ko-KR" altLang="en-US" sz="1200">
                <a:latin typeface="나눔바른펜" pitchFamily="50" charset="-127"/>
                <a:ea typeface="나눔바른펜" pitchFamily="50" charset="-127"/>
              </a:rPr>
              <a:t>→</a:t>
            </a:r>
            <a:r>
              <a:rPr lang="en-US" altLang="ko-KR" sz="1200" smtClean="0">
                <a:latin typeface="나눔바른펜" pitchFamily="50" charset="-127"/>
                <a:ea typeface="나눔바른펜" pitchFamily="50" charset="-127"/>
              </a:rPr>
              <a:t> (</a:t>
            </a:r>
            <a:r>
              <a:rPr lang="ko-KR" altLang="en-US" sz="1200" smtClean="0">
                <a:latin typeface="나눔바른펜" pitchFamily="50" charset="-127"/>
                <a:ea typeface="나눔바른펜" pitchFamily="50" charset="-127"/>
              </a:rPr>
              <a:t>호출시 들어오는 데이터와 인수</a:t>
            </a:r>
            <a:r>
              <a:rPr lang="en-US" altLang="ko-KR" sz="1200" smtClean="0">
                <a:latin typeface="나눔바른펜" pitchFamily="50" charset="-127"/>
                <a:ea typeface="나눔바른펜" pitchFamily="50" charset="-127"/>
              </a:rPr>
              <a:t>)</a:t>
            </a:r>
            <a:r>
              <a:rPr lang="ko-KR" altLang="en-US" sz="1200" smtClean="0">
                <a:latin typeface="나눔바른펜" pitchFamily="50" charset="-127"/>
                <a:ea typeface="나눔바른펜" pitchFamily="50" charset="-127"/>
              </a:rPr>
              <a:t> 자료형 동일</a:t>
            </a:r>
            <a:endParaRPr lang="en-US" altLang="ko-KR" sz="1200" smtClean="0">
              <a:latin typeface="나눔바른펜" pitchFamily="50" charset="-127"/>
              <a:ea typeface="나눔바른펜" pitchFamily="50" charset="-127"/>
            </a:endParaRPr>
          </a:p>
          <a:p>
            <a:pPr marL="342900">
              <a:lnSpc>
                <a:spcPct val="150000"/>
              </a:lnSpc>
            </a:pPr>
            <a:r>
              <a:rPr lang="en-US" altLang="ko-KR" sz="1200">
                <a:latin typeface="나눔바른펜" pitchFamily="50" charset="-127"/>
                <a:ea typeface="나눔바른펜" pitchFamily="50" charset="-127"/>
              </a:rPr>
              <a:t>	</a:t>
            </a:r>
            <a:r>
              <a:rPr lang="en-US" altLang="ko-KR" sz="1200" smtClean="0">
                <a:latin typeface="나눔바른펜" pitchFamily="50" charset="-127"/>
                <a:ea typeface="나눔바른펜" pitchFamily="50" charset="-127"/>
              </a:rPr>
              <a:t>1-2) </a:t>
            </a:r>
            <a:r>
              <a:rPr lang="ko-KR" altLang="en-US" sz="1200" smtClean="0">
                <a:latin typeface="나눔바른펜" pitchFamily="50" charset="-127"/>
                <a:ea typeface="나눔바른펜" pitchFamily="50" charset="-127"/>
              </a:rPr>
              <a:t>변수</a:t>
            </a:r>
            <a:r>
              <a:rPr lang="en-US" altLang="ko-KR" sz="1200" smtClean="0">
                <a:latin typeface="나눔바른펜" pitchFamily="50" charset="-127"/>
                <a:ea typeface="나눔바른펜" pitchFamily="50" charset="-127"/>
              </a:rPr>
              <a:t>, </a:t>
            </a:r>
            <a:r>
              <a:rPr lang="ko-KR" altLang="en-US" sz="1200" smtClean="0">
                <a:latin typeface="나눔바른펜" pitchFamily="50" charset="-127"/>
                <a:ea typeface="나눔바른펜" pitchFamily="50" charset="-127"/>
              </a:rPr>
              <a:t>배열</a:t>
            </a:r>
            <a:r>
              <a:rPr lang="en-US" altLang="ko-KR" sz="1200" smtClean="0">
                <a:latin typeface="나눔바른펜" pitchFamily="50" charset="-127"/>
                <a:ea typeface="나눔바른펜" pitchFamily="50" charset="-127"/>
              </a:rPr>
              <a:t>, </a:t>
            </a:r>
            <a:r>
              <a:rPr lang="ko-KR" altLang="en-US" sz="1200" smtClean="0">
                <a:latin typeface="나눔바른펜" pitchFamily="50" charset="-127"/>
                <a:ea typeface="나눔바른펜" pitchFamily="50" charset="-127"/>
              </a:rPr>
              <a:t>객체</a:t>
            </a:r>
            <a:r>
              <a:rPr lang="en-US" altLang="ko-KR" sz="1200" smtClean="0">
                <a:latin typeface="나눔바른펜" pitchFamily="50" charset="-127"/>
                <a:ea typeface="나눔바른펜" pitchFamily="50" charset="-127"/>
              </a:rPr>
              <a:t>, </a:t>
            </a:r>
            <a:r>
              <a:rPr lang="ko-KR" altLang="en-US" sz="1200" smtClean="0">
                <a:latin typeface="나눔바른펜" pitchFamily="50" charset="-127"/>
                <a:ea typeface="나눔바른펜" pitchFamily="50" charset="-127"/>
              </a:rPr>
              <a:t>인터페이스</a:t>
            </a:r>
            <a:r>
              <a:rPr lang="en-US" altLang="ko-KR" sz="1200" smtClean="0">
                <a:latin typeface="나눔바른펜" pitchFamily="50" charset="-127"/>
                <a:ea typeface="나눔바른펜" pitchFamily="50" charset="-127"/>
              </a:rPr>
              <a:t>, </a:t>
            </a:r>
            <a:r>
              <a:rPr lang="ko-KR" altLang="en-US" sz="1200" smtClean="0">
                <a:latin typeface="나눔바른펜" pitchFamily="50" charset="-127"/>
                <a:ea typeface="나눔바른펜" pitchFamily="50" charset="-127"/>
              </a:rPr>
              <a:t>컬렉션프레임워크</a:t>
            </a:r>
            <a:endParaRPr lang="en-US" altLang="ko-KR" sz="1200" smtClean="0">
              <a:latin typeface="나눔바른펜" pitchFamily="50" charset="-127"/>
              <a:ea typeface="나눔바른펜" pitchFamily="50" charset="-127"/>
            </a:endParaRPr>
          </a:p>
          <a:p>
            <a:pPr marL="342900">
              <a:lnSpc>
                <a:spcPct val="150000"/>
              </a:lnSpc>
            </a:pPr>
            <a:r>
              <a:rPr lang="en-US" altLang="ko-KR" sz="1200">
                <a:latin typeface="나눔바른펜" pitchFamily="50" charset="-127"/>
                <a:ea typeface="나눔바른펜" pitchFamily="50" charset="-127"/>
              </a:rPr>
              <a:t>	</a:t>
            </a:r>
            <a:r>
              <a:rPr lang="en-US" altLang="ko-KR" sz="1200" smtClean="0">
                <a:latin typeface="나눔바른펜" pitchFamily="50" charset="-127"/>
                <a:ea typeface="나눔바른펜" pitchFamily="50" charset="-127"/>
              </a:rPr>
              <a:t>1-3) </a:t>
            </a:r>
            <a:r>
              <a:rPr lang="ko-KR" altLang="en-US" sz="1200" smtClean="0">
                <a:latin typeface="나눔바른펜" pitchFamily="50" charset="-127"/>
                <a:ea typeface="나눔바른펜" pitchFamily="50" charset="-127"/>
              </a:rPr>
              <a:t>인수의 개수는 본인 선택</a:t>
            </a:r>
            <a:endParaRPr lang="en-US" altLang="ko-KR" sz="1200" smtClean="0">
              <a:latin typeface="나눔바른펜" pitchFamily="50" charset="-127"/>
              <a:ea typeface="나눔바른펜" pitchFamily="50" charset="-127"/>
            </a:endParaRPr>
          </a:p>
          <a:p>
            <a:pPr marL="342900">
              <a:lnSpc>
                <a:spcPct val="150000"/>
              </a:lnSpc>
            </a:pPr>
            <a:r>
              <a:rPr lang="en-US" altLang="ko-KR" sz="1200" smtClean="0">
                <a:latin typeface="나눔바른펜" pitchFamily="50" charset="-127"/>
                <a:ea typeface="나눔바른펜" pitchFamily="50" charset="-127"/>
              </a:rPr>
              <a:t>2. </a:t>
            </a:r>
            <a:r>
              <a:rPr lang="ko-KR" altLang="en-US" sz="1200" smtClean="0">
                <a:latin typeface="나눔바른펜" pitchFamily="50" charset="-127"/>
                <a:ea typeface="나눔바른펜" pitchFamily="50" charset="-127"/>
              </a:rPr>
              <a:t>반환 </a:t>
            </a:r>
            <a:r>
              <a:rPr lang="en-US" altLang="ko-KR" sz="1200" smtClean="0">
                <a:latin typeface="나눔바른펜" pitchFamily="50" charset="-127"/>
                <a:ea typeface="나눔바른펜" pitchFamily="50" charset="-127"/>
              </a:rPr>
              <a:t>[return : </a:t>
            </a:r>
            <a:r>
              <a:rPr lang="ko-KR" altLang="en-US" sz="1200" smtClean="0">
                <a:latin typeface="나눔바른펜" pitchFamily="50" charset="-127"/>
                <a:ea typeface="나눔바른펜" pitchFamily="50" charset="-127"/>
              </a:rPr>
              <a:t>리턴</a:t>
            </a:r>
            <a:r>
              <a:rPr lang="en-US" altLang="ko-KR" sz="1200" smtClean="0">
                <a:latin typeface="나눔바른펜" pitchFamily="50" charset="-127"/>
                <a:ea typeface="나눔바른펜" pitchFamily="50" charset="-127"/>
              </a:rPr>
              <a:t>]  :  </a:t>
            </a:r>
            <a:r>
              <a:rPr lang="ko-KR" altLang="en-US" sz="1200" smtClean="0">
                <a:latin typeface="나눔바른펜" pitchFamily="50" charset="-127"/>
                <a:ea typeface="나눔바른펜" pitchFamily="50" charset="-127"/>
              </a:rPr>
              <a:t>메소드 종료시 메소드 호출한 곳으로 이동하는 데이터</a:t>
            </a:r>
            <a:endParaRPr lang="en-US" altLang="ko-KR" sz="1200" smtClean="0">
              <a:latin typeface="나눔바른펜" pitchFamily="50" charset="-127"/>
              <a:ea typeface="나눔바른펜" pitchFamily="50" charset="-127"/>
            </a:endParaRPr>
          </a:p>
          <a:p>
            <a:pPr marL="342900">
              <a:lnSpc>
                <a:spcPct val="150000"/>
              </a:lnSpc>
            </a:pPr>
            <a:r>
              <a:rPr lang="en-US" altLang="ko-KR" sz="1200">
                <a:latin typeface="나눔바른펜" pitchFamily="50" charset="-127"/>
                <a:ea typeface="나눔바른펜" pitchFamily="50" charset="-127"/>
              </a:rPr>
              <a:t>	</a:t>
            </a:r>
            <a:r>
              <a:rPr lang="en-US" altLang="ko-KR" sz="1200" smtClean="0">
                <a:latin typeface="나눔바른펜" pitchFamily="50" charset="-127"/>
                <a:ea typeface="나눔바른펜" pitchFamily="50" charset="-127"/>
              </a:rPr>
              <a:t>2-1) </a:t>
            </a:r>
            <a:r>
              <a:rPr lang="ko-KR" altLang="en-US" sz="1200" smtClean="0">
                <a:latin typeface="나눔바른펜" pitchFamily="50" charset="-127"/>
                <a:ea typeface="나눔바른펜" pitchFamily="50" charset="-127"/>
              </a:rPr>
              <a:t>조건  →  선언된 반환타입의 데이터만 반환가능</a:t>
            </a:r>
            <a:endParaRPr lang="en-US" altLang="ko-KR" sz="1200" smtClean="0">
              <a:latin typeface="나눔바른펜" pitchFamily="50" charset="-127"/>
              <a:ea typeface="나눔바른펜" pitchFamily="50" charset="-127"/>
            </a:endParaRPr>
          </a:p>
          <a:p>
            <a:pPr marL="342900">
              <a:lnSpc>
                <a:spcPct val="150000"/>
              </a:lnSpc>
            </a:pPr>
            <a:r>
              <a:rPr lang="en-US" altLang="ko-KR" sz="1200">
                <a:latin typeface="나눔바른펜" pitchFamily="50" charset="-127"/>
                <a:ea typeface="나눔바른펜" pitchFamily="50" charset="-127"/>
              </a:rPr>
              <a:t>	</a:t>
            </a:r>
            <a:r>
              <a:rPr lang="en-US" altLang="ko-KR" sz="1200" smtClean="0">
                <a:latin typeface="나눔바른펜" pitchFamily="50" charset="-127"/>
                <a:ea typeface="나눔바른펜" pitchFamily="50" charset="-127"/>
              </a:rPr>
              <a:t>2-2) void  </a:t>
            </a:r>
            <a:r>
              <a:rPr lang="ko-KR" altLang="en-US" sz="1200" smtClean="0">
                <a:latin typeface="나눔바른펜" pitchFamily="50" charset="-127"/>
                <a:ea typeface="나눔바른펜" pitchFamily="50" charset="-127"/>
              </a:rPr>
              <a:t>→  반환 데이터 없다 </a:t>
            </a:r>
            <a:r>
              <a:rPr lang="en-US" altLang="ko-KR" sz="1200" smtClean="0">
                <a:latin typeface="나눔바른펜" pitchFamily="50" charset="-127"/>
                <a:ea typeface="나눔바른펜" pitchFamily="50" charset="-127"/>
              </a:rPr>
              <a:t>[return]</a:t>
            </a:r>
          </a:p>
          <a:p>
            <a:pPr marL="342900">
              <a:lnSpc>
                <a:spcPct val="150000"/>
              </a:lnSpc>
            </a:pPr>
            <a:r>
              <a:rPr lang="en-US" altLang="ko-KR" sz="1200">
                <a:latin typeface="나눔바른펜" pitchFamily="50" charset="-127"/>
                <a:ea typeface="나눔바른펜" pitchFamily="50" charset="-127"/>
              </a:rPr>
              <a:t>	</a:t>
            </a:r>
            <a:r>
              <a:rPr lang="en-US" altLang="ko-KR" sz="1200" smtClean="0">
                <a:latin typeface="나눔바른펜" pitchFamily="50" charset="-127"/>
                <a:ea typeface="나눔바른펜" pitchFamily="50" charset="-127"/>
              </a:rPr>
              <a:t>2-3) return </a:t>
            </a:r>
            <a:r>
              <a:rPr lang="ko-KR" altLang="en-US" sz="1200" smtClean="0">
                <a:latin typeface="나눔바른펜" pitchFamily="50" charset="-127"/>
                <a:ea typeface="나눔바른펜" pitchFamily="50" charset="-127"/>
              </a:rPr>
              <a:t> →  메소드 종료 뜻함 </a:t>
            </a:r>
            <a:r>
              <a:rPr lang="en-US" altLang="ko-KR" sz="1200" smtClean="0">
                <a:latin typeface="나눔바른펜" pitchFamily="50" charset="-127"/>
                <a:ea typeface="나눔바른펜" pitchFamily="50" charset="-127"/>
              </a:rPr>
              <a:t>[</a:t>
            </a:r>
            <a:r>
              <a:rPr lang="ko-KR" altLang="en-US" sz="1200" smtClean="0">
                <a:latin typeface="나눔바른펜" pitchFamily="50" charset="-127"/>
                <a:ea typeface="나눔바른펜" pitchFamily="50" charset="-127"/>
              </a:rPr>
              <a:t>조건에 따른 여러 번 사용 가능</a:t>
            </a:r>
            <a:r>
              <a:rPr lang="en-US" altLang="ko-KR" sz="1200" smtClean="0">
                <a:latin typeface="나눔바른펜" pitchFamily="50" charset="-127"/>
                <a:ea typeface="나눔바른펜" pitchFamily="50" charset="-127"/>
              </a:rPr>
              <a:t>]</a:t>
            </a:r>
          </a:p>
          <a:p>
            <a:pPr marL="342900">
              <a:lnSpc>
                <a:spcPct val="150000"/>
              </a:lnSpc>
            </a:pPr>
            <a:r>
              <a:rPr lang="en-US" altLang="ko-KR" sz="1200" smtClean="0">
                <a:latin typeface="나눔바른펜" pitchFamily="50" charset="-127"/>
                <a:ea typeface="나눔바른펜" pitchFamily="50" charset="-127"/>
              </a:rPr>
              <a:t>3. </a:t>
            </a:r>
            <a:r>
              <a:rPr lang="ko-KR" altLang="en-US" sz="1200" smtClean="0">
                <a:latin typeface="나눔바른펜" pitchFamily="50" charset="-127"/>
                <a:ea typeface="나눔바른펜" pitchFamily="50" charset="-127"/>
              </a:rPr>
              <a:t>선언</a:t>
            </a:r>
            <a:endParaRPr lang="en-US" altLang="ko-KR" sz="1200">
              <a:latin typeface="나눔바른펜" pitchFamily="50" charset="-127"/>
              <a:ea typeface="나눔바른펜" pitchFamily="50" charset="-127"/>
            </a:endParaRPr>
          </a:p>
          <a:p>
            <a:pPr marL="342900">
              <a:lnSpc>
                <a:spcPct val="150000"/>
              </a:lnSpc>
            </a:pPr>
            <a:r>
              <a:rPr lang="en-US" altLang="ko-KR" sz="1200" smtClean="0">
                <a:latin typeface="나눔바른펜" pitchFamily="50" charset="-127"/>
                <a:ea typeface="나눔바른펜" pitchFamily="50" charset="-127"/>
              </a:rPr>
              <a:t>	3-1) </a:t>
            </a:r>
            <a:r>
              <a:rPr lang="ko-KR" altLang="en-US" sz="1200" smtClean="0">
                <a:latin typeface="나눔바른펜" pitchFamily="50" charset="-127"/>
                <a:ea typeface="나눔바른펜" pitchFamily="50" charset="-127"/>
              </a:rPr>
              <a:t>인수 </a:t>
            </a:r>
            <a:r>
              <a:rPr lang="en-US" altLang="ko-KR" sz="1200" smtClean="0">
                <a:latin typeface="나눔바른펜" pitchFamily="50" charset="-127"/>
                <a:ea typeface="나눔바른펜" pitchFamily="50" charset="-127"/>
              </a:rPr>
              <a:t>O </a:t>
            </a:r>
            <a:r>
              <a:rPr lang="ko-KR" altLang="en-US" sz="1200" smtClean="0">
                <a:latin typeface="나눔바른펜" pitchFamily="50" charset="-127"/>
                <a:ea typeface="나눔바른펜" pitchFamily="50" charset="-127"/>
              </a:rPr>
              <a:t>반환 </a:t>
            </a:r>
            <a:r>
              <a:rPr lang="en-US" altLang="ko-KR" sz="1200" smtClean="0">
                <a:latin typeface="나눔바른펜" pitchFamily="50" charset="-127"/>
                <a:ea typeface="나눔바른펜" pitchFamily="50" charset="-127"/>
              </a:rPr>
              <a:t>O </a:t>
            </a:r>
            <a:r>
              <a:rPr lang="ko-KR" altLang="en-US" sz="1200" smtClean="0">
                <a:latin typeface="나눔바른펜" pitchFamily="50" charset="-127"/>
                <a:ea typeface="나눔바른펜" pitchFamily="50" charset="-127"/>
              </a:rPr>
              <a:t>메소드 </a:t>
            </a:r>
            <a:r>
              <a:rPr lang="en-US" altLang="ko-KR" sz="1200" smtClean="0">
                <a:latin typeface="나눔바른펜" pitchFamily="50" charset="-127"/>
                <a:ea typeface="나눔바른펜" pitchFamily="50" charset="-127"/>
              </a:rPr>
              <a:t>: public int </a:t>
            </a:r>
            <a:r>
              <a:rPr lang="ko-KR" altLang="en-US" sz="1200" smtClean="0">
                <a:latin typeface="나눔바른펜" pitchFamily="50" charset="-127"/>
                <a:ea typeface="나눔바른펜" pitchFamily="50" charset="-127"/>
              </a:rPr>
              <a:t>메소드명</a:t>
            </a:r>
            <a:r>
              <a:rPr lang="en-US" altLang="ko-KR" sz="1200" smtClean="0">
                <a:latin typeface="나눔바른펜" pitchFamily="50" charset="-127"/>
                <a:ea typeface="나눔바른펜" pitchFamily="50" charset="-127"/>
              </a:rPr>
              <a:t>(int num, int num){return 10.5;}</a:t>
            </a:r>
          </a:p>
          <a:p>
            <a:pPr marL="342900">
              <a:lnSpc>
                <a:spcPct val="150000"/>
              </a:lnSpc>
            </a:pPr>
            <a:r>
              <a:rPr lang="en-US" altLang="ko-KR" sz="1200" smtClean="0">
                <a:latin typeface="나눔바른펜" pitchFamily="50" charset="-127"/>
                <a:ea typeface="나눔바른펜" pitchFamily="50" charset="-127"/>
              </a:rPr>
              <a:t>	3-2) </a:t>
            </a:r>
            <a:r>
              <a:rPr lang="ko-KR" altLang="en-US" sz="1200" smtClean="0">
                <a:latin typeface="나눔바른펜" pitchFamily="50" charset="-127"/>
                <a:ea typeface="나눔바른펜" pitchFamily="50" charset="-127"/>
              </a:rPr>
              <a:t>인수 </a:t>
            </a:r>
            <a:r>
              <a:rPr lang="en-US" altLang="ko-KR" sz="1200" smtClean="0">
                <a:latin typeface="나눔바른펜" pitchFamily="50" charset="-127"/>
                <a:ea typeface="나눔바른펜" pitchFamily="50" charset="-127"/>
              </a:rPr>
              <a:t>X </a:t>
            </a:r>
            <a:r>
              <a:rPr lang="ko-KR" altLang="en-US" sz="1200" smtClean="0">
                <a:latin typeface="나눔바른펜" pitchFamily="50" charset="-127"/>
                <a:ea typeface="나눔바른펜" pitchFamily="50" charset="-127"/>
              </a:rPr>
              <a:t>반환 </a:t>
            </a:r>
            <a:r>
              <a:rPr lang="en-US" altLang="ko-KR" sz="1200" smtClean="0">
                <a:latin typeface="나눔바른펜" pitchFamily="50" charset="-127"/>
                <a:ea typeface="나눔바른펜" pitchFamily="50" charset="-127"/>
              </a:rPr>
              <a:t>O </a:t>
            </a:r>
            <a:r>
              <a:rPr lang="ko-KR" altLang="en-US" sz="1200" smtClean="0">
                <a:latin typeface="나눔바른펜" pitchFamily="50" charset="-127"/>
                <a:ea typeface="나눔바른펜" pitchFamily="50" charset="-127"/>
              </a:rPr>
              <a:t>메소드 </a:t>
            </a:r>
            <a:r>
              <a:rPr lang="en-US" altLang="ko-KR" sz="1200" smtClean="0">
                <a:latin typeface="나눔바른펜" pitchFamily="50" charset="-127"/>
                <a:ea typeface="나눔바른펜" pitchFamily="50" charset="-127"/>
              </a:rPr>
              <a:t>: public double </a:t>
            </a:r>
            <a:r>
              <a:rPr lang="ko-KR" altLang="en-US" sz="1200" smtClean="0">
                <a:latin typeface="나눔바른펜" pitchFamily="50" charset="-127"/>
                <a:ea typeface="나눔바른펜" pitchFamily="50" charset="-127"/>
              </a:rPr>
              <a:t>메소드명</a:t>
            </a:r>
            <a:r>
              <a:rPr lang="en-US" altLang="ko-KR" sz="1200" smtClean="0">
                <a:latin typeface="나눔바른펜" pitchFamily="50" charset="-127"/>
                <a:ea typeface="나눔바른펜" pitchFamily="50" charset="-127"/>
              </a:rPr>
              <a:t>(){return 10.5;}</a:t>
            </a:r>
          </a:p>
          <a:p>
            <a:pPr marL="342900">
              <a:lnSpc>
                <a:spcPct val="150000"/>
              </a:lnSpc>
            </a:pPr>
            <a:r>
              <a:rPr lang="en-US" altLang="ko-KR" sz="1200" smtClean="0">
                <a:latin typeface="나눔바른펜" pitchFamily="50" charset="-127"/>
                <a:ea typeface="나눔바른펜" pitchFamily="50" charset="-127"/>
              </a:rPr>
              <a:t>	3-3) </a:t>
            </a:r>
            <a:r>
              <a:rPr lang="ko-KR" altLang="en-US" sz="1200" smtClean="0">
                <a:latin typeface="나눔바른펜" pitchFamily="50" charset="-127"/>
                <a:ea typeface="나눔바른펜" pitchFamily="50" charset="-127"/>
              </a:rPr>
              <a:t>인수 </a:t>
            </a:r>
            <a:r>
              <a:rPr lang="en-US" altLang="ko-KR" sz="1200" smtClean="0">
                <a:latin typeface="나눔바른펜" pitchFamily="50" charset="-127"/>
                <a:ea typeface="나눔바른펜" pitchFamily="50" charset="-127"/>
              </a:rPr>
              <a:t>X </a:t>
            </a:r>
            <a:r>
              <a:rPr lang="ko-KR" altLang="en-US" sz="1200" smtClean="0">
                <a:latin typeface="나눔바른펜" pitchFamily="50" charset="-127"/>
                <a:ea typeface="나눔바른펜" pitchFamily="50" charset="-127"/>
              </a:rPr>
              <a:t>반환 </a:t>
            </a:r>
            <a:r>
              <a:rPr lang="en-US" altLang="ko-KR" sz="1200">
                <a:latin typeface="나눔바른펜" pitchFamily="50" charset="-127"/>
                <a:ea typeface="나눔바른펜" pitchFamily="50" charset="-127"/>
              </a:rPr>
              <a:t>X</a:t>
            </a:r>
            <a:r>
              <a:rPr lang="en-US" altLang="ko-KR" sz="1200" smtClean="0">
                <a:latin typeface="나눔바른펜" pitchFamily="50" charset="-127"/>
                <a:ea typeface="나눔바른펜" pitchFamily="50" charset="-127"/>
              </a:rPr>
              <a:t> </a:t>
            </a:r>
            <a:r>
              <a:rPr lang="ko-KR" altLang="en-US" sz="1200" smtClean="0">
                <a:latin typeface="나눔바른펜" pitchFamily="50" charset="-127"/>
                <a:ea typeface="나눔바른펜" pitchFamily="50" charset="-127"/>
              </a:rPr>
              <a:t>메소드 </a:t>
            </a:r>
            <a:r>
              <a:rPr lang="en-US" altLang="ko-KR" sz="1200" smtClean="0">
                <a:latin typeface="나눔바른펜" pitchFamily="50" charset="-127"/>
                <a:ea typeface="나눔바른펜" pitchFamily="50" charset="-127"/>
              </a:rPr>
              <a:t>: public void </a:t>
            </a:r>
            <a:r>
              <a:rPr lang="ko-KR" altLang="en-US" sz="1200" smtClean="0">
                <a:latin typeface="나눔바른펜" pitchFamily="50" charset="-127"/>
                <a:ea typeface="나눔바른펜" pitchFamily="50" charset="-127"/>
              </a:rPr>
              <a:t>메소드명</a:t>
            </a:r>
            <a:r>
              <a:rPr lang="en-US" altLang="ko-KR" sz="1200" smtClean="0">
                <a:latin typeface="나눔바른펜" pitchFamily="50" charset="-127"/>
                <a:ea typeface="나눔바른펜" pitchFamily="50" charset="-127"/>
              </a:rPr>
              <a:t>(){}</a:t>
            </a:r>
          </a:p>
          <a:p>
            <a:pPr marL="342900">
              <a:lnSpc>
                <a:spcPct val="150000"/>
              </a:lnSpc>
            </a:pPr>
            <a:r>
              <a:rPr lang="en-US" altLang="ko-KR" sz="1200" smtClean="0">
                <a:latin typeface="나눔바른펜" pitchFamily="50" charset="-127"/>
                <a:ea typeface="나눔바른펜" pitchFamily="50" charset="-127"/>
              </a:rPr>
              <a:t>	3-4) </a:t>
            </a:r>
            <a:r>
              <a:rPr lang="ko-KR" altLang="en-US" sz="1200" smtClean="0">
                <a:latin typeface="나눔바른펜" pitchFamily="50" charset="-127"/>
                <a:ea typeface="나눔바른펜" pitchFamily="50" charset="-127"/>
              </a:rPr>
              <a:t>인수 </a:t>
            </a:r>
            <a:r>
              <a:rPr lang="en-US" altLang="ko-KR" sz="1200" smtClean="0">
                <a:latin typeface="나눔바른펜" pitchFamily="50" charset="-127"/>
                <a:ea typeface="나눔바른펜" pitchFamily="50" charset="-127"/>
              </a:rPr>
              <a:t>O </a:t>
            </a:r>
            <a:r>
              <a:rPr lang="ko-KR" altLang="en-US" sz="1200" smtClean="0">
                <a:latin typeface="나눔바른펜" pitchFamily="50" charset="-127"/>
                <a:ea typeface="나눔바른펜" pitchFamily="50" charset="-127"/>
              </a:rPr>
              <a:t>반환 </a:t>
            </a:r>
            <a:r>
              <a:rPr lang="en-US" altLang="ko-KR" sz="1200" smtClean="0">
                <a:latin typeface="나눔바른펜" pitchFamily="50" charset="-127"/>
                <a:ea typeface="나눔바른펜" pitchFamily="50" charset="-127"/>
              </a:rPr>
              <a:t>X </a:t>
            </a:r>
            <a:r>
              <a:rPr lang="ko-KR" altLang="en-US" sz="1200" smtClean="0">
                <a:latin typeface="나눔바른펜" pitchFamily="50" charset="-127"/>
                <a:ea typeface="나눔바른펜" pitchFamily="50" charset="-127"/>
              </a:rPr>
              <a:t>메소드 </a:t>
            </a:r>
            <a:r>
              <a:rPr lang="en-US" altLang="ko-KR" sz="1200" smtClean="0">
                <a:latin typeface="나눔바른펜" pitchFamily="50" charset="-127"/>
                <a:ea typeface="나눔바른펜" pitchFamily="50" charset="-127"/>
              </a:rPr>
              <a:t>: public void </a:t>
            </a:r>
            <a:r>
              <a:rPr lang="ko-KR" altLang="en-US" sz="1200" smtClean="0">
                <a:latin typeface="나눔바른펜" pitchFamily="50" charset="-127"/>
                <a:ea typeface="나눔바른펜" pitchFamily="50" charset="-127"/>
              </a:rPr>
              <a:t>메소드명</a:t>
            </a:r>
            <a:r>
              <a:rPr lang="en-US" altLang="ko-KR" sz="1200" smtClean="0">
                <a:latin typeface="나눔바른펜" pitchFamily="50" charset="-127"/>
                <a:ea typeface="나눔바른펜" pitchFamily="50" charset="-127"/>
              </a:rPr>
              <a:t>(int num, int num2){return}</a:t>
            </a:r>
          </a:p>
          <a:p>
            <a:pPr marL="342900">
              <a:lnSpc>
                <a:spcPct val="150000"/>
              </a:lnSpc>
            </a:pPr>
            <a:r>
              <a:rPr lang="en-US" altLang="ko-KR" sz="1200" smtClean="0">
                <a:latin typeface="나눔바른펜" pitchFamily="50" charset="-127"/>
                <a:ea typeface="나눔바른펜" pitchFamily="50" charset="-127"/>
              </a:rPr>
              <a:t>4. </a:t>
            </a:r>
            <a:r>
              <a:rPr lang="ko-KR" altLang="en-US" sz="1200" smtClean="0">
                <a:latin typeface="나눔바른펜" pitchFamily="50" charset="-127"/>
                <a:ea typeface="나눔바른펜" pitchFamily="50" charset="-127"/>
              </a:rPr>
              <a:t>호출</a:t>
            </a:r>
            <a:endParaRPr lang="en-US" altLang="ko-KR" sz="1200" smtClean="0">
              <a:latin typeface="나눔바른펜" pitchFamily="50" charset="-127"/>
              <a:ea typeface="나눔바른펜" pitchFamily="50" charset="-127"/>
            </a:endParaRPr>
          </a:p>
          <a:p>
            <a:pPr marL="342900">
              <a:lnSpc>
                <a:spcPct val="150000"/>
              </a:lnSpc>
            </a:pPr>
            <a:r>
              <a:rPr lang="en-US" altLang="ko-KR" sz="1200">
                <a:latin typeface="나눔바른펜" pitchFamily="50" charset="-127"/>
                <a:ea typeface="나눔바른펜" pitchFamily="50" charset="-127"/>
              </a:rPr>
              <a:t>	</a:t>
            </a:r>
            <a:r>
              <a:rPr lang="en-US" altLang="ko-KR" sz="1200" smtClean="0">
                <a:latin typeface="나눔바른펜" pitchFamily="50" charset="-127"/>
                <a:ea typeface="나눔바른펜" pitchFamily="50" charset="-127"/>
              </a:rPr>
              <a:t>4-1) </a:t>
            </a:r>
            <a:r>
              <a:rPr lang="ko-KR" altLang="en-US" sz="1200" smtClean="0">
                <a:latin typeface="나눔바른펜" pitchFamily="50" charset="-127"/>
                <a:ea typeface="나눔바른펜" pitchFamily="50" charset="-127"/>
              </a:rPr>
              <a:t>인수 </a:t>
            </a:r>
            <a:r>
              <a:rPr lang="en-US" altLang="ko-KR" sz="1200" smtClean="0">
                <a:latin typeface="나눔바른펜" pitchFamily="50" charset="-127"/>
                <a:ea typeface="나눔바른펜" pitchFamily="50" charset="-127"/>
              </a:rPr>
              <a:t>O </a:t>
            </a:r>
            <a:r>
              <a:rPr lang="ko-KR" altLang="en-US" sz="1200" smtClean="0">
                <a:latin typeface="나눔바른펜" pitchFamily="50" charset="-127"/>
                <a:ea typeface="나눔바른펜" pitchFamily="50" charset="-127"/>
              </a:rPr>
              <a:t>반환 </a:t>
            </a:r>
            <a:r>
              <a:rPr lang="en-US" altLang="ko-KR" sz="1200" smtClean="0">
                <a:latin typeface="나눔바른펜" pitchFamily="50" charset="-127"/>
                <a:ea typeface="나눔바른펜" pitchFamily="50" charset="-127"/>
              </a:rPr>
              <a:t>O </a:t>
            </a:r>
            <a:r>
              <a:rPr lang="ko-KR" altLang="en-US" sz="1200" smtClean="0">
                <a:latin typeface="나눔바른펜" pitchFamily="50" charset="-127"/>
                <a:ea typeface="나눔바른펜" pitchFamily="50" charset="-127"/>
              </a:rPr>
              <a:t>메소드</a:t>
            </a:r>
            <a:r>
              <a:rPr lang="en-US" altLang="ko-KR" sz="1200" smtClean="0">
                <a:latin typeface="나눔바른펜" pitchFamily="50" charset="-127"/>
                <a:ea typeface="나눔바른펜" pitchFamily="50" charset="-127"/>
              </a:rPr>
              <a:t>		double </a:t>
            </a:r>
            <a:r>
              <a:rPr lang="ko-KR" altLang="en-US" sz="1200" smtClean="0">
                <a:latin typeface="나눔바른펜" pitchFamily="50" charset="-127"/>
                <a:ea typeface="나눔바른펜" pitchFamily="50" charset="-127"/>
              </a:rPr>
              <a:t>변수 </a:t>
            </a:r>
            <a:r>
              <a:rPr lang="en-US" altLang="ko-KR" sz="1200" smtClean="0">
                <a:latin typeface="나눔바른펜" pitchFamily="50" charset="-127"/>
                <a:ea typeface="나눔바른펜" pitchFamily="50" charset="-127"/>
              </a:rPr>
              <a:t>= </a:t>
            </a:r>
            <a:r>
              <a:rPr lang="ko-KR" altLang="en-US" sz="1200" smtClean="0">
                <a:latin typeface="나눔바른펜" pitchFamily="50" charset="-127"/>
                <a:ea typeface="나눔바른펜" pitchFamily="50" charset="-127"/>
              </a:rPr>
              <a:t>메소드명</a:t>
            </a:r>
            <a:r>
              <a:rPr lang="en-US" altLang="ko-KR" sz="1200" smtClean="0">
                <a:latin typeface="나눔바른펜" pitchFamily="50" charset="-127"/>
                <a:ea typeface="나눔바른펜" pitchFamily="50" charset="-127"/>
              </a:rPr>
              <a:t>(3, 5)</a:t>
            </a:r>
          </a:p>
          <a:p>
            <a:pPr marL="342900">
              <a:lnSpc>
                <a:spcPct val="150000"/>
              </a:lnSpc>
            </a:pPr>
            <a:r>
              <a:rPr lang="en-US" altLang="ko-KR" sz="1200">
                <a:latin typeface="나눔바른펜" pitchFamily="50" charset="-127"/>
                <a:ea typeface="나눔바른펜" pitchFamily="50" charset="-127"/>
              </a:rPr>
              <a:t>	</a:t>
            </a:r>
            <a:r>
              <a:rPr lang="en-US" altLang="ko-KR" sz="1200" smtClean="0">
                <a:latin typeface="나눔바른펜" pitchFamily="50" charset="-127"/>
                <a:ea typeface="나눔바른펜" pitchFamily="50" charset="-127"/>
              </a:rPr>
              <a:t>4-2) </a:t>
            </a:r>
            <a:r>
              <a:rPr lang="ko-KR" altLang="en-US" sz="1200" smtClean="0">
                <a:latin typeface="나눔바른펜" pitchFamily="50" charset="-127"/>
                <a:ea typeface="나눔바른펜" pitchFamily="50" charset="-127"/>
              </a:rPr>
              <a:t>인수</a:t>
            </a:r>
            <a:r>
              <a:rPr lang="en-US" altLang="ko-KR" sz="1200">
                <a:latin typeface="나눔바른펜" pitchFamily="50" charset="-127"/>
                <a:ea typeface="나눔바른펜" pitchFamily="50" charset="-127"/>
              </a:rPr>
              <a:t> </a:t>
            </a:r>
            <a:r>
              <a:rPr lang="en-US" altLang="ko-KR" sz="1200" smtClean="0">
                <a:latin typeface="나눔바른펜" pitchFamily="50" charset="-127"/>
                <a:ea typeface="나눔바른펜" pitchFamily="50" charset="-127"/>
              </a:rPr>
              <a:t>X </a:t>
            </a:r>
            <a:r>
              <a:rPr lang="ko-KR" altLang="en-US" sz="1200" smtClean="0">
                <a:latin typeface="나눔바른펜" pitchFamily="50" charset="-127"/>
                <a:ea typeface="나눔바른펜" pitchFamily="50" charset="-127"/>
              </a:rPr>
              <a:t>반환 </a:t>
            </a:r>
            <a:r>
              <a:rPr lang="en-US" altLang="ko-KR" sz="1200" smtClean="0">
                <a:latin typeface="나눔바른펜" pitchFamily="50" charset="-127"/>
                <a:ea typeface="나눔바른펜" pitchFamily="50" charset="-127"/>
              </a:rPr>
              <a:t>O </a:t>
            </a:r>
            <a:r>
              <a:rPr lang="ko-KR" altLang="en-US" sz="1200" smtClean="0">
                <a:latin typeface="나눔바른펜" pitchFamily="50" charset="-127"/>
                <a:ea typeface="나눔바른펜" pitchFamily="50" charset="-127"/>
              </a:rPr>
              <a:t>메소드</a:t>
            </a:r>
            <a:r>
              <a:rPr lang="en-US" altLang="ko-KR" sz="1200" smtClean="0">
                <a:latin typeface="나눔바른펜" pitchFamily="50" charset="-127"/>
                <a:ea typeface="나눔바른펜" pitchFamily="50" charset="-127"/>
              </a:rPr>
              <a:t>		double </a:t>
            </a:r>
            <a:r>
              <a:rPr lang="ko-KR" altLang="en-US" sz="1200" smtClean="0">
                <a:latin typeface="나눔바른펜" pitchFamily="50" charset="-127"/>
                <a:ea typeface="나눔바른펜" pitchFamily="50" charset="-127"/>
              </a:rPr>
              <a:t>변수 </a:t>
            </a:r>
            <a:r>
              <a:rPr lang="en-US" altLang="ko-KR" sz="1200" smtClean="0">
                <a:latin typeface="나눔바른펜" pitchFamily="50" charset="-127"/>
                <a:ea typeface="나눔바른펜" pitchFamily="50" charset="-127"/>
              </a:rPr>
              <a:t>= </a:t>
            </a:r>
            <a:r>
              <a:rPr lang="ko-KR" altLang="en-US" sz="1200" smtClean="0">
                <a:latin typeface="나눔바른펜" pitchFamily="50" charset="-127"/>
                <a:ea typeface="나눔바른펜" pitchFamily="50" charset="-127"/>
              </a:rPr>
              <a:t>메소드명</a:t>
            </a:r>
            <a:r>
              <a:rPr lang="en-US" altLang="ko-KR" sz="1200" smtClean="0">
                <a:latin typeface="나눔바른펜" pitchFamily="50" charset="-127"/>
                <a:ea typeface="나눔바른펜" pitchFamily="50" charset="-127"/>
              </a:rPr>
              <a:t>()</a:t>
            </a:r>
          </a:p>
          <a:p>
            <a:pPr marL="342900">
              <a:lnSpc>
                <a:spcPct val="150000"/>
              </a:lnSpc>
            </a:pPr>
            <a:r>
              <a:rPr lang="en-US" altLang="ko-KR" sz="1200">
                <a:latin typeface="나눔바른펜" pitchFamily="50" charset="-127"/>
                <a:ea typeface="나눔바른펜" pitchFamily="50" charset="-127"/>
              </a:rPr>
              <a:t>	</a:t>
            </a:r>
            <a:r>
              <a:rPr lang="en-US" altLang="ko-KR" sz="1200" smtClean="0">
                <a:latin typeface="나눔바른펜" pitchFamily="50" charset="-127"/>
                <a:ea typeface="나눔바른펜" pitchFamily="50" charset="-127"/>
              </a:rPr>
              <a:t>4-3) </a:t>
            </a:r>
            <a:r>
              <a:rPr lang="ko-KR" altLang="en-US" sz="1200" smtClean="0">
                <a:latin typeface="나눔바른펜" pitchFamily="50" charset="-127"/>
                <a:ea typeface="나눔바른펜" pitchFamily="50" charset="-127"/>
              </a:rPr>
              <a:t>인수 </a:t>
            </a:r>
            <a:r>
              <a:rPr lang="en-US" altLang="ko-KR" sz="1200" smtClean="0">
                <a:latin typeface="나눔바른펜" pitchFamily="50" charset="-127"/>
                <a:ea typeface="나눔바른펜" pitchFamily="50" charset="-127"/>
              </a:rPr>
              <a:t>X </a:t>
            </a:r>
            <a:r>
              <a:rPr lang="ko-KR" altLang="en-US" sz="1200" smtClean="0">
                <a:latin typeface="나눔바른펜" pitchFamily="50" charset="-127"/>
                <a:ea typeface="나눔바른펜" pitchFamily="50" charset="-127"/>
              </a:rPr>
              <a:t>반환 </a:t>
            </a:r>
            <a:r>
              <a:rPr lang="en-US" altLang="ko-KR" sz="1200" smtClean="0">
                <a:latin typeface="나눔바른펜" pitchFamily="50" charset="-127"/>
                <a:ea typeface="나눔바른펜" pitchFamily="50" charset="-127"/>
              </a:rPr>
              <a:t>X </a:t>
            </a:r>
            <a:r>
              <a:rPr lang="ko-KR" altLang="en-US" sz="1200" smtClean="0">
                <a:latin typeface="나눔바른펜" pitchFamily="50" charset="-127"/>
                <a:ea typeface="나눔바른펜" pitchFamily="50" charset="-127"/>
              </a:rPr>
              <a:t>메소드</a:t>
            </a:r>
            <a:r>
              <a:rPr lang="en-US" altLang="ko-KR" sz="1200" smtClean="0">
                <a:latin typeface="나눔바른펜" pitchFamily="50" charset="-127"/>
                <a:ea typeface="나눔바른펜" pitchFamily="50" charset="-127"/>
              </a:rPr>
              <a:t>		</a:t>
            </a:r>
            <a:r>
              <a:rPr lang="ko-KR" altLang="en-US" sz="1200" smtClean="0">
                <a:latin typeface="나눔바른펜" pitchFamily="50" charset="-127"/>
                <a:ea typeface="나눔바른펜" pitchFamily="50" charset="-127"/>
              </a:rPr>
              <a:t>메소드명</a:t>
            </a:r>
            <a:r>
              <a:rPr lang="en-US" altLang="ko-KR" sz="1200" smtClean="0">
                <a:latin typeface="나눔바른펜" pitchFamily="50" charset="-127"/>
                <a:ea typeface="나눔바른펜" pitchFamily="50" charset="-127"/>
              </a:rPr>
              <a:t>()</a:t>
            </a:r>
          </a:p>
          <a:p>
            <a:pPr marL="342900">
              <a:lnSpc>
                <a:spcPct val="150000"/>
              </a:lnSpc>
            </a:pPr>
            <a:r>
              <a:rPr lang="en-US" altLang="ko-KR" sz="1200">
                <a:latin typeface="나눔바른펜" pitchFamily="50" charset="-127"/>
                <a:ea typeface="나눔바른펜" pitchFamily="50" charset="-127"/>
              </a:rPr>
              <a:t>	</a:t>
            </a:r>
            <a:r>
              <a:rPr lang="en-US" altLang="ko-KR" sz="1200" smtClean="0">
                <a:latin typeface="나눔바른펜" pitchFamily="50" charset="-127"/>
                <a:ea typeface="나눔바른펜" pitchFamily="50" charset="-127"/>
              </a:rPr>
              <a:t>4-4) </a:t>
            </a:r>
            <a:r>
              <a:rPr lang="ko-KR" altLang="en-US" sz="1200" smtClean="0">
                <a:latin typeface="나눔바른펜" pitchFamily="50" charset="-127"/>
                <a:ea typeface="나눔바른펜" pitchFamily="50" charset="-127"/>
              </a:rPr>
              <a:t>인수 </a:t>
            </a:r>
            <a:r>
              <a:rPr lang="en-US" altLang="ko-KR" sz="1200" smtClean="0">
                <a:latin typeface="나눔바른펜" pitchFamily="50" charset="-127"/>
                <a:ea typeface="나눔바른펜" pitchFamily="50" charset="-127"/>
              </a:rPr>
              <a:t>O </a:t>
            </a:r>
            <a:r>
              <a:rPr lang="ko-KR" altLang="en-US" sz="1200" smtClean="0">
                <a:latin typeface="나눔바른펜" pitchFamily="50" charset="-127"/>
                <a:ea typeface="나눔바른펜" pitchFamily="50" charset="-127"/>
              </a:rPr>
              <a:t>반환 </a:t>
            </a:r>
            <a:r>
              <a:rPr lang="en-US" altLang="ko-KR" sz="1200" smtClean="0">
                <a:latin typeface="나눔바른펜" pitchFamily="50" charset="-127"/>
                <a:ea typeface="나눔바른펜" pitchFamily="50" charset="-127"/>
              </a:rPr>
              <a:t>X </a:t>
            </a:r>
            <a:r>
              <a:rPr lang="ko-KR" altLang="en-US" sz="1200" smtClean="0">
                <a:latin typeface="나눔바른펜" pitchFamily="50" charset="-127"/>
                <a:ea typeface="나눔바른펜" pitchFamily="50" charset="-127"/>
              </a:rPr>
              <a:t>메소드</a:t>
            </a:r>
            <a:r>
              <a:rPr lang="en-US" altLang="ko-KR" sz="1200" smtClean="0">
                <a:latin typeface="나눔바른펜" pitchFamily="50" charset="-127"/>
                <a:ea typeface="나눔바른펜" pitchFamily="50" charset="-127"/>
              </a:rPr>
              <a:t>		</a:t>
            </a:r>
            <a:r>
              <a:rPr lang="ko-KR" altLang="en-US" sz="1200" smtClean="0">
                <a:latin typeface="나눔바른펜" pitchFamily="50" charset="-127"/>
                <a:ea typeface="나눔바른펜" pitchFamily="50" charset="-127"/>
              </a:rPr>
              <a:t>메소드명</a:t>
            </a:r>
            <a:r>
              <a:rPr lang="en-US" altLang="ko-KR" sz="1200" smtClean="0">
                <a:latin typeface="나눔바른펜" pitchFamily="50" charset="-127"/>
                <a:ea typeface="나눔바른펜" pitchFamily="50" charset="-127"/>
              </a:rPr>
              <a:t>(3, 5)</a:t>
            </a:r>
            <a:br>
              <a:rPr lang="en-US" altLang="ko-KR" sz="1200" smtClean="0">
                <a:latin typeface="나눔바른펜" pitchFamily="50" charset="-127"/>
                <a:ea typeface="나눔바른펜" pitchFamily="50" charset="-127"/>
              </a:rPr>
            </a:br>
            <a:r>
              <a:rPr lang="en-US" altLang="ko-KR" sz="1200" smtClean="0">
                <a:latin typeface="나눔바른펜" pitchFamily="50" charset="-127"/>
                <a:ea typeface="나눔바른펜" pitchFamily="50" charset="-127"/>
              </a:rPr>
              <a:t>5. </a:t>
            </a:r>
            <a:r>
              <a:rPr lang="ko-KR" altLang="en-US" sz="1200" smtClean="0">
                <a:latin typeface="나눔바른펜" pitchFamily="50" charset="-127"/>
                <a:ea typeface="나눔바른펜" pitchFamily="50" charset="-127"/>
              </a:rPr>
              <a:t>호출방법</a:t>
            </a:r>
            <a:endParaRPr lang="en-US" altLang="ko-KR" sz="1200" smtClean="0">
              <a:latin typeface="나눔바른펜" pitchFamily="50" charset="-127"/>
              <a:ea typeface="나눔바른펜" pitchFamily="50" charset="-127"/>
            </a:endParaRPr>
          </a:p>
          <a:p>
            <a:pPr marL="342900">
              <a:lnSpc>
                <a:spcPct val="150000"/>
              </a:lnSpc>
            </a:pPr>
            <a:r>
              <a:rPr lang="en-US" altLang="ko-KR" sz="1200">
                <a:latin typeface="나눔바른펜" pitchFamily="50" charset="-127"/>
                <a:ea typeface="나눔바른펜" pitchFamily="50" charset="-127"/>
              </a:rPr>
              <a:t>	</a:t>
            </a:r>
            <a:r>
              <a:rPr lang="en-US" altLang="ko-KR" sz="1200" smtClean="0">
                <a:latin typeface="나눔바른펜" pitchFamily="50" charset="-127"/>
                <a:ea typeface="나눔바른펜" pitchFamily="50" charset="-127"/>
              </a:rPr>
              <a:t>5-1) </a:t>
            </a:r>
            <a:r>
              <a:rPr lang="ko-KR" altLang="en-US" sz="1200" smtClean="0">
                <a:latin typeface="나눔바른펜" pitchFamily="50" charset="-127"/>
                <a:ea typeface="나눔바른펜" pitchFamily="50" charset="-127"/>
              </a:rPr>
              <a:t>객체 생성 </a:t>
            </a:r>
            <a:r>
              <a:rPr lang="en-US" altLang="ko-KR" sz="1200" smtClean="0">
                <a:latin typeface="나눔바른펜" pitchFamily="50" charset="-127"/>
                <a:ea typeface="나눔바른펜" pitchFamily="50" charset="-127"/>
              </a:rPr>
              <a:t>: </a:t>
            </a:r>
            <a:r>
              <a:rPr lang="ko-KR" altLang="en-US" sz="1200" smtClean="0">
                <a:latin typeface="나눔바른펜" pitchFamily="50" charset="-127"/>
                <a:ea typeface="나눔바른펜" pitchFamily="50" charset="-127"/>
              </a:rPr>
              <a:t>객체명</a:t>
            </a:r>
            <a:r>
              <a:rPr lang="en-US" altLang="ko-KR" sz="1200" smtClean="0">
                <a:latin typeface="나눔바른펜" pitchFamily="50" charset="-127"/>
                <a:ea typeface="나눔바른펜" pitchFamily="50" charset="-127"/>
              </a:rPr>
              <a:t>.</a:t>
            </a:r>
            <a:r>
              <a:rPr lang="ko-KR" altLang="en-US" sz="1200" smtClean="0">
                <a:latin typeface="나눔바른펜" pitchFamily="50" charset="-127"/>
                <a:ea typeface="나눔바른펜" pitchFamily="50" charset="-127"/>
              </a:rPr>
              <a:t>메소드명</a:t>
            </a:r>
            <a:endParaRPr lang="en-US" altLang="ko-KR" sz="1200" smtClean="0">
              <a:latin typeface="나눔바른펜" pitchFamily="50" charset="-127"/>
              <a:ea typeface="나눔바른펜" pitchFamily="50" charset="-127"/>
            </a:endParaRPr>
          </a:p>
          <a:p>
            <a:pPr marL="342900">
              <a:lnSpc>
                <a:spcPct val="150000"/>
              </a:lnSpc>
            </a:pPr>
            <a:r>
              <a:rPr lang="en-US" altLang="ko-KR" sz="1200">
                <a:latin typeface="나눔바른펜" pitchFamily="50" charset="-127"/>
                <a:ea typeface="나눔바른펜" pitchFamily="50" charset="-127"/>
              </a:rPr>
              <a:t>	</a:t>
            </a:r>
            <a:r>
              <a:rPr lang="en-US" altLang="ko-KR" sz="1200" smtClean="0">
                <a:latin typeface="나눔바른펜" pitchFamily="50" charset="-127"/>
                <a:ea typeface="나눔바른펜" pitchFamily="50" charset="-127"/>
              </a:rPr>
              <a:t>5-2) static </a:t>
            </a:r>
            <a:r>
              <a:rPr lang="ko-KR" altLang="en-US" sz="1200" smtClean="0">
                <a:latin typeface="나눔바른펜" pitchFamily="50" charset="-127"/>
                <a:ea typeface="나눔바른펜" pitchFamily="50" charset="-127"/>
              </a:rPr>
              <a:t>메소드 </a:t>
            </a:r>
            <a:r>
              <a:rPr lang="en-US" altLang="ko-KR" sz="1200" smtClean="0">
                <a:latin typeface="나눔바른펜" pitchFamily="50" charset="-127"/>
                <a:ea typeface="나눔바른펜" pitchFamily="50" charset="-127"/>
              </a:rPr>
              <a:t>: </a:t>
            </a:r>
            <a:r>
              <a:rPr lang="ko-KR" altLang="en-US" sz="1200" smtClean="0">
                <a:latin typeface="나눔바른펜" pitchFamily="50" charset="-127"/>
                <a:ea typeface="나눔바른펜" pitchFamily="50" charset="-127"/>
              </a:rPr>
              <a:t>클래스명</a:t>
            </a:r>
            <a:r>
              <a:rPr lang="en-US" altLang="ko-KR" sz="1200" smtClean="0">
                <a:latin typeface="나눔바른펜" pitchFamily="50" charset="-127"/>
                <a:ea typeface="나눔바른펜" pitchFamily="50" charset="-127"/>
              </a:rPr>
              <a:t>.</a:t>
            </a:r>
            <a:r>
              <a:rPr lang="ko-KR" altLang="en-US" sz="1200" smtClean="0">
                <a:latin typeface="나눔바른펜" pitchFamily="50" charset="-127"/>
                <a:ea typeface="나눔바른펜" pitchFamily="50" charset="-127"/>
              </a:rPr>
              <a:t>메소드명</a:t>
            </a:r>
            <a:endParaRPr lang="en-US" altLang="ko-KR" sz="1200" smtClean="0">
              <a:latin typeface="나눔바른펜" pitchFamily="50" charset="-127"/>
              <a:ea typeface="나눔바른펜" pitchFamily="50" charset="-127"/>
            </a:endParaRPr>
          </a:p>
          <a:p>
            <a:endParaRPr lang="ko-KR" altLang="en-US" sz="1400">
              <a:latin typeface="나눔바른펜" pitchFamily="50" charset="-127"/>
              <a:ea typeface="나눔바른펜" pitchFamily="50" charset="-127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5557904" y="1700808"/>
            <a:ext cx="3406583" cy="3252241"/>
            <a:chOff x="1079612" y="1436899"/>
            <a:chExt cx="3406583" cy="3252241"/>
          </a:xfrm>
        </p:grpSpPr>
        <p:grpSp>
          <p:nvGrpSpPr>
            <p:cNvPr id="10" name="그룹 9"/>
            <p:cNvGrpSpPr/>
            <p:nvPr/>
          </p:nvGrpSpPr>
          <p:grpSpPr>
            <a:xfrm>
              <a:off x="1669474" y="2423238"/>
              <a:ext cx="1865763" cy="1296144"/>
              <a:chOff x="1403647" y="1088740"/>
              <a:chExt cx="1865763" cy="1296144"/>
            </a:xfrm>
          </p:grpSpPr>
          <p:sp>
            <p:nvSpPr>
              <p:cNvPr id="7" name="직사각형 6"/>
              <p:cNvSpPr/>
              <p:nvPr/>
            </p:nvSpPr>
            <p:spPr>
              <a:xfrm>
                <a:off x="1403647" y="1412776"/>
                <a:ext cx="1865763" cy="648072"/>
              </a:xfrm>
              <a:prstGeom prst="rect">
                <a:avLst/>
              </a:prstGeom>
              <a:noFill/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smtClean="0">
                    <a:solidFill>
                      <a:schemeClr val="tx1"/>
                    </a:solidFill>
                    <a:latin typeface="나눔바른펜" pitchFamily="50" charset="-127"/>
                    <a:ea typeface="나눔바른펜" pitchFamily="50" charset="-127"/>
                  </a:rPr>
                  <a:t>메소드 정의</a:t>
                </a:r>
                <a:endParaRPr lang="ko-KR" altLang="en-US" sz="1400">
                  <a:solidFill>
                    <a:schemeClr val="tx1"/>
                  </a:solidFill>
                  <a:latin typeface="나눔바른펜" pitchFamily="50" charset="-127"/>
                  <a:ea typeface="나눔바른펜" pitchFamily="50" charset="-127"/>
                </a:endParaRPr>
              </a:p>
            </p:txBody>
          </p:sp>
          <p:sp>
            <p:nvSpPr>
              <p:cNvPr id="8" name="직사각형 7"/>
              <p:cNvSpPr/>
              <p:nvPr/>
            </p:nvSpPr>
            <p:spPr>
              <a:xfrm>
                <a:off x="1403648" y="1088740"/>
                <a:ext cx="1287760" cy="324036"/>
              </a:xfrm>
              <a:prstGeom prst="rect">
                <a:avLst/>
              </a:prstGeom>
              <a:noFill/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smtClean="0">
                    <a:solidFill>
                      <a:schemeClr val="tx1"/>
                    </a:solidFill>
                    <a:latin typeface="나눔바른펜" pitchFamily="50" charset="-127"/>
                    <a:ea typeface="나눔바른펜" pitchFamily="50" charset="-127"/>
                  </a:rPr>
                  <a:t>인수</a:t>
                </a:r>
                <a:r>
                  <a:rPr lang="en-US" altLang="ko-KR" sz="1200">
                    <a:solidFill>
                      <a:schemeClr val="tx1"/>
                    </a:solidFill>
                    <a:latin typeface="나눔바른펜" pitchFamily="50" charset="-127"/>
                    <a:ea typeface="나눔바른펜" pitchFamily="50" charset="-127"/>
                  </a:rPr>
                  <a:t> </a:t>
                </a:r>
                <a:r>
                  <a:rPr lang="en-US" altLang="ko-KR" sz="1200" smtClean="0">
                    <a:solidFill>
                      <a:schemeClr val="tx1"/>
                    </a:solidFill>
                    <a:latin typeface="나눔바른펜" pitchFamily="50" charset="-127"/>
                    <a:ea typeface="나눔바른펜" pitchFamily="50" charset="-127"/>
                  </a:rPr>
                  <a:t>[</a:t>
                </a:r>
                <a:r>
                  <a:rPr lang="ko-KR" altLang="en-US" sz="1200" smtClean="0">
                    <a:solidFill>
                      <a:schemeClr val="tx1"/>
                    </a:solidFill>
                    <a:latin typeface="나눔바른펜" pitchFamily="50" charset="-127"/>
                    <a:ea typeface="나눔바른펜" pitchFamily="50" charset="-127"/>
                  </a:rPr>
                  <a:t>매개변수</a:t>
                </a:r>
                <a:r>
                  <a:rPr lang="en-US" altLang="ko-KR" sz="1200" smtClean="0">
                    <a:solidFill>
                      <a:schemeClr val="tx1"/>
                    </a:solidFill>
                    <a:latin typeface="나눔바른펜" pitchFamily="50" charset="-127"/>
                    <a:ea typeface="나눔바른펜" pitchFamily="50" charset="-127"/>
                  </a:rPr>
                  <a:t>]</a:t>
                </a:r>
                <a:endParaRPr lang="ko-KR" altLang="en-US" sz="1200">
                  <a:solidFill>
                    <a:schemeClr val="tx1"/>
                  </a:solidFill>
                  <a:latin typeface="나눔바른펜" pitchFamily="50" charset="-127"/>
                  <a:ea typeface="나눔바른펜" pitchFamily="50" charset="-127"/>
                </a:endParaRPr>
              </a:p>
            </p:txBody>
          </p:sp>
          <p:sp>
            <p:nvSpPr>
              <p:cNvPr id="9" name="직사각형 8"/>
              <p:cNvSpPr/>
              <p:nvPr/>
            </p:nvSpPr>
            <p:spPr>
              <a:xfrm>
                <a:off x="1981650" y="2060848"/>
                <a:ext cx="1287760" cy="324036"/>
              </a:xfrm>
              <a:prstGeom prst="rect">
                <a:avLst/>
              </a:prstGeom>
              <a:noFill/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smtClean="0">
                    <a:solidFill>
                      <a:schemeClr val="tx1"/>
                    </a:solidFill>
                    <a:latin typeface="나눔바른펜" pitchFamily="50" charset="-127"/>
                    <a:ea typeface="나눔바른펜" pitchFamily="50" charset="-127"/>
                  </a:rPr>
                  <a:t>반환 </a:t>
                </a:r>
                <a:r>
                  <a:rPr lang="en-US" altLang="ko-KR" sz="1200" smtClean="0">
                    <a:solidFill>
                      <a:schemeClr val="tx1"/>
                    </a:solidFill>
                    <a:latin typeface="나눔바른펜" pitchFamily="50" charset="-127"/>
                    <a:ea typeface="나눔바른펜" pitchFamily="50" charset="-127"/>
                  </a:rPr>
                  <a:t>[return]</a:t>
                </a:r>
                <a:endParaRPr lang="ko-KR" altLang="en-US" sz="1200">
                  <a:solidFill>
                    <a:schemeClr val="tx1"/>
                  </a:solidFill>
                  <a:latin typeface="나눔바른펜" pitchFamily="50" charset="-127"/>
                  <a:ea typeface="나눔바른펜" pitchFamily="50" charset="-127"/>
                </a:endParaRPr>
              </a:p>
            </p:txBody>
          </p:sp>
        </p:grpSp>
        <p:sp>
          <p:nvSpPr>
            <p:cNvPr id="11" name="직사각형 10"/>
            <p:cNvSpPr/>
            <p:nvPr/>
          </p:nvSpPr>
          <p:spPr>
            <a:xfrm>
              <a:off x="1079612" y="1436899"/>
              <a:ext cx="3334574" cy="648072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smtClean="0">
                  <a:solidFill>
                    <a:schemeClr val="tx1"/>
                  </a:solidFill>
                  <a:latin typeface="나눔바른펜" pitchFamily="50" charset="-127"/>
                  <a:ea typeface="나눔바른펜" pitchFamily="50" charset="-127"/>
                </a:rPr>
                <a:t>메소드 호출</a:t>
              </a:r>
              <a:r>
                <a:rPr lang="en-US" altLang="ko-KR" sz="1100" smtClean="0">
                  <a:solidFill>
                    <a:schemeClr val="tx1"/>
                  </a:solidFill>
                  <a:latin typeface="나눔바른펜" pitchFamily="50" charset="-127"/>
                  <a:ea typeface="나눔바른펜" pitchFamily="50" charset="-127"/>
                </a:rPr>
                <a:t>(</a:t>
              </a:r>
              <a:r>
                <a:rPr lang="ko-KR" altLang="en-US" sz="1100" smtClean="0">
                  <a:solidFill>
                    <a:schemeClr val="tx1"/>
                  </a:solidFill>
                  <a:latin typeface="나눔바른펜" pitchFamily="50" charset="-127"/>
                  <a:ea typeface="나눔바른펜" pitchFamily="50" charset="-127"/>
                </a:rPr>
                <a:t>들어갈 데이터</a:t>
              </a:r>
              <a:r>
                <a:rPr lang="en-US" altLang="ko-KR" sz="1100" smtClean="0">
                  <a:solidFill>
                    <a:schemeClr val="tx1"/>
                  </a:solidFill>
                  <a:latin typeface="나눔바른펜" pitchFamily="50" charset="-127"/>
                  <a:ea typeface="나눔바른펜" pitchFamily="50" charset="-127"/>
                </a:rPr>
                <a:t>, </a:t>
              </a:r>
              <a:r>
                <a:rPr lang="ko-KR" altLang="en-US" sz="1100" smtClean="0">
                  <a:solidFill>
                    <a:schemeClr val="tx1"/>
                  </a:solidFill>
                  <a:latin typeface="나눔바른펜" pitchFamily="50" charset="-127"/>
                  <a:ea typeface="나눔바른펜" pitchFamily="50" charset="-127"/>
                </a:rPr>
                <a:t>들어갈 데이터</a:t>
              </a:r>
              <a:r>
                <a:rPr lang="en-US" altLang="ko-KR" sz="1100" smtClean="0">
                  <a:solidFill>
                    <a:schemeClr val="tx1"/>
                  </a:solidFill>
                  <a:latin typeface="나눔바른펜" pitchFamily="50" charset="-127"/>
                  <a:ea typeface="나눔바른펜" pitchFamily="50" charset="-127"/>
                </a:rPr>
                <a:t>)</a:t>
              </a:r>
              <a:endParaRPr lang="ko-KR" altLang="en-US" sz="1100">
                <a:solidFill>
                  <a:schemeClr val="tx1"/>
                </a:solidFill>
                <a:latin typeface="나눔바른펜" pitchFamily="50" charset="-127"/>
                <a:ea typeface="나눔바른펜" pitchFamily="50" charset="-127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079612" y="4041068"/>
              <a:ext cx="3406583" cy="648072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smtClean="0">
                  <a:solidFill>
                    <a:schemeClr val="tx1"/>
                  </a:solidFill>
                  <a:latin typeface="나눔바른펜" pitchFamily="50" charset="-127"/>
                  <a:ea typeface="나눔바른펜" pitchFamily="50" charset="-127"/>
                </a:rPr>
                <a:t>변수 </a:t>
              </a:r>
              <a:r>
                <a:rPr lang="en-US" altLang="ko-KR" sz="1400" smtClean="0">
                  <a:solidFill>
                    <a:schemeClr val="tx1"/>
                  </a:solidFill>
                  <a:latin typeface="나눔바른펜" pitchFamily="50" charset="-127"/>
                  <a:ea typeface="나눔바른펜" pitchFamily="50" charset="-127"/>
                </a:rPr>
                <a:t>= </a:t>
              </a:r>
              <a:r>
                <a:rPr lang="ko-KR" altLang="en-US" sz="1400" smtClean="0">
                  <a:solidFill>
                    <a:schemeClr val="tx1"/>
                  </a:solidFill>
                  <a:latin typeface="나눔바른펜" pitchFamily="50" charset="-127"/>
                  <a:ea typeface="나눔바른펜" pitchFamily="50" charset="-127"/>
                </a:rPr>
                <a:t>메소드 호출</a:t>
              </a:r>
              <a:r>
                <a:rPr lang="en-US" altLang="ko-KR" sz="1100" smtClean="0">
                  <a:solidFill>
                    <a:schemeClr val="tx1"/>
                  </a:solidFill>
                  <a:latin typeface="나눔바른펜" pitchFamily="50" charset="-127"/>
                  <a:ea typeface="나눔바른펜" pitchFamily="50" charset="-127"/>
                </a:rPr>
                <a:t>(</a:t>
              </a:r>
              <a:r>
                <a:rPr lang="ko-KR" altLang="en-US" sz="1100" smtClean="0">
                  <a:solidFill>
                    <a:schemeClr val="tx1"/>
                  </a:solidFill>
                  <a:latin typeface="나눔바른펜" pitchFamily="50" charset="-127"/>
                  <a:ea typeface="나눔바른펜" pitchFamily="50" charset="-127"/>
                </a:rPr>
                <a:t>들어갈 데이터</a:t>
              </a:r>
              <a:r>
                <a:rPr lang="en-US" altLang="ko-KR" sz="1100" smtClean="0">
                  <a:solidFill>
                    <a:schemeClr val="tx1"/>
                  </a:solidFill>
                  <a:latin typeface="나눔바른펜" pitchFamily="50" charset="-127"/>
                  <a:ea typeface="나눔바른펜" pitchFamily="50" charset="-127"/>
                </a:rPr>
                <a:t>, </a:t>
              </a:r>
              <a:r>
                <a:rPr lang="ko-KR" altLang="en-US" sz="1100" smtClean="0">
                  <a:solidFill>
                    <a:schemeClr val="tx1"/>
                  </a:solidFill>
                  <a:latin typeface="나눔바른펜" pitchFamily="50" charset="-127"/>
                  <a:ea typeface="나눔바른펜" pitchFamily="50" charset="-127"/>
                </a:rPr>
                <a:t>들어갈 데이터</a:t>
              </a:r>
              <a:r>
                <a:rPr lang="en-US" altLang="ko-KR" sz="1100" smtClean="0">
                  <a:solidFill>
                    <a:schemeClr val="tx1"/>
                  </a:solidFill>
                  <a:latin typeface="나눔바른펜" pitchFamily="50" charset="-127"/>
                  <a:ea typeface="나눔바른펜" pitchFamily="50" charset="-127"/>
                </a:rPr>
                <a:t>)</a:t>
              </a:r>
              <a:endParaRPr lang="ko-KR" altLang="en-US" sz="1100">
                <a:solidFill>
                  <a:schemeClr val="tx1"/>
                </a:solidFill>
                <a:latin typeface="나눔바른펜" pitchFamily="50" charset="-127"/>
                <a:ea typeface="나눔바른펜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19188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07504" y="116632"/>
            <a:ext cx="8928992" cy="655272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30313" y="1231878"/>
            <a:ext cx="7992888" cy="10324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smtClean="0">
                <a:latin typeface="나눔바른펜" pitchFamily="50" charset="-127"/>
                <a:ea typeface="나눔바른펜" pitchFamily="50" charset="-127"/>
              </a:rPr>
              <a:t>중간체크</a:t>
            </a:r>
            <a:endParaRPr lang="en-US" altLang="ko-KR" sz="1400" smtClean="0">
              <a:latin typeface="나눔바른펜" pitchFamily="50" charset="-127"/>
              <a:ea typeface="나눔바른펜" pitchFamily="50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smtClean="0">
                <a:latin typeface="나눔바른펜" pitchFamily="50" charset="-127"/>
                <a:ea typeface="나눔바른펜" pitchFamily="50" charset="-127"/>
              </a:rPr>
              <a:t>클래스 </a:t>
            </a:r>
            <a:r>
              <a:rPr lang="en-US" altLang="ko-KR" sz="1400" smtClean="0">
                <a:latin typeface="나눔바른펜" pitchFamily="50" charset="-127"/>
                <a:ea typeface="나눔바른펜" pitchFamily="50" charset="-127"/>
              </a:rPr>
              <a:t>[Day05 ~ 07]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ko-KR" altLang="en-US" sz="1400">
              <a:latin typeface="나눔바른펜" pitchFamily="50" charset="-127"/>
              <a:ea typeface="나눔바른펜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27956" y="3573016"/>
            <a:ext cx="7992888" cy="10324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smtClean="0">
                <a:latin typeface="나눔바른펜" pitchFamily="50" charset="-127"/>
                <a:ea typeface="나눔바른펜" pitchFamily="50" charset="-127"/>
              </a:rPr>
              <a:t>활용문제</a:t>
            </a:r>
            <a:endParaRPr lang="en-US" altLang="ko-KR" sz="1400" smtClean="0">
              <a:latin typeface="나눔바른펜" pitchFamily="50" charset="-127"/>
              <a:ea typeface="나눔바른펜" pitchFamily="50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400" smtClean="0">
                <a:latin typeface="나눔바른펜" pitchFamily="50" charset="-127"/>
                <a:ea typeface="나눔바른펜" pitchFamily="50" charset="-127"/>
              </a:rPr>
              <a:t>Day05_5 </a:t>
            </a:r>
            <a:r>
              <a:rPr lang="en-US" altLang="ko-KR" sz="1400" err="1" smtClean="0">
                <a:latin typeface="나눔바른펜" pitchFamily="50" charset="-127"/>
                <a:ea typeface="나눔바른펜" pitchFamily="50" charset="-127"/>
              </a:rPr>
              <a:t>Board_Class</a:t>
            </a:r>
            <a:endParaRPr lang="en-US" altLang="ko-KR" sz="1400" smtClean="0">
              <a:latin typeface="나눔바른펜" pitchFamily="50" charset="-127"/>
              <a:ea typeface="나눔바른펜" pitchFamily="50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400" smtClean="0">
                <a:latin typeface="나눔바른펜" pitchFamily="50" charset="-127"/>
                <a:ea typeface="나눔바른펜" pitchFamily="50" charset="-127"/>
              </a:rPr>
              <a:t>Day07_BookApplication (</a:t>
            </a:r>
            <a:r>
              <a:rPr lang="ko-KR" altLang="en-US" sz="1400" smtClean="0">
                <a:latin typeface="나눔바른펜" pitchFamily="50" charset="-127"/>
                <a:ea typeface="나눔바른펜" pitchFamily="50" charset="-127"/>
              </a:rPr>
              <a:t>설계 요건만 보고 설계</a:t>
            </a:r>
            <a:r>
              <a:rPr lang="en-US" altLang="ko-KR" sz="1400" smtClean="0">
                <a:latin typeface="나눔바른펜" pitchFamily="50" charset="-127"/>
                <a:ea typeface="나눔바른펜" pitchFamily="50" charset="-127"/>
              </a:rPr>
              <a:t>, </a:t>
            </a:r>
            <a:r>
              <a:rPr lang="ko-KR" altLang="en-US" sz="1400" smtClean="0">
                <a:latin typeface="나눔바른펜" pitchFamily="50" charset="-127"/>
                <a:ea typeface="나눔바른펜" pitchFamily="50" charset="-127"/>
              </a:rPr>
              <a:t>안되면 짜여진 코드 보고 치다 아예 안보고 치기</a:t>
            </a:r>
            <a:r>
              <a:rPr lang="en-US" altLang="ko-KR" sz="1400" smtClean="0">
                <a:latin typeface="나눔바른펜" pitchFamily="50" charset="-127"/>
                <a:ea typeface="나눔바른펜" pitchFamily="50" charset="-127"/>
              </a:rPr>
              <a:t>)</a:t>
            </a:r>
            <a:endParaRPr lang="ko-KR" altLang="en-US" sz="1400">
              <a:latin typeface="나눔바른펜" pitchFamily="50" charset="-127"/>
              <a:ea typeface="나눔바른펜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63029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2564904"/>
            <a:ext cx="8229600" cy="1143000"/>
          </a:xfrm>
        </p:spPr>
        <p:txBody>
          <a:bodyPr/>
          <a:lstStyle/>
          <a:p>
            <a:r>
              <a:rPr lang="ko-KR" altLang="en-US" smtClean="0">
                <a:latin typeface="나눔바른펜" pitchFamily="50" charset="-127"/>
                <a:ea typeface="나눔바른펜" pitchFamily="50" charset="-127"/>
              </a:rPr>
              <a:t>클래스 상속</a:t>
            </a:r>
            <a:endParaRPr lang="ko-KR" altLang="en-US">
              <a:latin typeface="나눔바른펜" pitchFamily="50" charset="-127"/>
              <a:ea typeface="나눔바른펜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06070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88640"/>
            <a:ext cx="8812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b="1" smtClean="0">
                <a:latin typeface="나눔바른펜" pitchFamily="50" charset="-127"/>
                <a:ea typeface="나눔바른펜" pitchFamily="50" charset="-127"/>
              </a:rPr>
              <a:t>클래스 상속 </a:t>
            </a:r>
            <a:r>
              <a:rPr lang="en-US" altLang="ko-KR" b="1" smtClean="0">
                <a:latin typeface="나눔바른펜" pitchFamily="50" charset="-127"/>
                <a:ea typeface="나눔바른펜" pitchFamily="50" charset="-127"/>
              </a:rPr>
              <a:t>[extends]</a:t>
            </a:r>
            <a:endParaRPr lang="ko-KR" altLang="en-US" b="1">
              <a:latin typeface="나눔바른펜" pitchFamily="50" charset="-127"/>
              <a:ea typeface="나눔바른펜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11560" y="603440"/>
            <a:ext cx="881246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ko-KR" altLang="en-US" sz="1200" smtClean="0">
                <a:latin typeface="나눔바른펜" pitchFamily="50" charset="-127"/>
                <a:ea typeface="나눔바른펜" pitchFamily="50" charset="-127"/>
              </a:rPr>
              <a:t>목적 </a:t>
            </a:r>
            <a:r>
              <a:rPr lang="en-US" altLang="ko-KR" sz="1200" smtClean="0">
                <a:latin typeface="나눔바른펜" pitchFamily="50" charset="-127"/>
                <a:ea typeface="나눔바른펜" pitchFamily="50" charset="-127"/>
              </a:rPr>
              <a:t>: </a:t>
            </a:r>
            <a:r>
              <a:rPr lang="ko-KR" altLang="en-US" sz="1200" smtClean="0">
                <a:latin typeface="나눔바른펜" pitchFamily="50" charset="-127"/>
                <a:ea typeface="나눔바른펜" pitchFamily="50" charset="-127"/>
              </a:rPr>
              <a:t>기존 클래스로부터 메모리를 받아서 빠른 설계가 가능</a:t>
            </a:r>
            <a:endParaRPr lang="en-US" altLang="ko-KR" sz="1200" smtClean="0">
              <a:latin typeface="나눔바른펜" pitchFamily="50" charset="-127"/>
              <a:ea typeface="나눔바른펜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ko-KR" altLang="en-US" sz="1200" smtClean="0">
                <a:latin typeface="나눔바른펜" pitchFamily="50" charset="-127"/>
                <a:ea typeface="나눔바른펜" pitchFamily="50" charset="-127"/>
              </a:rPr>
              <a:t>자식클래스 객체 선언 시 </a:t>
            </a:r>
            <a:r>
              <a:rPr lang="en-US" altLang="ko-KR" sz="1200" smtClean="0">
                <a:latin typeface="나눔바른펜" pitchFamily="50" charset="-127"/>
                <a:ea typeface="나눔바른펜" pitchFamily="50" charset="-127"/>
              </a:rPr>
              <a:t>[ </a:t>
            </a:r>
            <a:r>
              <a:rPr lang="ko-KR" altLang="en-US" sz="1200" smtClean="0">
                <a:solidFill>
                  <a:srgbClr val="FF0000"/>
                </a:solidFill>
                <a:latin typeface="나눔바른펜" pitchFamily="50" charset="-127"/>
                <a:ea typeface="나눔바른펜" pitchFamily="50" charset="-127"/>
              </a:rPr>
              <a:t>부모</a:t>
            </a:r>
            <a:r>
              <a:rPr lang="ko-KR" altLang="en-US" sz="1200" smtClean="0">
                <a:latin typeface="나눔바른펜" pitchFamily="50" charset="-127"/>
                <a:ea typeface="나눔바른펜" pitchFamily="50" charset="-127"/>
              </a:rPr>
              <a:t>클래스의 생성자가 </a:t>
            </a:r>
            <a:r>
              <a:rPr lang="ko-KR" altLang="en-US" sz="1200" smtClean="0">
                <a:solidFill>
                  <a:srgbClr val="FF0000"/>
                </a:solidFill>
                <a:latin typeface="나눔바른펜" pitchFamily="50" charset="-127"/>
                <a:ea typeface="나눔바른펜" pitchFamily="50" charset="-127"/>
              </a:rPr>
              <a:t>먼저 실행</a:t>
            </a:r>
            <a:r>
              <a:rPr lang="ko-KR" altLang="en-US" sz="1200" smtClean="0">
                <a:latin typeface="나눔바른펜" pitchFamily="50" charset="-127"/>
                <a:ea typeface="나눔바른펜" pitchFamily="50" charset="-127"/>
              </a:rPr>
              <a:t>됨 </a:t>
            </a:r>
            <a:r>
              <a:rPr lang="en-US" altLang="ko-KR" sz="1200" smtClean="0">
                <a:latin typeface="나눔바른펜" pitchFamily="50" charset="-127"/>
                <a:ea typeface="나눔바른펜" pitchFamily="50" charset="-127"/>
              </a:rPr>
              <a:t>]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ko-KR" altLang="en-US" sz="1200" smtClean="0">
                <a:latin typeface="나눔바른펜" pitchFamily="50" charset="-127"/>
                <a:ea typeface="나눔바른펜" pitchFamily="50" charset="-127"/>
              </a:rPr>
              <a:t>부모클래스의 멤버 호출</a:t>
            </a:r>
            <a:endParaRPr lang="en-US" altLang="ko-KR" sz="1200" smtClean="0">
              <a:latin typeface="나눔바른펜" pitchFamily="50" charset="-127"/>
              <a:ea typeface="나눔바른펜" pitchFamily="50" charset="-127"/>
            </a:endParaRPr>
          </a:p>
          <a:p>
            <a:pPr marL="360000">
              <a:lnSpc>
                <a:spcPct val="150000"/>
              </a:lnSpc>
              <a:buFontTx/>
              <a:buChar char="-"/>
            </a:pPr>
            <a:r>
              <a:rPr lang="ko-KR" altLang="en-US" sz="1200" smtClean="0">
                <a:latin typeface="나눔바른펜" pitchFamily="50" charset="-127"/>
                <a:ea typeface="나눔바른펜" pitchFamily="50" charset="-127"/>
              </a:rPr>
              <a:t>  부모클래스의 생성자 호출 </a:t>
            </a:r>
            <a:r>
              <a:rPr lang="en-US" altLang="ko-KR" sz="1200" smtClean="0">
                <a:latin typeface="나눔바른펜" pitchFamily="50" charset="-127"/>
                <a:ea typeface="나눔바른펜" pitchFamily="50" charset="-127"/>
              </a:rPr>
              <a:t>: super()</a:t>
            </a:r>
          </a:p>
          <a:p>
            <a:pPr marL="360000">
              <a:lnSpc>
                <a:spcPct val="150000"/>
              </a:lnSpc>
              <a:buFontTx/>
              <a:buChar char="-"/>
            </a:pPr>
            <a:r>
              <a:rPr lang="ko-KR" altLang="en-US" sz="1200" smtClean="0">
                <a:latin typeface="나눔바른펜" pitchFamily="50" charset="-127"/>
                <a:ea typeface="나눔바른펜" pitchFamily="50" charset="-127"/>
              </a:rPr>
              <a:t>  부모클래스의 필드</a:t>
            </a:r>
            <a:r>
              <a:rPr lang="en-US" altLang="ko-KR" sz="1200" smtClean="0">
                <a:latin typeface="나눔바른펜" pitchFamily="50" charset="-127"/>
                <a:ea typeface="나눔바른펜" pitchFamily="50" charset="-127"/>
              </a:rPr>
              <a:t>, </a:t>
            </a:r>
            <a:r>
              <a:rPr lang="ko-KR" altLang="en-US" sz="1200" smtClean="0">
                <a:latin typeface="나눔바른펜" pitchFamily="50" charset="-127"/>
                <a:ea typeface="나눔바른펜" pitchFamily="50" charset="-127"/>
              </a:rPr>
              <a:t>메소드 호출 </a:t>
            </a:r>
            <a:r>
              <a:rPr lang="en-US" altLang="ko-KR" sz="1200" smtClean="0">
                <a:latin typeface="나눔바른펜" pitchFamily="50" charset="-127"/>
                <a:ea typeface="나눔바른펜" pitchFamily="50" charset="-127"/>
              </a:rPr>
              <a:t>: super.</a:t>
            </a:r>
            <a:r>
              <a:rPr lang="ko-KR" altLang="en-US" sz="1200" smtClean="0">
                <a:latin typeface="나눔바른펜" pitchFamily="50" charset="-127"/>
                <a:ea typeface="나눔바른펜" pitchFamily="50" charset="-127"/>
              </a:rPr>
              <a:t>필드명</a:t>
            </a:r>
            <a:r>
              <a:rPr lang="en-US" altLang="ko-KR" sz="1200" smtClean="0">
                <a:latin typeface="나눔바른펜" pitchFamily="50" charset="-127"/>
                <a:ea typeface="나눔바른펜" pitchFamily="50" charset="-127"/>
              </a:rPr>
              <a:t>,  super.</a:t>
            </a:r>
            <a:r>
              <a:rPr lang="ko-KR" altLang="en-US" sz="1200" smtClean="0">
                <a:latin typeface="나눔바른펜" pitchFamily="50" charset="-127"/>
                <a:ea typeface="나눔바른펜" pitchFamily="50" charset="-127"/>
              </a:rPr>
              <a:t>메소드명</a:t>
            </a:r>
            <a:r>
              <a:rPr lang="en-US" altLang="ko-KR" sz="1200" smtClean="0">
                <a:latin typeface="나눔바른펜" pitchFamily="50" charset="-127"/>
                <a:ea typeface="나눔바른펜" pitchFamily="50" charset="-127"/>
              </a:rPr>
              <a:t>()</a:t>
            </a:r>
          </a:p>
          <a:p>
            <a:pPr marL="171450" indent="-17145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ko-KR" sz="1200">
                <a:latin typeface="나눔바른펜" pitchFamily="50" charset="-127"/>
                <a:ea typeface="나눔바른펜" pitchFamily="50" charset="-127"/>
              </a:rPr>
              <a:t> </a:t>
            </a:r>
            <a:r>
              <a:rPr lang="en-US" altLang="ko-KR" sz="1200" smtClean="0">
                <a:latin typeface="나눔바른펜" pitchFamily="50" charset="-127"/>
                <a:ea typeface="나눔바른펜" pitchFamily="50" charset="-127"/>
              </a:rPr>
              <a:t>  </a:t>
            </a:r>
            <a:r>
              <a:rPr lang="ko-KR" altLang="en-US" sz="1200" smtClean="0">
                <a:latin typeface="나눔바른펜" pitchFamily="50" charset="-127"/>
                <a:ea typeface="나눔바른펜" pitchFamily="50" charset="-127"/>
              </a:rPr>
              <a:t>메소드 재정의 </a:t>
            </a:r>
            <a:r>
              <a:rPr lang="en-US" altLang="ko-KR" sz="1200" smtClean="0">
                <a:latin typeface="나눔바른펜" pitchFamily="50" charset="-127"/>
                <a:ea typeface="나눔바른펜" pitchFamily="50" charset="-127"/>
              </a:rPr>
              <a:t>: @Override</a:t>
            </a:r>
          </a:p>
          <a:p>
            <a:pPr marL="171450" indent="-17145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ko-KR" sz="1200">
                <a:latin typeface="나눔바른펜" pitchFamily="50" charset="-127"/>
                <a:ea typeface="나눔바른펜" pitchFamily="50" charset="-127"/>
              </a:rPr>
              <a:t> </a:t>
            </a:r>
            <a:r>
              <a:rPr lang="en-US" altLang="ko-KR" sz="1200" smtClean="0">
                <a:latin typeface="나눔바른펜" pitchFamily="50" charset="-127"/>
                <a:ea typeface="나눔바른펜" pitchFamily="50" charset="-127"/>
              </a:rPr>
              <a:t>  extends : </a:t>
            </a:r>
            <a:r>
              <a:rPr lang="ko-KR" altLang="en-US" sz="1200" smtClean="0">
                <a:latin typeface="나눔바른펜" pitchFamily="50" charset="-127"/>
                <a:ea typeface="나눔바른펜" pitchFamily="50" charset="-127"/>
              </a:rPr>
              <a:t>하나의 클래스로부터만 상속 받기 </a:t>
            </a:r>
            <a:r>
              <a:rPr lang="en-US" altLang="ko-KR" sz="1200" smtClean="0">
                <a:latin typeface="나눔바른펜" pitchFamily="50" charset="-127"/>
                <a:ea typeface="나눔바른펜" pitchFamily="50" charset="-127"/>
              </a:rPr>
              <a:t>[ </a:t>
            </a:r>
            <a:r>
              <a:rPr lang="ko-KR" altLang="en-US" sz="1200" smtClean="0">
                <a:latin typeface="나눔바른펜" pitchFamily="50" charset="-127"/>
                <a:ea typeface="나눔바른펜" pitchFamily="50" charset="-127"/>
              </a:rPr>
              <a:t>인터페이스 차이점 </a:t>
            </a:r>
            <a:r>
              <a:rPr lang="en-US" altLang="ko-KR" sz="1200" smtClean="0">
                <a:latin typeface="나눔바른펜" pitchFamily="50" charset="-127"/>
                <a:ea typeface="나눔바른펜" pitchFamily="50" charset="-127"/>
              </a:rPr>
              <a:t>]</a:t>
            </a:r>
          </a:p>
          <a:p>
            <a:pPr marL="171450" indent="-17145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ko-KR" sz="1200">
                <a:latin typeface="나눔바른펜" pitchFamily="50" charset="-127"/>
                <a:ea typeface="나눔바른펜" pitchFamily="50" charset="-127"/>
              </a:rPr>
              <a:t> </a:t>
            </a:r>
            <a:r>
              <a:rPr lang="en-US" altLang="ko-KR" sz="1200" smtClean="0">
                <a:latin typeface="나눔바른펜" pitchFamily="50" charset="-127"/>
                <a:ea typeface="나눔바른펜" pitchFamily="50" charset="-127"/>
              </a:rPr>
              <a:t>  </a:t>
            </a:r>
            <a:r>
              <a:rPr lang="ko-KR" altLang="en-US" sz="1200" smtClean="0">
                <a:latin typeface="나눔바른펜" pitchFamily="50" charset="-127"/>
                <a:ea typeface="나눔바른펜" pitchFamily="50" charset="-127"/>
              </a:rPr>
              <a:t>형변환 </a:t>
            </a:r>
            <a:r>
              <a:rPr lang="en-US" altLang="ko-KR" sz="1200" smtClean="0">
                <a:latin typeface="나눔바른펜" pitchFamily="50" charset="-127"/>
                <a:ea typeface="나눔바른펜" pitchFamily="50" charset="-127"/>
              </a:rPr>
              <a:t>: </a:t>
            </a:r>
            <a:r>
              <a:rPr lang="ko-KR" altLang="en-US" sz="1200" smtClean="0">
                <a:latin typeface="나눔바른펜" pitchFamily="50" charset="-127"/>
                <a:ea typeface="나눔바른펜" pitchFamily="50" charset="-127"/>
              </a:rPr>
              <a:t>자식클래스 </a:t>
            </a:r>
            <a:r>
              <a:rPr lang="en-US" altLang="ko-KR" sz="1200" smtClean="0">
                <a:latin typeface="나눔바른펜" pitchFamily="50" charset="-127"/>
                <a:ea typeface="나눔바른펜" pitchFamily="50" charset="-127"/>
              </a:rPr>
              <a:t>-&gt; </a:t>
            </a:r>
            <a:r>
              <a:rPr lang="ko-KR" altLang="en-US" sz="1200" smtClean="0">
                <a:latin typeface="나눔바른펜" pitchFamily="50" charset="-127"/>
                <a:ea typeface="나눔바른펜" pitchFamily="50" charset="-127"/>
              </a:rPr>
              <a:t>부모클래스</a:t>
            </a:r>
            <a:endParaRPr lang="en-US" altLang="ko-KR" sz="1200" smtClean="0">
              <a:latin typeface="나눔바른펜" pitchFamily="50" charset="-127"/>
              <a:ea typeface="나눔바른펜" pitchFamily="50" charset="-127"/>
            </a:endParaRPr>
          </a:p>
          <a:p>
            <a:pPr marL="531450" indent="-171450">
              <a:lnSpc>
                <a:spcPct val="150000"/>
              </a:lnSpc>
              <a:buFontTx/>
              <a:buChar char="-"/>
            </a:pPr>
            <a:r>
              <a:rPr lang="ko-KR" altLang="en-US" sz="1200" smtClean="0">
                <a:latin typeface="나눔바른펜" pitchFamily="50" charset="-127"/>
                <a:ea typeface="나눔바른펜" pitchFamily="50" charset="-127"/>
              </a:rPr>
              <a:t>자동형변환 </a:t>
            </a:r>
            <a:r>
              <a:rPr lang="en-US" altLang="ko-KR" sz="1200" smtClean="0">
                <a:latin typeface="나눔바른펜" pitchFamily="50" charset="-127"/>
                <a:ea typeface="나눔바른펜" pitchFamily="50" charset="-127"/>
              </a:rPr>
              <a:t>: </a:t>
            </a:r>
            <a:r>
              <a:rPr lang="ko-KR" altLang="en-US" sz="1200" smtClean="0">
                <a:latin typeface="나눔바른펜" pitchFamily="50" charset="-127"/>
                <a:ea typeface="나눔바른펜" pitchFamily="50" charset="-127"/>
              </a:rPr>
              <a:t>자식객체 </a:t>
            </a:r>
            <a:r>
              <a:rPr lang="en-US" altLang="ko-KR" sz="1200" smtClean="0">
                <a:latin typeface="나눔바른펜" pitchFamily="50" charset="-127"/>
                <a:ea typeface="나눔바른펜" pitchFamily="50" charset="-127"/>
              </a:rPr>
              <a:t>-&gt; </a:t>
            </a:r>
            <a:r>
              <a:rPr lang="ko-KR" altLang="en-US" sz="1200" smtClean="0">
                <a:latin typeface="나눔바른펜" pitchFamily="50" charset="-127"/>
                <a:ea typeface="나눔바른펜" pitchFamily="50" charset="-127"/>
              </a:rPr>
              <a:t>부모객체</a:t>
            </a:r>
            <a:r>
              <a:rPr lang="en-US" altLang="ko-KR" sz="1200">
                <a:latin typeface="나눔바른펜" pitchFamily="50" charset="-127"/>
                <a:ea typeface="나눔바른펜" pitchFamily="50" charset="-127"/>
              </a:rPr>
              <a:t/>
            </a:r>
            <a:br>
              <a:rPr lang="en-US" altLang="ko-KR" sz="1200">
                <a:latin typeface="나눔바른펜" pitchFamily="50" charset="-127"/>
                <a:ea typeface="나눔바른펜" pitchFamily="50" charset="-127"/>
              </a:rPr>
            </a:br>
            <a:r>
              <a:rPr lang="en-US" altLang="ko-KR" sz="1200" smtClean="0">
                <a:latin typeface="나눔바른펜" pitchFamily="50" charset="-127"/>
                <a:ea typeface="나눔바른펜" pitchFamily="50" charset="-127"/>
              </a:rPr>
              <a:t>-  </a:t>
            </a:r>
            <a:r>
              <a:rPr lang="ko-KR" altLang="en-US" sz="1200" smtClean="0">
                <a:latin typeface="나눔바른펜" pitchFamily="50" charset="-127"/>
                <a:ea typeface="나눔바른펜" pitchFamily="50" charset="-127"/>
              </a:rPr>
              <a:t>강제형변환 </a:t>
            </a:r>
            <a:r>
              <a:rPr lang="en-US" altLang="ko-KR" sz="1200" smtClean="0">
                <a:latin typeface="나눔바른펜" pitchFamily="50" charset="-127"/>
                <a:ea typeface="나눔바른펜" pitchFamily="50" charset="-127"/>
              </a:rPr>
              <a:t>: </a:t>
            </a:r>
            <a:r>
              <a:rPr lang="ko-KR" altLang="en-US" sz="1200" smtClean="0">
                <a:latin typeface="나눔바른펜" pitchFamily="50" charset="-127"/>
                <a:ea typeface="나눔바른펜" pitchFamily="50" charset="-127"/>
              </a:rPr>
              <a:t>부모객체 </a:t>
            </a:r>
            <a:r>
              <a:rPr lang="en-US" altLang="ko-KR" sz="1200" smtClean="0">
                <a:latin typeface="나눔바른펜" pitchFamily="50" charset="-127"/>
                <a:ea typeface="나눔바른펜" pitchFamily="50" charset="-127"/>
              </a:rPr>
              <a:t>-&gt; </a:t>
            </a:r>
            <a:r>
              <a:rPr lang="ko-KR" altLang="en-US" sz="1200" smtClean="0">
                <a:latin typeface="나눔바른펜" pitchFamily="50" charset="-127"/>
                <a:ea typeface="나눔바른펜" pitchFamily="50" charset="-127"/>
              </a:rPr>
              <a:t>자식객체</a:t>
            </a:r>
            <a:endParaRPr lang="en-US" altLang="ko-KR" sz="1200" smtClean="0">
              <a:latin typeface="나눔바른펜" pitchFamily="50" charset="-127"/>
              <a:ea typeface="나눔바른펜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>
                <a:latin typeface="나눔바른펜" pitchFamily="50" charset="-127"/>
                <a:ea typeface="나눔바른펜" pitchFamily="50" charset="-127"/>
              </a:rPr>
              <a:t>*** </a:t>
            </a:r>
            <a:r>
              <a:rPr lang="ko-KR" altLang="en-US" sz="1200">
                <a:latin typeface="나눔바른펜" pitchFamily="50" charset="-127"/>
                <a:ea typeface="나눔바른펜" pitchFamily="50" charset="-127"/>
              </a:rPr>
              <a:t>최상위 클래스 </a:t>
            </a:r>
            <a:r>
              <a:rPr lang="en-US" altLang="ko-KR" sz="1200">
                <a:latin typeface="나눔바른펜" pitchFamily="50" charset="-127"/>
                <a:ea typeface="나눔바른펜" pitchFamily="50" charset="-127"/>
              </a:rPr>
              <a:t>: Object</a:t>
            </a:r>
          </a:p>
          <a:p>
            <a:pPr>
              <a:lnSpc>
                <a:spcPct val="150000"/>
              </a:lnSpc>
            </a:pPr>
            <a:r>
              <a:rPr lang="en-US" altLang="ko-KR" sz="1200">
                <a:latin typeface="나눔바른펜" pitchFamily="50" charset="-127"/>
                <a:ea typeface="나눔바른펜" pitchFamily="50" charset="-127"/>
              </a:rPr>
              <a:t>	* </a:t>
            </a:r>
            <a:r>
              <a:rPr lang="ko-KR" altLang="en-US" sz="1200">
                <a:latin typeface="나눔바른펜" pitchFamily="50" charset="-127"/>
                <a:ea typeface="나눔바른펜" pitchFamily="50" charset="-127"/>
              </a:rPr>
              <a:t>모든 클래스는 </a:t>
            </a:r>
            <a:r>
              <a:rPr lang="en-US" altLang="ko-KR" sz="1200">
                <a:latin typeface="나눔바른펜" pitchFamily="50" charset="-127"/>
                <a:ea typeface="나눔바른펜" pitchFamily="50" charset="-127"/>
              </a:rPr>
              <a:t>Object </a:t>
            </a:r>
            <a:r>
              <a:rPr lang="ko-KR" altLang="en-US" sz="1200">
                <a:latin typeface="나눔바른펜" pitchFamily="50" charset="-127"/>
                <a:ea typeface="나눔바른펜" pitchFamily="50" charset="-127"/>
              </a:rPr>
              <a:t>상속을 받는다 </a:t>
            </a:r>
            <a:r>
              <a:rPr lang="en-US" altLang="ko-KR" sz="1200">
                <a:latin typeface="나눔바른펜" pitchFamily="50" charset="-127"/>
                <a:ea typeface="나눔바른펜" pitchFamily="50" charset="-127"/>
              </a:rPr>
              <a:t>: 100% </a:t>
            </a:r>
            <a:r>
              <a:rPr lang="ko-KR" altLang="en-US" sz="1200">
                <a:latin typeface="나눔바른펜" pitchFamily="50" charset="-127"/>
                <a:ea typeface="나눔바른펜" pitchFamily="50" charset="-127"/>
              </a:rPr>
              <a:t>객체지향</a:t>
            </a:r>
          </a:p>
          <a:p>
            <a:pPr marL="531450" indent="-171450">
              <a:lnSpc>
                <a:spcPct val="150000"/>
              </a:lnSpc>
              <a:buFontTx/>
              <a:buChar char="-"/>
            </a:pPr>
            <a:endParaRPr lang="ko-KR" altLang="en-US" sz="1200">
              <a:latin typeface="나눔바른펜" pitchFamily="50" charset="-127"/>
              <a:ea typeface="나눔바른펜" pitchFamily="50" charset="-127"/>
            </a:endParaRPr>
          </a:p>
        </p:txBody>
      </p:sp>
      <p:grpSp>
        <p:nvGrpSpPr>
          <p:cNvPr id="35" name="그룹 34"/>
          <p:cNvGrpSpPr/>
          <p:nvPr/>
        </p:nvGrpSpPr>
        <p:grpSpPr>
          <a:xfrm>
            <a:off x="1550192" y="4247498"/>
            <a:ext cx="6074915" cy="1954717"/>
            <a:chOff x="1737445" y="1906331"/>
            <a:chExt cx="6074915" cy="1954717"/>
          </a:xfrm>
        </p:grpSpPr>
        <p:sp>
          <p:nvSpPr>
            <p:cNvPr id="17" name="TextBox 16"/>
            <p:cNvSpPr txBox="1"/>
            <p:nvPr/>
          </p:nvSpPr>
          <p:spPr>
            <a:xfrm>
              <a:off x="3995936" y="1906331"/>
              <a:ext cx="1531690" cy="261610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smtClean="0">
                  <a:latin typeface="나눔바른펜" pitchFamily="50" charset="-127"/>
                  <a:ea typeface="나눔바른펜" pitchFamily="50" charset="-127"/>
                </a:rPr>
                <a:t>Super() </a:t>
              </a:r>
              <a:r>
                <a:rPr lang="ko-KR" altLang="en-US" sz="1100" smtClean="0">
                  <a:latin typeface="나눔바른펜" pitchFamily="50" charset="-127"/>
                  <a:ea typeface="나눔바른펜" pitchFamily="50" charset="-127"/>
                </a:rPr>
                <a:t>부모클래스</a:t>
              </a:r>
              <a:endParaRPr lang="ko-KR" altLang="en-US" sz="1100">
                <a:latin typeface="나눔바른펜" pitchFamily="50" charset="-127"/>
                <a:ea typeface="나눔바른펜" pitchFamily="50" charset="-127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737445" y="2846310"/>
              <a:ext cx="2016224" cy="261610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smtClean="0">
                  <a:latin typeface="나눔바른펜" pitchFamily="50" charset="-127"/>
                  <a:ea typeface="나눔바른펜" pitchFamily="50" charset="-127"/>
                </a:rPr>
                <a:t>Sub,</a:t>
              </a:r>
              <a:r>
                <a:rPr lang="ko-KR" altLang="en-US" sz="1100">
                  <a:latin typeface="나눔바른펜" pitchFamily="50" charset="-127"/>
                  <a:ea typeface="나눔바른펜" pitchFamily="50" charset="-127"/>
                </a:rPr>
                <a:t> </a:t>
              </a:r>
              <a:r>
                <a:rPr lang="en-US" altLang="ko-KR" sz="1100" smtClean="0">
                  <a:latin typeface="나눔바른펜" pitchFamily="50" charset="-127"/>
                  <a:ea typeface="나눔바른펜" pitchFamily="50" charset="-127"/>
                </a:rPr>
                <a:t>Super (</a:t>
              </a:r>
              <a:r>
                <a:rPr lang="ko-KR" altLang="en-US" sz="1100" smtClean="0">
                  <a:latin typeface="나눔바른펜" pitchFamily="50" charset="-127"/>
                  <a:ea typeface="나눔바른펜" pitchFamily="50" charset="-127"/>
                </a:rPr>
                <a:t>자식 겸 부모 클래스</a:t>
              </a:r>
              <a:r>
                <a:rPr lang="en-US" altLang="ko-KR" sz="1100" smtClean="0">
                  <a:latin typeface="나눔바른펜" pitchFamily="50" charset="-127"/>
                  <a:ea typeface="나눔바른펜" pitchFamily="50" charset="-127"/>
                </a:rPr>
                <a:t>)</a:t>
              </a:r>
              <a:endParaRPr lang="ko-KR" altLang="en-US" sz="1100">
                <a:latin typeface="나눔바른펜" pitchFamily="50" charset="-127"/>
                <a:ea typeface="나눔바른펜" pitchFamily="50" charset="-127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979712" y="3558888"/>
              <a:ext cx="1531690" cy="261610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smtClean="0">
                  <a:latin typeface="나눔바른펜" pitchFamily="50" charset="-127"/>
                  <a:ea typeface="나눔바른펜" pitchFamily="50" charset="-127"/>
                </a:rPr>
                <a:t>sub </a:t>
              </a:r>
              <a:r>
                <a:rPr lang="ko-KR" altLang="en-US" sz="1100" smtClean="0">
                  <a:latin typeface="나눔바른펜" pitchFamily="50" charset="-127"/>
                  <a:ea typeface="나눔바른펜" pitchFamily="50" charset="-127"/>
                </a:rPr>
                <a:t>자</a:t>
              </a:r>
              <a:r>
                <a:rPr lang="ko-KR" altLang="en-US" sz="1100">
                  <a:latin typeface="나눔바른펜" pitchFamily="50" charset="-127"/>
                  <a:ea typeface="나눔바른펜" pitchFamily="50" charset="-127"/>
                </a:rPr>
                <a:t>식</a:t>
              </a:r>
              <a:r>
                <a:rPr lang="ko-KR" altLang="en-US" sz="1100" smtClean="0">
                  <a:latin typeface="나눔바른펜" pitchFamily="50" charset="-127"/>
                  <a:ea typeface="나눔바른펜" pitchFamily="50" charset="-127"/>
                </a:rPr>
                <a:t>클래스</a:t>
              </a:r>
              <a:endParaRPr lang="ko-KR" altLang="en-US" sz="1100">
                <a:latin typeface="나눔바른펜" pitchFamily="50" charset="-127"/>
                <a:ea typeface="나눔바른펜" pitchFamily="50" charset="-127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038403" y="3599438"/>
              <a:ext cx="1531690" cy="261610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smtClean="0">
                  <a:latin typeface="나눔바른펜" pitchFamily="50" charset="-127"/>
                  <a:ea typeface="나눔바른펜" pitchFamily="50" charset="-127"/>
                </a:rPr>
                <a:t>sub </a:t>
              </a:r>
              <a:r>
                <a:rPr lang="ko-KR" altLang="en-US" sz="1100" smtClean="0">
                  <a:latin typeface="나눔바른펜" pitchFamily="50" charset="-127"/>
                  <a:ea typeface="나눔바른펜" pitchFamily="50" charset="-127"/>
                </a:rPr>
                <a:t>자</a:t>
              </a:r>
              <a:r>
                <a:rPr lang="ko-KR" altLang="en-US" sz="1100">
                  <a:latin typeface="나눔바른펜" pitchFamily="50" charset="-127"/>
                  <a:ea typeface="나눔바른펜" pitchFamily="50" charset="-127"/>
                </a:rPr>
                <a:t>식</a:t>
              </a:r>
              <a:r>
                <a:rPr lang="ko-KR" altLang="en-US" sz="1100" smtClean="0">
                  <a:latin typeface="나눔바른펜" pitchFamily="50" charset="-127"/>
                  <a:ea typeface="나눔바른펜" pitchFamily="50" charset="-127"/>
                </a:rPr>
                <a:t>클래스</a:t>
              </a:r>
              <a:endParaRPr lang="ko-KR" altLang="en-US" sz="1100">
                <a:latin typeface="나눔바른펜" pitchFamily="50" charset="-127"/>
                <a:ea typeface="나눔바른펜" pitchFamily="50" charset="-127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796136" y="2842435"/>
              <a:ext cx="2016224" cy="261610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smtClean="0">
                  <a:latin typeface="나눔바른펜" pitchFamily="50" charset="-127"/>
                  <a:ea typeface="나눔바른펜" pitchFamily="50" charset="-127"/>
                </a:rPr>
                <a:t>Sub,</a:t>
              </a:r>
              <a:r>
                <a:rPr lang="ko-KR" altLang="en-US" sz="1100">
                  <a:latin typeface="나눔바른펜" pitchFamily="50" charset="-127"/>
                  <a:ea typeface="나눔바른펜" pitchFamily="50" charset="-127"/>
                </a:rPr>
                <a:t> </a:t>
              </a:r>
              <a:r>
                <a:rPr lang="en-US" altLang="ko-KR" sz="1100" smtClean="0">
                  <a:latin typeface="나눔바른펜" pitchFamily="50" charset="-127"/>
                  <a:ea typeface="나눔바른펜" pitchFamily="50" charset="-127"/>
                </a:rPr>
                <a:t>Super (</a:t>
              </a:r>
              <a:r>
                <a:rPr lang="ko-KR" altLang="en-US" sz="1100" smtClean="0">
                  <a:latin typeface="나눔바른펜" pitchFamily="50" charset="-127"/>
                  <a:ea typeface="나눔바른펜" pitchFamily="50" charset="-127"/>
                </a:rPr>
                <a:t>자식 겸 부모 클래스</a:t>
              </a:r>
              <a:r>
                <a:rPr lang="en-US" altLang="ko-KR" sz="1100" smtClean="0">
                  <a:latin typeface="나눔바른펜" pitchFamily="50" charset="-127"/>
                  <a:ea typeface="나눔바른펜" pitchFamily="50" charset="-127"/>
                </a:rPr>
                <a:t>)</a:t>
              </a:r>
              <a:endParaRPr lang="ko-KR" altLang="en-US" sz="1100">
                <a:latin typeface="나눔바른펜" pitchFamily="50" charset="-127"/>
                <a:ea typeface="나눔바른펜" pitchFamily="50" charset="-127"/>
              </a:endParaRPr>
            </a:p>
          </p:txBody>
        </p:sp>
        <p:cxnSp>
          <p:nvCxnSpPr>
            <p:cNvPr id="8" name="꺾인 연결선 7"/>
            <p:cNvCxnSpPr>
              <a:stCxn id="17" idx="2"/>
              <a:endCxn id="18" idx="0"/>
            </p:cNvCxnSpPr>
            <p:nvPr/>
          </p:nvCxnSpPr>
          <p:spPr>
            <a:xfrm rot="5400000">
              <a:off x="3414485" y="1499013"/>
              <a:ext cx="678369" cy="2016224"/>
            </a:xfrm>
            <a:prstGeom prst="bentConnector3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꺾인 연결선 23"/>
            <p:cNvCxnSpPr>
              <a:stCxn id="17" idx="2"/>
              <a:endCxn id="23" idx="0"/>
            </p:cNvCxnSpPr>
            <p:nvPr/>
          </p:nvCxnSpPr>
          <p:spPr>
            <a:xfrm rot="16200000" flipH="1">
              <a:off x="5445767" y="1483954"/>
              <a:ext cx="674494" cy="2042467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화살표 연결선 30"/>
            <p:cNvCxnSpPr>
              <a:stCxn id="18" idx="2"/>
              <a:endCxn id="21" idx="0"/>
            </p:cNvCxnSpPr>
            <p:nvPr/>
          </p:nvCxnSpPr>
          <p:spPr>
            <a:xfrm>
              <a:off x="2745557" y="3107920"/>
              <a:ext cx="0" cy="45096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화살표 연결선 31"/>
            <p:cNvCxnSpPr>
              <a:stCxn id="23" idx="2"/>
              <a:endCxn id="22" idx="0"/>
            </p:cNvCxnSpPr>
            <p:nvPr/>
          </p:nvCxnSpPr>
          <p:spPr>
            <a:xfrm>
              <a:off x="6804248" y="3104045"/>
              <a:ext cx="0" cy="49539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339052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88640"/>
            <a:ext cx="88124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000" b="1" smtClean="0">
                <a:latin typeface="나눔바른펜" pitchFamily="50" charset="-127"/>
                <a:ea typeface="나눔바른펜" pitchFamily="50" charset="-127"/>
              </a:rPr>
              <a:t>자주 사용되는 키워드</a:t>
            </a:r>
            <a:endParaRPr lang="ko-KR" altLang="en-US" sz="2000" b="1">
              <a:latin typeface="나눔바른펜" pitchFamily="50" charset="-127"/>
              <a:ea typeface="나눔바른펜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31536" y="908720"/>
            <a:ext cx="881246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ko-KR" altLang="en-US" sz="1400" smtClean="0">
                <a:latin typeface="나눔바른펜" pitchFamily="50" charset="-127"/>
                <a:ea typeface="나눔바른펜" pitchFamily="50" charset="-127"/>
              </a:rPr>
              <a:t>현재클래스 내 멤버</a:t>
            </a:r>
            <a:endParaRPr lang="en-US" altLang="ko-KR" sz="1400" smtClean="0">
              <a:latin typeface="나눔바른펜" pitchFamily="50" charset="-127"/>
              <a:ea typeface="나눔바른펜" pitchFamily="50" charset="-127"/>
            </a:endParaRPr>
          </a:p>
          <a:p>
            <a:pPr marL="360000">
              <a:lnSpc>
                <a:spcPct val="150000"/>
              </a:lnSpc>
              <a:buFontTx/>
              <a:buChar char="-"/>
            </a:pPr>
            <a:r>
              <a:rPr lang="en-US" altLang="ko-KR" sz="1400" smtClean="0">
                <a:latin typeface="나눔바른펜" pitchFamily="50" charset="-127"/>
                <a:ea typeface="나눔바른펜" pitchFamily="50" charset="-127"/>
              </a:rPr>
              <a:t>this : </a:t>
            </a:r>
            <a:r>
              <a:rPr lang="ko-KR" altLang="en-US" sz="1400" smtClean="0">
                <a:latin typeface="나눔바른펜" pitchFamily="50" charset="-127"/>
                <a:ea typeface="나눔바른펜" pitchFamily="50" charset="-127"/>
              </a:rPr>
              <a:t>현재 클래스 내 멤버</a:t>
            </a:r>
            <a:endParaRPr lang="en-US" altLang="ko-KR" sz="1400" smtClean="0">
              <a:latin typeface="나눔바른펜" pitchFamily="50" charset="-127"/>
              <a:ea typeface="나눔바른펜" pitchFamily="50" charset="-127"/>
            </a:endParaRPr>
          </a:p>
          <a:p>
            <a:pPr marL="360000">
              <a:lnSpc>
                <a:spcPct val="150000"/>
              </a:lnSpc>
              <a:buFontTx/>
              <a:buChar char="-"/>
            </a:pPr>
            <a:r>
              <a:rPr lang="ko-KR" altLang="en-US" sz="1400" smtClean="0">
                <a:latin typeface="나눔바른펜" pitchFamily="50" charset="-127"/>
                <a:ea typeface="나눔바른펜" pitchFamily="50" charset="-127"/>
              </a:rPr>
              <a:t>외부</a:t>
            </a:r>
            <a:r>
              <a:rPr lang="en-US" altLang="ko-KR" sz="1400" smtClean="0">
                <a:latin typeface="나눔바른펜" pitchFamily="50" charset="-127"/>
                <a:ea typeface="나눔바른펜" pitchFamily="50" charset="-127"/>
              </a:rPr>
              <a:t>(</a:t>
            </a:r>
            <a:r>
              <a:rPr lang="ko-KR" altLang="en-US" sz="1400" smtClean="0">
                <a:latin typeface="나눔바른펜" pitchFamily="50" charset="-127"/>
                <a:ea typeface="나눔바른펜" pitchFamily="50" charset="-127"/>
              </a:rPr>
              <a:t>메소드</a:t>
            </a:r>
            <a:r>
              <a:rPr lang="en-US" altLang="ko-KR" sz="1400" smtClean="0">
                <a:latin typeface="나눔바른펜" pitchFamily="50" charset="-127"/>
                <a:ea typeface="나눔바른펜" pitchFamily="50" charset="-127"/>
              </a:rPr>
              <a:t>, </a:t>
            </a:r>
            <a:r>
              <a:rPr lang="ko-KR" altLang="en-US" sz="1400" smtClean="0">
                <a:latin typeface="나눔바른펜" pitchFamily="50" charset="-127"/>
                <a:ea typeface="나눔바른펜" pitchFamily="50" charset="-127"/>
              </a:rPr>
              <a:t>생성자</a:t>
            </a:r>
            <a:r>
              <a:rPr lang="en-US" altLang="ko-KR" sz="1400" smtClean="0">
                <a:latin typeface="나눔바른펜" pitchFamily="50" charset="-127"/>
                <a:ea typeface="나눔바른펜" pitchFamily="50" charset="-127"/>
              </a:rPr>
              <a:t>)</a:t>
            </a:r>
            <a:r>
              <a:rPr lang="ko-KR" altLang="en-US" sz="1400" smtClean="0">
                <a:latin typeface="나눔바른펜" pitchFamily="50" charset="-127"/>
                <a:ea typeface="나눔바른펜" pitchFamily="50" charset="-127"/>
              </a:rPr>
              <a:t>로부터 들어온 인수</a:t>
            </a:r>
            <a:r>
              <a:rPr lang="en-US" altLang="ko-KR" sz="1400" smtClean="0">
                <a:latin typeface="나눔바른펜" pitchFamily="50" charset="-127"/>
                <a:ea typeface="나눔바른펜" pitchFamily="50" charset="-127"/>
              </a:rPr>
              <a:t>(</a:t>
            </a:r>
            <a:r>
              <a:rPr lang="ko-KR" altLang="en-US" sz="1400" smtClean="0">
                <a:latin typeface="나눔바른펜" pitchFamily="50" charset="-127"/>
                <a:ea typeface="나눔바른펜" pitchFamily="50" charset="-127"/>
              </a:rPr>
              <a:t>매개변수</a:t>
            </a:r>
            <a:r>
              <a:rPr lang="en-US" altLang="ko-KR" sz="1400" smtClean="0">
                <a:latin typeface="나눔바른펜" pitchFamily="50" charset="-127"/>
                <a:ea typeface="나눔바른펜" pitchFamily="50" charset="-127"/>
              </a:rPr>
              <a:t>)</a:t>
            </a:r>
            <a:r>
              <a:rPr lang="ko-KR" altLang="en-US" sz="1400" smtClean="0">
                <a:latin typeface="나눔바른펜" pitchFamily="50" charset="-127"/>
                <a:ea typeface="나눔바른펜" pitchFamily="50" charset="-127"/>
              </a:rPr>
              <a:t>가 이름이 동일한 경우 이름 구분</a:t>
            </a:r>
            <a:r>
              <a:rPr lang="en-US" altLang="ko-KR" sz="1400" smtClean="0">
                <a:latin typeface="나눔바른펜" pitchFamily="50" charset="-127"/>
                <a:ea typeface="나눔바른펜" pitchFamily="50" charset="-127"/>
              </a:rPr>
              <a:t> </a:t>
            </a:r>
          </a:p>
          <a:p>
            <a:pPr marL="360000">
              <a:lnSpc>
                <a:spcPct val="150000"/>
              </a:lnSpc>
              <a:buFontTx/>
              <a:buChar char="-"/>
            </a:pPr>
            <a:r>
              <a:rPr lang="ko-KR" altLang="en-US" sz="1400" smtClean="0">
                <a:latin typeface="나눔바른펜" pitchFamily="50" charset="-127"/>
                <a:ea typeface="나눔바른펜" pitchFamily="50" charset="-127"/>
              </a:rPr>
              <a:t>매개변수를 기본적으로 있던 필드와 이름을 동일하게 해서 다른 사람이 쉽게 구분하도록 만듦</a:t>
            </a:r>
            <a:endParaRPr lang="en-US" altLang="ko-KR" sz="1400" smtClean="0">
              <a:latin typeface="나눔바른펜" pitchFamily="50" charset="-127"/>
              <a:ea typeface="나눔바른펜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ko-KR" altLang="en-US" sz="1400" smtClean="0">
                <a:latin typeface="나눔바른펜" pitchFamily="50" charset="-127"/>
                <a:ea typeface="나눔바른펜" pitchFamily="50" charset="-127"/>
              </a:rPr>
              <a:t>접근제한자</a:t>
            </a:r>
            <a:r>
              <a:rPr lang="en-US" altLang="ko-KR" sz="1400" smtClean="0">
                <a:latin typeface="나눔바른펜" pitchFamily="50" charset="-127"/>
                <a:ea typeface="나눔바른펜" pitchFamily="50" charset="-127"/>
              </a:rPr>
              <a:t> [ </a:t>
            </a:r>
            <a:r>
              <a:rPr lang="ko-KR" altLang="en-US" sz="1400" smtClean="0">
                <a:latin typeface="나눔바른펜" pitchFamily="50" charset="-127"/>
                <a:ea typeface="나눔바른펜" pitchFamily="50" charset="-127"/>
              </a:rPr>
              <a:t>해당 코드의 호출 제한 </a:t>
            </a:r>
            <a:r>
              <a:rPr lang="en-US" altLang="ko-KR" sz="1400" smtClean="0">
                <a:latin typeface="나눔바른펜" pitchFamily="50" charset="-127"/>
                <a:ea typeface="나눔바른펜" pitchFamily="50" charset="-127"/>
              </a:rPr>
              <a:t>]</a:t>
            </a:r>
          </a:p>
          <a:p>
            <a:pPr marL="360000">
              <a:lnSpc>
                <a:spcPct val="150000"/>
              </a:lnSpc>
              <a:buFontTx/>
              <a:buChar char="-"/>
            </a:pPr>
            <a:r>
              <a:rPr lang="en-US" altLang="ko-KR" sz="1400" smtClean="0">
                <a:latin typeface="나눔바른펜" pitchFamily="50" charset="-127"/>
                <a:ea typeface="나눔바른펜" pitchFamily="50" charset="-127"/>
              </a:rPr>
              <a:t>Public	:   </a:t>
            </a:r>
            <a:r>
              <a:rPr lang="ko-KR" altLang="en-US" sz="1400" smtClean="0">
                <a:latin typeface="나눔바른펜" pitchFamily="50" charset="-127"/>
                <a:ea typeface="나눔바른펜" pitchFamily="50" charset="-127"/>
              </a:rPr>
              <a:t>프로젝트 내 모든 호출 가능</a:t>
            </a:r>
            <a:endParaRPr lang="en-US" altLang="ko-KR" sz="1400" smtClean="0">
              <a:latin typeface="나눔바른펜" pitchFamily="50" charset="-127"/>
              <a:ea typeface="나눔바른펜" pitchFamily="50" charset="-127"/>
            </a:endParaRPr>
          </a:p>
          <a:p>
            <a:pPr marL="360000">
              <a:lnSpc>
                <a:spcPct val="150000"/>
              </a:lnSpc>
              <a:buFontTx/>
              <a:buChar char="-"/>
            </a:pPr>
            <a:r>
              <a:rPr lang="en-US" altLang="ko-KR" sz="1400" smtClean="0">
                <a:latin typeface="나눔바른펜" pitchFamily="50" charset="-127"/>
                <a:ea typeface="나눔바른펜" pitchFamily="50" charset="-127"/>
              </a:rPr>
              <a:t>Private  :   </a:t>
            </a:r>
            <a:r>
              <a:rPr lang="ko-KR" altLang="en-US" sz="1400" smtClean="0">
                <a:latin typeface="나눔바른펜" pitchFamily="50" charset="-127"/>
                <a:ea typeface="나눔바른펜" pitchFamily="50" charset="-127"/>
              </a:rPr>
              <a:t>클래스 내에서만 가능</a:t>
            </a:r>
            <a:endParaRPr lang="en-US" altLang="ko-KR" sz="1400" smtClean="0">
              <a:latin typeface="나눔바른펜" pitchFamily="50" charset="-127"/>
              <a:ea typeface="나눔바른펜" pitchFamily="50" charset="-127"/>
            </a:endParaRPr>
          </a:p>
          <a:p>
            <a:pPr marL="360000">
              <a:lnSpc>
                <a:spcPct val="150000"/>
              </a:lnSpc>
              <a:buFontTx/>
              <a:buChar char="-"/>
            </a:pPr>
            <a:r>
              <a:rPr lang="en-US" altLang="ko-KR" sz="1400" smtClean="0">
                <a:latin typeface="나눔바른펜" pitchFamily="50" charset="-127"/>
                <a:ea typeface="나눔바른펜" pitchFamily="50" charset="-127"/>
              </a:rPr>
              <a:t>Default  :   </a:t>
            </a:r>
            <a:r>
              <a:rPr lang="ko-KR" altLang="en-US" sz="1400" smtClean="0">
                <a:latin typeface="나눔바른펜" pitchFamily="50" charset="-127"/>
                <a:ea typeface="나눔바른펜" pitchFamily="50" charset="-127"/>
              </a:rPr>
              <a:t>동일한 패키지 내에서만 가능</a:t>
            </a:r>
            <a:endParaRPr lang="en-US" altLang="ko-KR" sz="1400" smtClean="0">
              <a:latin typeface="나눔바른펜" pitchFamily="50" charset="-127"/>
              <a:ea typeface="나눔바른펜" pitchFamily="50" charset="-127"/>
            </a:endParaRPr>
          </a:p>
          <a:p>
            <a:pPr marL="360000">
              <a:lnSpc>
                <a:spcPct val="150000"/>
              </a:lnSpc>
              <a:buFontTx/>
              <a:buChar char="-"/>
            </a:pPr>
            <a:r>
              <a:rPr lang="en-US" altLang="ko-KR" sz="1400" smtClean="0">
                <a:latin typeface="나눔바른펜" pitchFamily="50" charset="-127"/>
                <a:ea typeface="나눔바른펜" pitchFamily="50" charset="-127"/>
              </a:rPr>
              <a:t>Protected : </a:t>
            </a:r>
            <a:r>
              <a:rPr lang="ko-KR" altLang="en-US" sz="1400" smtClean="0">
                <a:latin typeface="나눔바른펜" pitchFamily="50" charset="-127"/>
                <a:ea typeface="나눔바른펜" pitchFamily="50" charset="-127"/>
              </a:rPr>
              <a:t>동일한 패키지 내에서만 가능 </a:t>
            </a:r>
            <a:r>
              <a:rPr lang="en-US" altLang="ko-KR" sz="1400">
                <a:latin typeface="나눔바른펜" pitchFamily="50" charset="-127"/>
                <a:ea typeface="나눔바른펜" pitchFamily="50" charset="-127"/>
              </a:rPr>
              <a:t> </a:t>
            </a:r>
            <a:r>
              <a:rPr lang="en-US" altLang="ko-KR" sz="1400" smtClean="0">
                <a:latin typeface="나눔바른펜" pitchFamily="50" charset="-127"/>
                <a:ea typeface="나눔바른펜" pitchFamily="50" charset="-127"/>
              </a:rPr>
              <a:t>(</a:t>
            </a:r>
            <a:r>
              <a:rPr lang="ko-KR" altLang="en-US" sz="1400" smtClean="0">
                <a:latin typeface="나눔바른펜" pitchFamily="50" charset="-127"/>
                <a:ea typeface="나눔바른펜" pitchFamily="50" charset="-127"/>
              </a:rPr>
              <a:t>서로 다른 패키지의 부모클래스 호출 가능</a:t>
            </a:r>
            <a:r>
              <a:rPr lang="en-US" altLang="ko-KR" sz="1400" smtClean="0">
                <a:latin typeface="나눔바른펜" pitchFamily="50" charset="-127"/>
                <a:ea typeface="나눔바른펜" pitchFamily="50" charset="-127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ko-KR" sz="1400" smtClean="0">
                <a:latin typeface="나눔바른펜" pitchFamily="50" charset="-127"/>
                <a:ea typeface="나눔바른펜" pitchFamily="50" charset="-127"/>
              </a:rPr>
              <a:t>Static (</a:t>
            </a:r>
            <a:r>
              <a:rPr lang="ko-KR" altLang="en-US" sz="1400" smtClean="0">
                <a:latin typeface="나눔바른펜" pitchFamily="50" charset="-127"/>
                <a:ea typeface="나눔바른펜" pitchFamily="50" charset="-127"/>
              </a:rPr>
              <a:t>정적변수</a:t>
            </a:r>
            <a:r>
              <a:rPr lang="en-US" altLang="ko-KR" sz="1400" smtClean="0">
                <a:latin typeface="나눔바른펜" pitchFamily="50" charset="-127"/>
                <a:ea typeface="나눔바른펜" pitchFamily="50" charset="-127"/>
              </a:rPr>
              <a:t>) : </a:t>
            </a:r>
            <a:r>
              <a:rPr lang="ko-KR" altLang="en-US" sz="1400" smtClean="0">
                <a:latin typeface="나눔바른펜" pitchFamily="50" charset="-127"/>
                <a:ea typeface="나눔바른펜" pitchFamily="50" charset="-127"/>
              </a:rPr>
              <a:t>프로그램 시작 시 메모리 할당 </a:t>
            </a:r>
            <a:r>
              <a:rPr lang="en-US" altLang="ko-KR" sz="1400" smtClean="0">
                <a:latin typeface="나눔바른펜" pitchFamily="50" charset="-127"/>
                <a:ea typeface="나눔바른펜" pitchFamily="50" charset="-127"/>
              </a:rPr>
              <a:t>[JVM </a:t>
            </a:r>
            <a:r>
              <a:rPr lang="ko-KR" altLang="en-US" sz="1400" smtClean="0">
                <a:latin typeface="나눔바른펜" pitchFamily="50" charset="-127"/>
                <a:ea typeface="나눔바른펜" pitchFamily="50" charset="-127"/>
              </a:rPr>
              <a:t>메모리 영역</a:t>
            </a:r>
            <a:r>
              <a:rPr lang="en-US" altLang="ko-KR" sz="1400" smtClean="0">
                <a:latin typeface="나눔바른펜" pitchFamily="50" charset="-127"/>
                <a:ea typeface="나눔바른펜" pitchFamily="50" charset="-127"/>
              </a:rPr>
              <a:t>]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ko-KR" sz="1400" smtClean="0">
                <a:latin typeface="나눔바른펜" pitchFamily="50" charset="-127"/>
                <a:ea typeface="나눔바른펜" pitchFamily="50" charset="-127"/>
              </a:rPr>
              <a:t>Final (</a:t>
            </a:r>
            <a:r>
              <a:rPr lang="ko-KR" altLang="en-US" sz="1400" smtClean="0">
                <a:latin typeface="나눔바른펜" pitchFamily="50" charset="-127"/>
                <a:ea typeface="나눔바른펜" pitchFamily="50" charset="-127"/>
              </a:rPr>
              <a:t>상수</a:t>
            </a:r>
            <a:r>
              <a:rPr lang="en-US" altLang="ko-KR" sz="1400" smtClean="0">
                <a:latin typeface="나눔바른펜" pitchFamily="50" charset="-127"/>
                <a:ea typeface="나눔바른펜" pitchFamily="50" charset="-127"/>
              </a:rPr>
              <a:t>) : </a:t>
            </a:r>
            <a:r>
              <a:rPr lang="ko-KR" altLang="en-US" sz="1400" smtClean="0">
                <a:latin typeface="나눔바른펜" pitchFamily="50" charset="-127"/>
                <a:ea typeface="나눔바른펜" pitchFamily="50" charset="-127"/>
              </a:rPr>
              <a:t>해당 필드나 메소드에 사용시 선언 후 파일 변경 불가</a:t>
            </a:r>
            <a:r>
              <a:rPr lang="en-US" altLang="ko-KR" sz="1400" smtClean="0">
                <a:latin typeface="나눔바른펜" pitchFamily="50" charset="-127"/>
                <a:ea typeface="나눔바른펜" pitchFamily="50" charset="-127"/>
              </a:rPr>
              <a:t>, </a:t>
            </a:r>
            <a:r>
              <a:rPr lang="ko-KR" altLang="en-US" sz="1400" err="1" smtClean="0">
                <a:latin typeface="나눔바른펜" pitchFamily="50" charset="-127"/>
                <a:ea typeface="나눔바른펜" pitchFamily="50" charset="-127"/>
              </a:rPr>
              <a:t>오버라이딩도</a:t>
            </a:r>
            <a:r>
              <a:rPr lang="ko-KR" altLang="en-US" sz="1400" smtClean="0">
                <a:latin typeface="나눔바른펜" pitchFamily="50" charset="-127"/>
                <a:ea typeface="나눔바른펜" pitchFamily="50" charset="-127"/>
              </a:rPr>
              <a:t> 안됨</a:t>
            </a:r>
            <a:r>
              <a:rPr lang="en-US" altLang="ko-KR" sz="1400" smtClean="0">
                <a:latin typeface="나눔바른펜" pitchFamily="50" charset="-127"/>
                <a:ea typeface="나눔바른펜" pitchFamily="50" charset="-127"/>
              </a:rPr>
              <a:t>, </a:t>
            </a:r>
            <a:r>
              <a:rPr lang="ko-KR" altLang="en-US" sz="1400" smtClean="0">
                <a:latin typeface="나눔바른펜" pitchFamily="50" charset="-127"/>
                <a:ea typeface="나눔바른펜" pitchFamily="50" charset="-127"/>
              </a:rPr>
              <a:t>부모클래스로 사용 불가</a:t>
            </a:r>
            <a:endParaRPr lang="en-US" altLang="ko-KR" sz="1400" smtClean="0">
              <a:latin typeface="나눔바른펜" pitchFamily="50" charset="-127"/>
              <a:ea typeface="나눔바른펜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ko-KR" sz="1400">
                <a:latin typeface="나눔바른펜" pitchFamily="50" charset="-127"/>
                <a:ea typeface="나눔바른펜" pitchFamily="50" charset="-127"/>
              </a:rPr>
              <a:t>e</a:t>
            </a:r>
            <a:r>
              <a:rPr lang="en-US" altLang="ko-KR" sz="1400" smtClean="0">
                <a:latin typeface="나눔바른펜" pitchFamily="50" charset="-127"/>
                <a:ea typeface="나눔바른펜" pitchFamily="50" charset="-127"/>
              </a:rPr>
              <a:t>xtends  VS  implements</a:t>
            </a:r>
          </a:p>
          <a:p>
            <a:pPr marL="360000">
              <a:lnSpc>
                <a:spcPct val="150000"/>
              </a:lnSpc>
              <a:buFontTx/>
              <a:buChar char="-"/>
            </a:pPr>
            <a:r>
              <a:rPr lang="en-US" altLang="ko-KR" sz="1400" smtClean="0">
                <a:latin typeface="나눔바른펜" pitchFamily="50" charset="-127"/>
                <a:ea typeface="나눔바른펜" pitchFamily="50" charset="-127"/>
              </a:rPr>
              <a:t>extends : </a:t>
            </a:r>
            <a:r>
              <a:rPr lang="ko-KR" altLang="en-US" sz="1400" smtClean="0">
                <a:latin typeface="나눔바른펜" pitchFamily="50" charset="-127"/>
                <a:ea typeface="나눔바른펜" pitchFamily="50" charset="-127"/>
              </a:rPr>
              <a:t>상속</a:t>
            </a:r>
            <a:r>
              <a:rPr lang="en-US" altLang="ko-KR" sz="1400" smtClean="0">
                <a:latin typeface="나눔바른펜" pitchFamily="50" charset="-127"/>
                <a:ea typeface="나눔바른펜" pitchFamily="50" charset="-127"/>
              </a:rPr>
              <a:t>		[1</a:t>
            </a:r>
            <a:r>
              <a:rPr lang="ko-KR" altLang="en-US" sz="1400" smtClean="0">
                <a:latin typeface="나눔바른펜" pitchFamily="50" charset="-127"/>
                <a:ea typeface="나눔바른펜" pitchFamily="50" charset="-127"/>
              </a:rPr>
              <a:t>개 가능</a:t>
            </a:r>
            <a:r>
              <a:rPr lang="en-US" altLang="ko-KR" sz="1400" smtClean="0">
                <a:latin typeface="나눔바른펜" pitchFamily="50" charset="-127"/>
                <a:ea typeface="나눔바른펜" pitchFamily="50" charset="-127"/>
              </a:rPr>
              <a:t>]</a:t>
            </a:r>
          </a:p>
          <a:p>
            <a:pPr marL="360000">
              <a:lnSpc>
                <a:spcPct val="150000"/>
              </a:lnSpc>
              <a:buFontTx/>
              <a:buChar char="-"/>
            </a:pPr>
            <a:r>
              <a:rPr lang="en-US" altLang="ko-KR" sz="1400">
                <a:latin typeface="나눔바른펜" pitchFamily="50" charset="-127"/>
                <a:ea typeface="나눔바른펜" pitchFamily="50" charset="-127"/>
              </a:rPr>
              <a:t>i</a:t>
            </a:r>
            <a:r>
              <a:rPr lang="en-US" altLang="ko-KR" sz="1400" smtClean="0">
                <a:latin typeface="나눔바른펜" pitchFamily="50" charset="-127"/>
                <a:ea typeface="나눔바른펜" pitchFamily="50" charset="-127"/>
              </a:rPr>
              <a:t>mplements : </a:t>
            </a:r>
            <a:r>
              <a:rPr lang="ko-KR" altLang="en-US" sz="1400" smtClean="0">
                <a:latin typeface="나눔바른펜" pitchFamily="50" charset="-127"/>
                <a:ea typeface="나눔바른펜" pitchFamily="50" charset="-127"/>
              </a:rPr>
              <a:t>인터페이스</a:t>
            </a:r>
            <a:r>
              <a:rPr lang="en-US" altLang="ko-KR" sz="1400" smtClean="0">
                <a:latin typeface="나눔바른펜" pitchFamily="50" charset="-127"/>
                <a:ea typeface="나눔바른펜" pitchFamily="50" charset="-127"/>
              </a:rPr>
              <a:t>	[</a:t>
            </a:r>
            <a:r>
              <a:rPr lang="ko-KR" altLang="en-US" sz="1400" smtClean="0">
                <a:latin typeface="나눔바른펜" pitchFamily="50" charset="-127"/>
                <a:ea typeface="나눔바른펜" pitchFamily="50" charset="-127"/>
              </a:rPr>
              <a:t>여러 개 가능</a:t>
            </a:r>
            <a:r>
              <a:rPr lang="en-US" altLang="ko-KR" sz="1400" smtClean="0">
                <a:latin typeface="나눔바른펜" pitchFamily="50" charset="-127"/>
                <a:ea typeface="나눔바른펜" pitchFamily="50" charset="-127"/>
              </a:rPr>
              <a:t>]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ko-KR" sz="1400" smtClean="0">
                <a:latin typeface="나눔바른펜" pitchFamily="50" charset="-127"/>
                <a:ea typeface="나눔바른펜" pitchFamily="50" charset="-127"/>
              </a:rPr>
              <a:t>@Override : </a:t>
            </a:r>
            <a:r>
              <a:rPr lang="ko-KR" altLang="en-US" sz="1400" smtClean="0">
                <a:latin typeface="나눔바른펜" pitchFamily="50" charset="-127"/>
                <a:ea typeface="나눔바른펜" pitchFamily="50" charset="-127"/>
              </a:rPr>
              <a:t>재정의</a:t>
            </a:r>
            <a:r>
              <a:rPr lang="en-US" altLang="ko-KR" sz="1400" smtClean="0">
                <a:latin typeface="나눔바른펜" pitchFamily="50" charset="-127"/>
                <a:ea typeface="나눔바른펜" pitchFamily="50" charset="-127"/>
              </a:rPr>
              <a:t>		[@ = </a:t>
            </a:r>
            <a:r>
              <a:rPr lang="ko-KR" altLang="en-US" sz="1400" err="1" smtClean="0">
                <a:latin typeface="나눔바른펜" pitchFamily="50" charset="-127"/>
                <a:ea typeface="나눔바른펜" pitchFamily="50" charset="-127"/>
              </a:rPr>
              <a:t>어노테이션</a:t>
            </a:r>
            <a:r>
              <a:rPr lang="en-US" altLang="ko-KR" sz="1400" smtClean="0">
                <a:latin typeface="나눔바른펜" pitchFamily="50" charset="-127"/>
                <a:ea typeface="나눔바른펜" pitchFamily="50" charset="-127"/>
              </a:rPr>
              <a:t>]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ko-KR" sz="1400" smtClean="0">
                <a:latin typeface="나눔바른펜" pitchFamily="50" charset="-127"/>
                <a:ea typeface="나눔바른펜" pitchFamily="50" charset="-127"/>
              </a:rPr>
              <a:t>Synchronized(</a:t>
            </a:r>
            <a:r>
              <a:rPr lang="ko-KR" altLang="en-US" sz="1400" smtClean="0">
                <a:latin typeface="나눔바른펜" pitchFamily="50" charset="-127"/>
                <a:ea typeface="나눔바른펜" pitchFamily="50" charset="-127"/>
              </a:rPr>
              <a:t>동기화</a:t>
            </a:r>
            <a:r>
              <a:rPr lang="en-US" altLang="ko-KR" sz="1400" smtClean="0">
                <a:latin typeface="나눔바른펜" pitchFamily="50" charset="-127"/>
                <a:ea typeface="나눔바른펜" pitchFamily="50" charset="-127"/>
              </a:rPr>
              <a:t>) : </a:t>
            </a:r>
            <a:r>
              <a:rPr lang="ko-KR" altLang="en-US" sz="1400" err="1" smtClean="0">
                <a:latin typeface="나눔바른펜" pitchFamily="50" charset="-127"/>
                <a:ea typeface="나눔바른펜" pitchFamily="50" charset="-127"/>
              </a:rPr>
              <a:t>멀티스레드</a:t>
            </a:r>
            <a:r>
              <a:rPr lang="ko-KR" altLang="en-US" sz="1400" smtClean="0">
                <a:latin typeface="나눔바른펜" pitchFamily="50" charset="-127"/>
                <a:ea typeface="나눔바른펜" pitchFamily="50" charset="-127"/>
              </a:rPr>
              <a:t> 사용 시에 해당 </a:t>
            </a:r>
            <a:r>
              <a:rPr lang="ko-KR" altLang="en-US" sz="1400" err="1" smtClean="0">
                <a:latin typeface="나눔바른펜" pitchFamily="50" charset="-127"/>
                <a:ea typeface="나눔바른펜" pitchFamily="50" charset="-127"/>
              </a:rPr>
              <a:t>메소드의</a:t>
            </a:r>
            <a:r>
              <a:rPr lang="ko-KR" altLang="en-US" sz="1400" smtClean="0">
                <a:latin typeface="나눔바른펜" pitchFamily="50" charset="-127"/>
                <a:ea typeface="나눔바른펜" pitchFamily="50" charset="-127"/>
              </a:rPr>
              <a:t> 동시 접근을 제한</a:t>
            </a:r>
            <a:endParaRPr lang="en-US" altLang="ko-KR" sz="1400" smtClean="0">
              <a:latin typeface="나눔바른펜" pitchFamily="50" charset="-127"/>
              <a:ea typeface="나눔바른펜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065820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07504" y="116632"/>
            <a:ext cx="8928992" cy="655272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30313" y="1231878"/>
            <a:ext cx="799288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smtClean="0">
                <a:latin typeface="나눔바른펜" pitchFamily="50" charset="-127"/>
                <a:ea typeface="나눔바른펜" pitchFamily="50" charset="-127"/>
              </a:rPr>
              <a:t>중간체크</a:t>
            </a:r>
            <a:endParaRPr lang="en-US" altLang="ko-KR" sz="1400" smtClean="0">
              <a:latin typeface="나눔바른펜" pitchFamily="50" charset="-127"/>
              <a:ea typeface="나눔바른펜" pitchFamily="50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smtClean="0">
                <a:latin typeface="나눔바른펜" pitchFamily="50" charset="-127"/>
                <a:ea typeface="나눔바른펜" pitchFamily="50" charset="-127"/>
              </a:rPr>
              <a:t>클래스 </a:t>
            </a:r>
            <a:r>
              <a:rPr lang="en-US" altLang="ko-KR" sz="1400" smtClean="0">
                <a:latin typeface="나눔바른펜" pitchFamily="50" charset="-127"/>
                <a:ea typeface="나눔바른펜" pitchFamily="50" charset="-127"/>
              </a:rPr>
              <a:t>[Day05 ~ 07]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smtClean="0">
                <a:latin typeface="나눔바른펜" pitchFamily="50" charset="-127"/>
                <a:ea typeface="나눔바른펜" pitchFamily="50" charset="-127"/>
              </a:rPr>
              <a:t>상속</a:t>
            </a:r>
            <a:r>
              <a:rPr lang="en-US" altLang="ko-KR" sz="1400" smtClean="0">
                <a:latin typeface="나눔바른펜" pitchFamily="50" charset="-127"/>
                <a:ea typeface="나눔바른펜" pitchFamily="50" charset="-127"/>
              </a:rPr>
              <a:t>, </a:t>
            </a:r>
            <a:r>
              <a:rPr lang="ko-KR" altLang="en-US" sz="1400" smtClean="0">
                <a:latin typeface="나눔바른펜" pitchFamily="50" charset="-127"/>
                <a:ea typeface="나눔바른펜" pitchFamily="50" charset="-127"/>
              </a:rPr>
              <a:t>키워드 </a:t>
            </a:r>
            <a:r>
              <a:rPr lang="en-US" altLang="ko-KR" sz="1400" smtClean="0">
                <a:latin typeface="나눔바른펜" pitchFamily="50" charset="-127"/>
                <a:ea typeface="나눔바른펜" pitchFamily="50" charset="-127"/>
              </a:rPr>
              <a:t>[Day08 ~ Day09]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ko-KR" altLang="en-US" sz="1400">
              <a:latin typeface="나눔바른펜" pitchFamily="50" charset="-127"/>
              <a:ea typeface="나눔바른펜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27956" y="3573016"/>
            <a:ext cx="799288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smtClean="0">
                <a:latin typeface="나눔바른펜" pitchFamily="50" charset="-127"/>
                <a:ea typeface="나눔바른펜" pitchFamily="50" charset="-127"/>
              </a:rPr>
              <a:t>활용문제</a:t>
            </a:r>
            <a:endParaRPr lang="en-US" altLang="ko-KR" sz="1400" smtClean="0">
              <a:latin typeface="나눔바른펜" pitchFamily="50" charset="-127"/>
              <a:ea typeface="나눔바른펜" pitchFamily="50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400" smtClean="0">
                <a:latin typeface="나눔바른펜" pitchFamily="50" charset="-127"/>
                <a:ea typeface="나눔바른펜" pitchFamily="50" charset="-127"/>
              </a:rPr>
              <a:t>Day05_5 </a:t>
            </a:r>
            <a:r>
              <a:rPr lang="en-US" altLang="ko-KR" sz="1400" err="1" smtClean="0">
                <a:latin typeface="나눔바른펜" pitchFamily="50" charset="-127"/>
                <a:ea typeface="나눔바른펜" pitchFamily="50" charset="-127"/>
              </a:rPr>
              <a:t>Board_Class</a:t>
            </a:r>
            <a:endParaRPr lang="en-US" altLang="ko-KR" sz="1400" smtClean="0">
              <a:latin typeface="나눔바른펜" pitchFamily="50" charset="-127"/>
              <a:ea typeface="나눔바른펜" pitchFamily="50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400" smtClean="0">
                <a:latin typeface="나눔바른펜" pitchFamily="50" charset="-127"/>
                <a:ea typeface="나눔바른펜" pitchFamily="50" charset="-127"/>
              </a:rPr>
              <a:t>Day07_BookApplication (</a:t>
            </a:r>
            <a:r>
              <a:rPr lang="ko-KR" altLang="en-US" sz="1400" smtClean="0">
                <a:latin typeface="나눔바른펜" pitchFamily="50" charset="-127"/>
                <a:ea typeface="나눔바른펜" pitchFamily="50" charset="-127"/>
              </a:rPr>
              <a:t>설계 요건만 보고 설계</a:t>
            </a:r>
            <a:r>
              <a:rPr lang="en-US" altLang="ko-KR" sz="1400" smtClean="0">
                <a:latin typeface="나눔바른펜" pitchFamily="50" charset="-127"/>
                <a:ea typeface="나눔바른펜" pitchFamily="50" charset="-127"/>
              </a:rPr>
              <a:t>, </a:t>
            </a:r>
            <a:r>
              <a:rPr lang="ko-KR" altLang="en-US" sz="1400" smtClean="0">
                <a:latin typeface="나눔바른펜" pitchFamily="50" charset="-127"/>
                <a:ea typeface="나눔바른펜" pitchFamily="50" charset="-127"/>
              </a:rPr>
              <a:t>안되면 짜여진 코드 보고 치다 아예 안보고 치기</a:t>
            </a:r>
            <a:r>
              <a:rPr lang="en-US" altLang="ko-KR" sz="1400" smtClean="0">
                <a:latin typeface="나눔바른펜" pitchFamily="50" charset="-127"/>
                <a:ea typeface="나눔바른펜" pitchFamily="50" charset="-127"/>
              </a:rPr>
              <a:t>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400" smtClean="0">
                <a:latin typeface="나눔바른펜" pitchFamily="50" charset="-127"/>
                <a:ea typeface="나눔바른펜" pitchFamily="50" charset="-127"/>
              </a:rPr>
              <a:t>Day09_2_Tire (</a:t>
            </a:r>
            <a:r>
              <a:rPr lang="ko-KR" altLang="en-US" sz="1400" smtClean="0">
                <a:latin typeface="나눔바른펜" pitchFamily="50" charset="-127"/>
                <a:ea typeface="나눔바른펜" pitchFamily="50" charset="-127"/>
              </a:rPr>
              <a:t>타이어 문제</a:t>
            </a:r>
            <a:r>
              <a:rPr lang="en-US" altLang="ko-KR" sz="1400">
                <a:latin typeface="나눔바른펜" pitchFamily="50" charset="-127"/>
                <a:ea typeface="나눔바른펜" pitchFamily="50" charset="-127"/>
              </a:rPr>
              <a:t>)</a:t>
            </a:r>
            <a:endParaRPr lang="ko-KR" altLang="en-US" sz="1400">
              <a:latin typeface="나눔바른펜" pitchFamily="50" charset="-127"/>
              <a:ea typeface="나눔바른펜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837325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2564904"/>
            <a:ext cx="8229600" cy="1143000"/>
          </a:xfrm>
        </p:spPr>
        <p:txBody>
          <a:bodyPr/>
          <a:lstStyle/>
          <a:p>
            <a:r>
              <a:rPr lang="en-US" altLang="ko-KR" smtClean="0">
                <a:latin typeface="나눔바른펜" pitchFamily="50" charset="-127"/>
                <a:ea typeface="나눔바른펜" pitchFamily="50" charset="-127"/>
              </a:rPr>
              <a:t>JAVA FX</a:t>
            </a:r>
            <a:endParaRPr lang="ko-KR" altLang="en-US">
              <a:latin typeface="나눔바른펜" pitchFamily="50" charset="-127"/>
              <a:ea typeface="나눔바른펜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502294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877</TotalTime>
  <Words>813</Words>
  <Application>Microsoft Office PowerPoint</Application>
  <PresentationFormat>화면 슬라이드 쇼(4:3)</PresentationFormat>
  <Paragraphs>231</Paragraphs>
  <Slides>21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2" baseType="lpstr">
      <vt:lpstr>Office 테마</vt:lpstr>
      <vt:lpstr>클래스와 메소드</vt:lpstr>
      <vt:lpstr>PowerPoint 프레젠테이션</vt:lpstr>
      <vt:lpstr>PowerPoint 프레젠테이션</vt:lpstr>
      <vt:lpstr>PowerPoint 프레젠테이션</vt:lpstr>
      <vt:lpstr>클래스 상속</vt:lpstr>
      <vt:lpstr>PowerPoint 프레젠테이션</vt:lpstr>
      <vt:lpstr>PowerPoint 프레젠테이션</vt:lpstr>
      <vt:lpstr>PowerPoint 프레젠테이션</vt:lpstr>
      <vt:lpstr>JAVA FX</vt:lpstr>
      <vt:lpstr>PowerPoint 프레젠테이션</vt:lpstr>
      <vt:lpstr>인터페이스</vt:lpstr>
      <vt:lpstr>PowerPoint 프레젠테이션</vt:lpstr>
      <vt:lpstr>PowerPoint 프레젠테이션</vt:lpstr>
      <vt:lpstr>예외처리</vt:lpstr>
      <vt:lpstr>PowerPoint 프레젠테이션</vt:lpstr>
      <vt:lpstr>MySQL 용법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505</dc:creator>
  <cp:lastModifiedBy>505</cp:lastModifiedBy>
  <cp:revision>121</cp:revision>
  <dcterms:created xsi:type="dcterms:W3CDTF">2021-10-27T00:43:06Z</dcterms:created>
  <dcterms:modified xsi:type="dcterms:W3CDTF">2021-11-01T09:07:18Z</dcterms:modified>
</cp:coreProperties>
</file>