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62" r:id="rId6"/>
    <p:sldId id="261"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0" d="100"/>
          <a:sy n="70" d="100"/>
        </p:scale>
        <p:origin x="5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D1EE0A9-7E18-4B8B-AFAE-5F31FD5F58BE}" type="datetimeFigureOut">
              <a:rPr lang="en-US" smtClean="0"/>
              <a:t>4/19/2023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373950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1EE0A9-7E18-4B8B-AFAE-5F31FD5F58BE}"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167596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1EE0A9-7E18-4B8B-AFAE-5F31FD5F58B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4022600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1EE0A9-7E18-4B8B-AFAE-5F31FD5F58B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4249407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1EE0A9-7E18-4B8B-AFAE-5F31FD5F58B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79054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1EE0A9-7E18-4B8B-AFAE-5F31FD5F58BE}"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344195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1EE0A9-7E18-4B8B-AFAE-5F31FD5F58BE}" type="datetimeFigureOut">
              <a:rPr lang="en-US" smtClean="0"/>
              <a:t>4/19/2023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1344806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D1EE0A9-7E18-4B8B-AFAE-5F31FD5F58B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3084311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D1EE0A9-7E18-4B8B-AFAE-5F31FD5F58B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72873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1EE0A9-7E18-4B8B-AFAE-5F31FD5F58B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286775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1EE0A9-7E18-4B8B-AFAE-5F31FD5F58B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1740925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1EE0A9-7E18-4B8B-AFAE-5F31FD5F58BE}"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731538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1EE0A9-7E18-4B8B-AFAE-5F31FD5F58BE}"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256651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1EE0A9-7E18-4B8B-AFAE-5F31FD5F58BE}"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242343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EE0A9-7E18-4B8B-AFAE-5F31FD5F58BE}"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275129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1EE0A9-7E18-4B8B-AFAE-5F31FD5F58BE}"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88566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1EE0A9-7E18-4B8B-AFAE-5F31FD5F58BE}"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746451-8E35-4CF9-8AA4-B589C67AAFD0}" type="slidenum">
              <a:rPr lang="en-US" smtClean="0"/>
              <a:t>‹#›</a:t>
            </a:fld>
            <a:endParaRPr lang="en-US"/>
          </a:p>
        </p:txBody>
      </p:sp>
    </p:spTree>
    <p:extLst>
      <p:ext uri="{BB962C8B-B14F-4D97-AF65-F5344CB8AC3E}">
        <p14:creationId xmlns:p14="http://schemas.microsoft.com/office/powerpoint/2010/main" val="1679233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D1EE0A9-7E18-4B8B-AFAE-5F31FD5F58BE}" type="datetimeFigureOut">
              <a:rPr lang="en-US" smtClean="0"/>
              <a:t>4/19/2023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D746451-8E35-4CF9-8AA4-B589C67AAFD0}" type="slidenum">
              <a:rPr lang="en-US" smtClean="0"/>
              <a:t>‹#›</a:t>
            </a:fld>
            <a:endParaRPr lang="en-US"/>
          </a:p>
        </p:txBody>
      </p:sp>
    </p:spTree>
    <p:extLst>
      <p:ext uri="{BB962C8B-B14F-4D97-AF65-F5344CB8AC3E}">
        <p14:creationId xmlns:p14="http://schemas.microsoft.com/office/powerpoint/2010/main" val="1806147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70540"/>
            <a:ext cx="8825658" cy="2677648"/>
          </a:xfrm>
        </p:spPr>
        <p:txBody>
          <a:bodyPr/>
          <a:lstStyle/>
          <a:p>
            <a:r>
              <a:rPr lang="en-US" dirty="0" smtClean="0"/>
              <a:t>Group 4.4 Project Presentation</a:t>
            </a:r>
            <a:endParaRPr lang="en-US" dirty="0"/>
          </a:p>
        </p:txBody>
      </p:sp>
      <p:sp>
        <p:nvSpPr>
          <p:cNvPr id="3" name="Subtitle 2"/>
          <p:cNvSpPr>
            <a:spLocks noGrp="1"/>
          </p:cNvSpPr>
          <p:nvPr>
            <p:ph type="subTitle" idx="1"/>
          </p:nvPr>
        </p:nvSpPr>
        <p:spPr>
          <a:xfrm>
            <a:off x="1154955" y="3882452"/>
            <a:ext cx="8825658" cy="1756348"/>
          </a:xfrm>
        </p:spPr>
        <p:txBody>
          <a:bodyPr/>
          <a:lstStyle/>
          <a:p>
            <a:r>
              <a:rPr lang="en-US" sz="2400" dirty="0" smtClean="0">
                <a:solidFill>
                  <a:schemeClr val="bg1"/>
                </a:solidFill>
              </a:rPr>
              <a:t>Group Members: Samuel </a:t>
            </a:r>
            <a:r>
              <a:rPr lang="en-US" sz="2400" dirty="0" err="1" smtClean="0">
                <a:solidFill>
                  <a:schemeClr val="bg1"/>
                </a:solidFill>
              </a:rPr>
              <a:t>igecha</a:t>
            </a:r>
            <a:endParaRPr lang="en-US" sz="2400" dirty="0" smtClean="0">
              <a:solidFill>
                <a:schemeClr val="bg1"/>
              </a:solidFill>
            </a:endParaRPr>
          </a:p>
          <a:p>
            <a:r>
              <a:rPr lang="en-US" sz="2400" dirty="0" smtClean="0">
                <a:solidFill>
                  <a:schemeClr val="bg1"/>
                </a:solidFill>
              </a:rPr>
              <a:t>Dennis </a:t>
            </a:r>
            <a:r>
              <a:rPr lang="en-US" sz="2400" dirty="0" err="1" smtClean="0">
                <a:solidFill>
                  <a:schemeClr val="bg1"/>
                </a:solidFill>
              </a:rPr>
              <a:t>Mwanzia</a:t>
            </a:r>
            <a:r>
              <a:rPr lang="en-US" sz="2400" dirty="0" smtClean="0">
                <a:solidFill>
                  <a:schemeClr val="bg1"/>
                </a:solidFill>
              </a:rPr>
              <a:t>				Pamela </a:t>
            </a:r>
            <a:r>
              <a:rPr lang="en-US" sz="2400" dirty="0" err="1" smtClean="0">
                <a:solidFill>
                  <a:schemeClr val="bg1"/>
                </a:solidFill>
              </a:rPr>
              <a:t>otieno</a:t>
            </a:r>
            <a:endParaRPr lang="en-US" sz="2400" dirty="0" smtClean="0">
              <a:solidFill>
                <a:schemeClr val="bg1"/>
              </a:solidFill>
            </a:endParaRPr>
          </a:p>
          <a:p>
            <a:r>
              <a:rPr lang="en-US" sz="2400" dirty="0" smtClean="0">
                <a:solidFill>
                  <a:schemeClr val="bg1"/>
                </a:solidFill>
              </a:rPr>
              <a:t>Ian Macharia					Pauline Ndung’u</a:t>
            </a:r>
          </a:p>
          <a:p>
            <a:endParaRPr lang="en-US" sz="2400" dirty="0" smtClean="0">
              <a:solidFill>
                <a:schemeClr val="bg1"/>
              </a:solidFill>
            </a:endParaRPr>
          </a:p>
          <a:p>
            <a:endParaRPr lang="en-US" sz="2400" dirty="0" smtClean="0">
              <a:solidFill>
                <a:schemeClr val="bg1"/>
              </a:solidFill>
            </a:endParaRPr>
          </a:p>
          <a:p>
            <a:endParaRPr lang="en-US" dirty="0"/>
          </a:p>
        </p:txBody>
      </p:sp>
    </p:spTree>
    <p:extLst>
      <p:ext uri="{BB962C8B-B14F-4D97-AF65-F5344CB8AC3E}">
        <p14:creationId xmlns:p14="http://schemas.microsoft.com/office/powerpoint/2010/main" val="2964334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The aim of this project is to put into practice our newly </a:t>
            </a:r>
            <a:r>
              <a:rPr lang="en-US" dirty="0" smtClean="0"/>
              <a:t>acquired </a:t>
            </a:r>
            <a:r>
              <a:rPr lang="en-US" dirty="0"/>
              <a:t>skills in data science to formulate and solve a real business problem. In this project, we are given a raw dataset which is the house sales prices in Northwestern </a:t>
            </a:r>
            <a:r>
              <a:rPr lang="en-US" dirty="0" smtClean="0"/>
              <a:t>County i.e. King County in Washington State </a:t>
            </a:r>
            <a:r>
              <a:rPr lang="en-US" dirty="0"/>
              <a:t>and we are supposed to formulate a real business case study and use the data to solve the business problem and provide a useful business advisory which can be used to formulate real and valuable business decisions</a:t>
            </a:r>
            <a:r>
              <a:rPr lang="en-US" dirty="0" smtClean="0"/>
              <a:t>.</a:t>
            </a:r>
          </a:p>
          <a:p>
            <a:r>
              <a:rPr lang="en-US" dirty="0"/>
              <a:t>This project uses the King County House Sales dataset, which can be found in kc_house_data.csv. And a description of the column names can be found in column_names.md. </a:t>
            </a:r>
          </a:p>
          <a:p>
            <a:endParaRPr lang="en-US" dirty="0"/>
          </a:p>
        </p:txBody>
      </p:sp>
    </p:spTree>
    <p:extLst>
      <p:ext uri="{BB962C8B-B14F-4D97-AF65-F5344CB8AC3E}">
        <p14:creationId xmlns:p14="http://schemas.microsoft.com/office/powerpoint/2010/main" val="2797741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r>
              <a:rPr lang="en-US" dirty="0" smtClean="0"/>
              <a:t>As </a:t>
            </a:r>
            <a:r>
              <a:rPr lang="en-US" dirty="0"/>
              <a:t>junior data </a:t>
            </a:r>
            <a:r>
              <a:rPr lang="en-US" dirty="0" smtClean="0"/>
              <a:t>analysts, </a:t>
            </a:r>
            <a:r>
              <a:rPr lang="en-US" dirty="0"/>
              <a:t>our task is to analyze house sales data in King County and advise Kings </a:t>
            </a:r>
            <a:r>
              <a:rPr lang="en-US" dirty="0" err="1"/>
              <a:t>Wajenzi</a:t>
            </a:r>
            <a:r>
              <a:rPr lang="en-US" dirty="0"/>
              <a:t> Developers on the most profitable properties to target in the current market. Our advice will cover the optimal locations, features, and time of year when homeowners are most likely to purchase properties. King County's population has been increasing, and with incomes stabilizing after the COVID-19 pandemic, demand for new homes is at an all-time high. Our goal is to provide insights to guide the developer in selecting the most profitable properties to develop and maximize their profits.</a:t>
            </a:r>
            <a:endParaRPr lang="en-US" dirty="0"/>
          </a:p>
        </p:txBody>
      </p:sp>
    </p:spTree>
    <p:extLst>
      <p:ext uri="{BB962C8B-B14F-4D97-AF65-F5344CB8AC3E}">
        <p14:creationId xmlns:p14="http://schemas.microsoft.com/office/powerpoint/2010/main" val="4072516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89351"/>
            <a:ext cx="8825658" cy="1209722"/>
          </a:xfrm>
        </p:spPr>
        <p:txBody>
          <a:bodyPr/>
          <a:lstStyle/>
          <a:p>
            <a:r>
              <a:rPr lang="en-US" dirty="0" smtClean="0"/>
              <a:t>Kings </a:t>
            </a:r>
            <a:r>
              <a:rPr lang="en-US" dirty="0" err="1" smtClean="0"/>
              <a:t>Wajenzi</a:t>
            </a:r>
            <a:r>
              <a:rPr lang="en-US" dirty="0" smtClean="0"/>
              <a:t> Developers</a:t>
            </a:r>
            <a:endParaRPr lang="en-US" dirty="0"/>
          </a:p>
        </p:txBody>
      </p:sp>
      <p:sp>
        <p:nvSpPr>
          <p:cNvPr id="3" name="Subtitle 2"/>
          <p:cNvSpPr>
            <a:spLocks noGrp="1"/>
          </p:cNvSpPr>
          <p:nvPr>
            <p:ph type="subTitle" idx="1"/>
          </p:nvPr>
        </p:nvSpPr>
        <p:spPr>
          <a:xfrm>
            <a:off x="1154955" y="2698230"/>
            <a:ext cx="8825658" cy="2940570"/>
          </a:xfrm>
        </p:spPr>
        <p:txBody>
          <a:bodyPr>
            <a:normAutofit/>
          </a:bodyPr>
          <a:lstStyle/>
          <a:p>
            <a:pPr marL="285750" indent="-285750">
              <a:buFont typeface="Wingdings" panose="05000000000000000000" pitchFamily="2" charset="2"/>
              <a:buChar char="Ø"/>
            </a:pPr>
            <a:r>
              <a:rPr lang="en-US" cap="none" dirty="0" smtClean="0">
                <a:solidFill>
                  <a:schemeClr val="bg1"/>
                </a:solidFill>
              </a:rPr>
              <a:t>Their needs include understanding the most profitable type of houses/properties to develop, their optimal locations, features, and the best time of the year to target potential.</a:t>
            </a:r>
          </a:p>
          <a:p>
            <a:pPr marL="285750" indent="-285750">
              <a:buFont typeface="Wingdings" panose="05000000000000000000" pitchFamily="2" charset="2"/>
              <a:buChar char="Ø"/>
            </a:pPr>
            <a:r>
              <a:rPr lang="en-US" cap="none" dirty="0" smtClean="0">
                <a:solidFill>
                  <a:schemeClr val="bg1"/>
                </a:solidFill>
              </a:rPr>
              <a:t>The business problem is to provide advice to kings </a:t>
            </a:r>
            <a:r>
              <a:rPr lang="en-US" cap="none" dirty="0" err="1" smtClean="0">
                <a:solidFill>
                  <a:schemeClr val="bg1"/>
                </a:solidFill>
              </a:rPr>
              <a:t>wajenzi</a:t>
            </a:r>
            <a:r>
              <a:rPr lang="en-US" cap="none" dirty="0" smtClean="0">
                <a:solidFill>
                  <a:schemeClr val="bg1"/>
                </a:solidFill>
              </a:rPr>
              <a:t> developers on the most profitable properties to target in the current market. This advice will help them to make informed decisions about which properties to develop, maximize their profits, and remain competitive in the market.</a:t>
            </a:r>
          </a:p>
          <a:p>
            <a:pPr marL="285750" indent="-285750">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2901370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9235" y="1064916"/>
            <a:ext cx="8825658" cy="4677516"/>
          </a:xfrm>
        </p:spPr>
        <p:txBody>
          <a:bodyPr>
            <a:normAutofit/>
          </a:bodyPr>
          <a:lstStyle/>
          <a:p>
            <a:pPr marL="285750" indent="-285750">
              <a:buFont typeface="Wingdings" panose="05000000000000000000" pitchFamily="2" charset="2"/>
              <a:buChar char="Ø"/>
            </a:pPr>
            <a:r>
              <a:rPr lang="en-US" cap="none" dirty="0" smtClean="0">
                <a:solidFill>
                  <a:schemeClr val="bg1"/>
                </a:solidFill>
              </a:rPr>
              <a:t>The key features and variables that will be used to address the business problem include the sale price, the location variables (zip code, latitude/longitude), and the house characteristics (number of bedrooms/bathrooms, square footage, etc.).</a:t>
            </a:r>
          </a:p>
          <a:p>
            <a:pPr marL="285750" indent="-285750">
              <a:buFont typeface="Wingdings" panose="05000000000000000000" pitchFamily="2" charset="2"/>
              <a:buChar char="Ø"/>
            </a:pPr>
            <a:r>
              <a:rPr lang="en-US" cap="none" dirty="0" smtClean="0">
                <a:solidFill>
                  <a:schemeClr val="bg1"/>
                </a:solidFill>
              </a:rPr>
              <a:t>Some data cleaning and preprocessing will be necessary to prepare the dataset for analysis, including handling missing values, removing outliers, and converting some variables to the appropriate data type. In addition, some feature engineering was performed to create new variables that may be more useful for analysis, such as calculating the age of the house based on the date of sale and the year it was built.</a:t>
            </a:r>
            <a:endParaRPr lang="en-US" cap="none" dirty="0">
              <a:solidFill>
                <a:schemeClr val="bg1"/>
              </a:solidFill>
            </a:endParaRPr>
          </a:p>
        </p:txBody>
      </p:sp>
    </p:spTree>
    <p:extLst>
      <p:ext uri="{BB962C8B-B14F-4D97-AF65-F5344CB8AC3E}">
        <p14:creationId xmlns:p14="http://schemas.microsoft.com/office/powerpoint/2010/main" val="147802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658" y="1065108"/>
            <a:ext cx="8761413" cy="706964"/>
          </a:xfrm>
        </p:spPr>
        <p:txBody>
          <a:bodyPr/>
          <a:lstStyle/>
          <a:p>
            <a:pPr algn="ctr"/>
            <a:r>
              <a:rPr lang="en-US" dirty="0"/>
              <a:t>Objectives</a:t>
            </a:r>
            <a:br>
              <a:rPr lang="en-US" dirty="0"/>
            </a:br>
            <a:endParaRPr lang="en-US" dirty="0"/>
          </a:p>
        </p:txBody>
      </p:sp>
      <p:sp>
        <p:nvSpPr>
          <p:cNvPr id="3" name="Content Placeholder 2"/>
          <p:cNvSpPr>
            <a:spLocks noGrp="1"/>
          </p:cNvSpPr>
          <p:nvPr>
            <p:ph idx="1"/>
          </p:nvPr>
        </p:nvSpPr>
        <p:spPr/>
        <p:txBody>
          <a:bodyPr/>
          <a:lstStyle/>
          <a:p>
            <a:r>
              <a:rPr lang="en-US" dirty="0" smtClean="0"/>
              <a:t>Does </a:t>
            </a:r>
            <a:r>
              <a:rPr lang="en-US" dirty="0"/>
              <a:t>the time of the year affect the price of an house? If yes, which seasons/Months are most profitable?</a:t>
            </a:r>
          </a:p>
          <a:p>
            <a:r>
              <a:rPr lang="en-US" dirty="0"/>
              <a:t>Does Location affect prices? If yes, which locations within King county attract highest price of houses?</a:t>
            </a:r>
          </a:p>
          <a:p>
            <a:r>
              <a:rPr lang="en-US" dirty="0"/>
              <a:t>Which features/Attributes have the highest impact on sales price of houses/properties? Which features should the developer focus on when developing their upcoming projects in King County?</a:t>
            </a:r>
          </a:p>
          <a:p>
            <a:endParaRPr lang="en-US" dirty="0"/>
          </a:p>
        </p:txBody>
      </p:sp>
    </p:spTree>
    <p:extLst>
      <p:ext uri="{BB962C8B-B14F-4D97-AF65-F5344CB8AC3E}">
        <p14:creationId xmlns:p14="http://schemas.microsoft.com/office/powerpoint/2010/main" val="3313545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82812"/>
            <a:ext cx="8761413" cy="706964"/>
          </a:xfrm>
        </p:spPr>
        <p:txBody>
          <a:bodyPr/>
          <a:lstStyle/>
          <a:p>
            <a:pPr algn="ctr"/>
            <a:r>
              <a:rPr lang="en-US" b="1" dirty="0"/>
              <a:t>Data Understanding</a:t>
            </a:r>
            <a:br>
              <a:rPr lang="en-US" b="1" dirty="0"/>
            </a:br>
            <a:endParaRPr lang="en-US" dirty="0"/>
          </a:p>
        </p:txBody>
      </p:sp>
      <p:sp>
        <p:nvSpPr>
          <p:cNvPr id="3" name="Content Placeholder 2"/>
          <p:cNvSpPr>
            <a:spLocks noGrp="1"/>
          </p:cNvSpPr>
          <p:nvPr>
            <p:ph idx="1"/>
          </p:nvPr>
        </p:nvSpPr>
        <p:spPr/>
        <p:txBody>
          <a:bodyPr>
            <a:normAutofit/>
          </a:bodyPr>
          <a:lstStyle/>
          <a:p>
            <a:r>
              <a:rPr lang="en-US" dirty="0"/>
              <a:t>The dataset used is the King County House Sales dataset, which contains information on over 21,000 house sales in King County, Washington between May 2014 and May 2015. The dataset contains 21 variables, including house characteristics such as the number of bedrooms and bathrooms, location characteristics such as the zip code and latitude/longitude, and sale-related variables such as the sale price and date.</a:t>
            </a:r>
            <a:endParaRPr lang="en-US" dirty="0" smtClean="0"/>
          </a:p>
          <a:p>
            <a:r>
              <a:rPr lang="en-US" dirty="0"/>
              <a:t>Waterfront, view and year renovated </a:t>
            </a:r>
            <a:r>
              <a:rPr lang="en-US" dirty="0" smtClean="0"/>
              <a:t>had 11.0</a:t>
            </a:r>
            <a:r>
              <a:rPr lang="en-US" dirty="0"/>
              <a:t>%, 0.29%, and 17.79% respectively of missing data</a:t>
            </a:r>
            <a:r>
              <a:rPr lang="en-US" dirty="0" smtClean="0"/>
              <a:t>. We filled the columns view and waterfront with the mode and year renovated with the mean.</a:t>
            </a:r>
            <a:r>
              <a:rPr lang="en-US" dirty="0"/>
              <a:t> </a:t>
            </a:r>
            <a:r>
              <a:rPr lang="en-US" dirty="0" smtClean="0"/>
              <a:t>Although this might lead to some inaccuracies in the data. </a:t>
            </a:r>
          </a:p>
          <a:p>
            <a:endParaRPr lang="en-US" dirty="0" smtClean="0"/>
          </a:p>
        </p:txBody>
      </p:sp>
    </p:spTree>
    <p:extLst>
      <p:ext uri="{BB962C8B-B14F-4D97-AF65-F5344CB8AC3E}">
        <p14:creationId xmlns:p14="http://schemas.microsoft.com/office/powerpoint/2010/main" val="3157667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347</TotalTime>
  <Words>626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Ion Boardroom</vt:lpstr>
      <vt:lpstr>Group 4.4 Project Presentation</vt:lpstr>
      <vt:lpstr>Overview</vt:lpstr>
      <vt:lpstr>Business Problem</vt:lpstr>
      <vt:lpstr>Kings Wajenzi Developers</vt:lpstr>
      <vt:lpstr>PowerPoint Presentation</vt:lpstr>
      <vt:lpstr>Objectives </vt:lpstr>
      <vt:lpstr>Data Understanding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4.4 Project Presentation</dc:title>
  <dc:creator>Microsoft account</dc:creator>
  <cp:lastModifiedBy>Microsoft account</cp:lastModifiedBy>
  <cp:revision>7</cp:revision>
  <dcterms:created xsi:type="dcterms:W3CDTF">2023-04-19T03:01:56Z</dcterms:created>
  <dcterms:modified xsi:type="dcterms:W3CDTF">2023-04-19T08:49:16Z</dcterms:modified>
</cp:coreProperties>
</file>