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64" r:id="rId11"/>
    <p:sldId id="269" r:id="rId12"/>
    <p:sldId id="265" r:id="rId13"/>
    <p:sldId id="268" r:id="rId14"/>
    <p:sldId id="266" r:id="rId15"/>
    <p:sldId id="271" r:id="rId16"/>
    <p:sldId id="267"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80EB7A-0B91-460A-8C1E-940596D9BB1D}">
          <p14:sldIdLst>
            <p14:sldId id="256"/>
            <p14:sldId id="257"/>
            <p14:sldId id="258"/>
            <p14:sldId id="259"/>
            <p14:sldId id="260"/>
            <p14:sldId id="261"/>
            <p14:sldId id="262"/>
            <p14:sldId id="263"/>
            <p14:sldId id="270"/>
            <p14:sldId id="264"/>
            <p14:sldId id="269"/>
            <p14:sldId id="265"/>
            <p14:sldId id="268"/>
            <p14:sldId id="266"/>
            <p14:sldId id="271"/>
            <p14:sldId id="267"/>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B1881A6-7499-4D16-A777-F48D1E1CEF27}" type="datetimeFigureOut">
              <a:rPr lang="en-KE" smtClean="0"/>
              <a:t>24/05/2023</a:t>
            </a:fld>
            <a:endParaRPr lang="en-KE"/>
          </a:p>
        </p:txBody>
      </p:sp>
      <p:sp>
        <p:nvSpPr>
          <p:cNvPr id="5" name="Footer Placeholder 4"/>
          <p:cNvSpPr>
            <a:spLocks noGrp="1"/>
          </p:cNvSpPr>
          <p:nvPr>
            <p:ph type="ftr" sz="quarter" idx="11"/>
          </p:nvPr>
        </p:nvSpPr>
        <p:spPr>
          <a:xfrm>
            <a:off x="2692397" y="5037663"/>
            <a:ext cx="5214635" cy="279400"/>
          </a:xfrm>
        </p:spPr>
        <p:txBody>
          <a:bodyPr/>
          <a:lstStyle/>
          <a:p>
            <a:endParaRPr lang="en-KE"/>
          </a:p>
        </p:txBody>
      </p:sp>
      <p:sp>
        <p:nvSpPr>
          <p:cNvPr id="6" name="Slide Number Placeholder 5"/>
          <p:cNvSpPr>
            <a:spLocks noGrp="1"/>
          </p:cNvSpPr>
          <p:nvPr>
            <p:ph type="sldNum" sz="quarter" idx="12"/>
          </p:nvPr>
        </p:nvSpPr>
        <p:spPr>
          <a:xfrm>
            <a:off x="8956900" y="5037663"/>
            <a:ext cx="551167" cy="279400"/>
          </a:xfrm>
        </p:spPr>
        <p:txBody>
          <a:bodyPr/>
          <a:lstStyle/>
          <a:p>
            <a:fld id="{2E59B35D-7A59-46AC-B9E4-867534B3D2A0}" type="slidenum">
              <a:rPr lang="en-KE" smtClean="0"/>
              <a:t>‹#›</a:t>
            </a:fld>
            <a:endParaRPr lang="en-K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85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1881A6-7499-4D16-A777-F48D1E1CEF27}" type="datetimeFigureOut">
              <a:rPr lang="en-KE" smtClean="0"/>
              <a:t>24/05/2023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E59B35D-7A59-46AC-B9E4-867534B3D2A0}" type="slidenum">
              <a:rPr lang="en-KE" smtClean="0"/>
              <a:t>‹#›</a:t>
            </a:fld>
            <a:endParaRPr lang="en-KE"/>
          </a:p>
        </p:txBody>
      </p:sp>
    </p:spTree>
    <p:extLst>
      <p:ext uri="{BB962C8B-B14F-4D97-AF65-F5344CB8AC3E}">
        <p14:creationId xmlns:p14="http://schemas.microsoft.com/office/powerpoint/2010/main" val="156174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1881A6-7499-4D16-A777-F48D1E1CEF27}" type="datetimeFigureOut">
              <a:rPr lang="en-KE" smtClean="0"/>
              <a:t>24/05/2023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E59B35D-7A59-46AC-B9E4-867534B3D2A0}" type="slidenum">
              <a:rPr lang="en-KE" smtClean="0"/>
              <a:t>‹#›</a:t>
            </a:fld>
            <a:endParaRPr lang="en-K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228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1881A6-7499-4D16-A777-F48D1E1CEF27}" type="datetimeFigureOut">
              <a:rPr lang="en-KE" smtClean="0"/>
              <a:t>24/05/2023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E59B35D-7A59-46AC-B9E4-867534B3D2A0}" type="slidenum">
              <a:rPr lang="en-KE" smtClean="0"/>
              <a:t>‹#›</a:t>
            </a:fld>
            <a:endParaRPr lang="en-K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076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1881A6-7499-4D16-A777-F48D1E1CEF27}" type="datetimeFigureOut">
              <a:rPr lang="en-KE" smtClean="0"/>
              <a:t>24/05/2023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E59B35D-7A59-46AC-B9E4-867534B3D2A0}" type="slidenum">
              <a:rPr lang="en-KE" smtClean="0"/>
              <a:t>‹#›</a:t>
            </a:fld>
            <a:endParaRPr lang="en-KE"/>
          </a:p>
        </p:txBody>
      </p:sp>
    </p:spTree>
    <p:extLst>
      <p:ext uri="{BB962C8B-B14F-4D97-AF65-F5344CB8AC3E}">
        <p14:creationId xmlns:p14="http://schemas.microsoft.com/office/powerpoint/2010/main" val="3977441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1881A6-7499-4D16-A777-F48D1E1CEF27}" type="datetimeFigureOut">
              <a:rPr lang="en-KE" smtClean="0"/>
              <a:t>24/05/2023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E59B35D-7A59-46AC-B9E4-867534B3D2A0}" type="slidenum">
              <a:rPr lang="en-KE" smtClean="0"/>
              <a:t>‹#›</a:t>
            </a:fld>
            <a:endParaRPr lang="en-K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7167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1881A6-7499-4D16-A777-F48D1E1CEF27}" type="datetimeFigureOut">
              <a:rPr lang="en-KE" smtClean="0"/>
              <a:t>24/05/2023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E59B35D-7A59-46AC-B9E4-867534B3D2A0}" type="slidenum">
              <a:rPr lang="en-KE" smtClean="0"/>
              <a:t>‹#›</a:t>
            </a:fld>
            <a:endParaRPr lang="en-K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5596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881A6-7499-4D16-A777-F48D1E1CEF27}" type="datetimeFigureOut">
              <a:rPr lang="en-KE" smtClean="0"/>
              <a:t>24/05/2023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E59B35D-7A59-46AC-B9E4-867534B3D2A0}" type="slidenum">
              <a:rPr lang="en-KE" smtClean="0"/>
              <a:t>‹#›</a:t>
            </a:fld>
            <a:endParaRPr lang="en-K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0250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881A6-7499-4D16-A777-F48D1E1CEF27}" type="datetimeFigureOut">
              <a:rPr lang="en-KE" smtClean="0"/>
              <a:t>24/05/2023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E59B35D-7A59-46AC-B9E4-867534B3D2A0}" type="slidenum">
              <a:rPr lang="en-KE" smtClean="0"/>
              <a:t>‹#›</a:t>
            </a:fld>
            <a:endParaRPr lang="en-K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361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881A6-7499-4D16-A777-F48D1E1CEF27}" type="datetimeFigureOut">
              <a:rPr lang="en-KE" smtClean="0"/>
              <a:t>24/05/2023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E59B35D-7A59-46AC-B9E4-867534B3D2A0}" type="slidenum">
              <a:rPr lang="en-KE" smtClean="0"/>
              <a:t>‹#›</a:t>
            </a:fld>
            <a:endParaRPr lang="en-KE"/>
          </a:p>
        </p:txBody>
      </p:sp>
    </p:spTree>
    <p:extLst>
      <p:ext uri="{BB962C8B-B14F-4D97-AF65-F5344CB8AC3E}">
        <p14:creationId xmlns:p14="http://schemas.microsoft.com/office/powerpoint/2010/main" val="374068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1881A6-7499-4D16-A777-F48D1E1CEF27}" type="datetimeFigureOut">
              <a:rPr lang="en-KE" smtClean="0"/>
              <a:t>24/05/2023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E59B35D-7A59-46AC-B9E4-867534B3D2A0}" type="slidenum">
              <a:rPr lang="en-KE" smtClean="0"/>
              <a:t>‹#›</a:t>
            </a:fld>
            <a:endParaRPr lang="en-K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46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881A6-7499-4D16-A777-F48D1E1CEF27}" type="datetimeFigureOut">
              <a:rPr lang="en-KE" smtClean="0"/>
              <a:t>24/05/2023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E59B35D-7A59-46AC-B9E4-867534B3D2A0}" type="slidenum">
              <a:rPr lang="en-KE" smtClean="0"/>
              <a:t>‹#›</a:t>
            </a:fld>
            <a:endParaRPr lang="en-KE"/>
          </a:p>
        </p:txBody>
      </p:sp>
    </p:spTree>
    <p:extLst>
      <p:ext uri="{BB962C8B-B14F-4D97-AF65-F5344CB8AC3E}">
        <p14:creationId xmlns:p14="http://schemas.microsoft.com/office/powerpoint/2010/main" val="1625481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881A6-7499-4D16-A777-F48D1E1CEF27}" type="datetimeFigureOut">
              <a:rPr lang="en-KE" smtClean="0"/>
              <a:t>24/05/2023</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2E59B35D-7A59-46AC-B9E4-867534B3D2A0}" type="slidenum">
              <a:rPr lang="en-KE" smtClean="0"/>
              <a:t>‹#›</a:t>
            </a:fld>
            <a:endParaRPr lang="en-K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075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881A6-7499-4D16-A777-F48D1E1CEF27}" type="datetimeFigureOut">
              <a:rPr lang="en-KE" smtClean="0"/>
              <a:t>24/05/2023</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2E59B35D-7A59-46AC-B9E4-867534B3D2A0}" type="slidenum">
              <a:rPr lang="en-KE" smtClean="0"/>
              <a:t>‹#›</a:t>
            </a:fld>
            <a:endParaRPr lang="en-K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108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881A6-7499-4D16-A777-F48D1E1CEF27}" type="datetimeFigureOut">
              <a:rPr lang="en-KE" smtClean="0"/>
              <a:t>24/05/2023</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2E59B35D-7A59-46AC-B9E4-867534B3D2A0}" type="slidenum">
              <a:rPr lang="en-KE" smtClean="0"/>
              <a:t>‹#›</a:t>
            </a:fld>
            <a:endParaRPr lang="en-KE"/>
          </a:p>
        </p:txBody>
      </p:sp>
    </p:spTree>
    <p:extLst>
      <p:ext uri="{BB962C8B-B14F-4D97-AF65-F5344CB8AC3E}">
        <p14:creationId xmlns:p14="http://schemas.microsoft.com/office/powerpoint/2010/main" val="229662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1881A6-7499-4D16-A777-F48D1E1CEF27}" type="datetimeFigureOut">
              <a:rPr lang="en-KE" smtClean="0"/>
              <a:t>24/05/2023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E59B35D-7A59-46AC-B9E4-867534B3D2A0}" type="slidenum">
              <a:rPr lang="en-KE" smtClean="0"/>
              <a:t>‹#›</a:t>
            </a:fld>
            <a:endParaRPr lang="en-K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037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1881A6-7499-4D16-A777-F48D1E1CEF27}" type="datetimeFigureOut">
              <a:rPr lang="en-KE" smtClean="0"/>
              <a:t>24/05/2023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E59B35D-7A59-46AC-B9E4-867534B3D2A0}" type="slidenum">
              <a:rPr lang="en-KE" smtClean="0"/>
              <a:t>‹#›</a:t>
            </a:fld>
            <a:endParaRPr lang="en-KE"/>
          </a:p>
        </p:txBody>
      </p:sp>
    </p:spTree>
    <p:extLst>
      <p:ext uri="{BB962C8B-B14F-4D97-AF65-F5344CB8AC3E}">
        <p14:creationId xmlns:p14="http://schemas.microsoft.com/office/powerpoint/2010/main" val="49355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1881A6-7499-4D16-A777-F48D1E1CEF27}" type="datetimeFigureOut">
              <a:rPr lang="en-KE" smtClean="0"/>
              <a:t>24/05/2023</a:t>
            </a:fld>
            <a:endParaRPr lang="en-K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K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59B35D-7A59-46AC-B9E4-867534B3D2A0}" type="slidenum">
              <a:rPr lang="en-KE" smtClean="0"/>
              <a:t>‹#›</a:t>
            </a:fld>
            <a:endParaRPr lang="en-KE"/>
          </a:p>
        </p:txBody>
      </p:sp>
    </p:spTree>
    <p:extLst>
      <p:ext uri="{BB962C8B-B14F-4D97-AF65-F5344CB8AC3E}">
        <p14:creationId xmlns:p14="http://schemas.microsoft.com/office/powerpoint/2010/main" val="1166865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23E6-BFEC-4828-91C1-2658DE76B96D}"/>
              </a:ext>
            </a:extLst>
          </p:cNvPr>
          <p:cNvSpPr>
            <a:spLocks noGrp="1"/>
          </p:cNvSpPr>
          <p:nvPr>
            <p:ph type="ctrTitle"/>
          </p:nvPr>
        </p:nvSpPr>
        <p:spPr/>
        <p:txBody>
          <a:bodyPr/>
          <a:lstStyle/>
          <a:p>
            <a:r>
              <a:rPr lang="en-US" sz="4800" dirty="0"/>
              <a:t>CREDIT CARD DEFAULT PREDICTION</a:t>
            </a:r>
            <a:endParaRPr lang="en-KE" sz="4800" dirty="0"/>
          </a:p>
        </p:txBody>
      </p:sp>
      <p:sp>
        <p:nvSpPr>
          <p:cNvPr id="3" name="Subtitle 2">
            <a:extLst>
              <a:ext uri="{FF2B5EF4-FFF2-40B4-BE49-F238E27FC236}">
                <a16:creationId xmlns:a16="http://schemas.microsoft.com/office/drawing/2014/main" id="{28E63659-141D-43A4-9366-76FF981198A2}"/>
              </a:ext>
            </a:extLst>
          </p:cNvPr>
          <p:cNvSpPr>
            <a:spLocks noGrp="1"/>
          </p:cNvSpPr>
          <p:nvPr>
            <p:ph type="subTitle" idx="1"/>
          </p:nvPr>
        </p:nvSpPr>
        <p:spPr/>
        <p:txBody>
          <a:bodyPr/>
          <a:lstStyle/>
          <a:p>
            <a:r>
              <a:rPr lang="en-US" dirty="0"/>
              <a:t>Prediction of client default</a:t>
            </a:r>
            <a:endParaRPr lang="en-KE" dirty="0"/>
          </a:p>
        </p:txBody>
      </p:sp>
    </p:spTree>
    <p:extLst>
      <p:ext uri="{BB962C8B-B14F-4D97-AF65-F5344CB8AC3E}">
        <p14:creationId xmlns:p14="http://schemas.microsoft.com/office/powerpoint/2010/main" val="162828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EF2D9C-1677-4C31-BB53-B6D0BDA6338D}"/>
              </a:ext>
            </a:extLst>
          </p:cNvPr>
          <p:cNvPicPr>
            <a:picLocks noGrp="1"/>
          </p:cNvPicPr>
          <p:nvPr>
            <p:ph idx="1"/>
          </p:nvPr>
        </p:nvPicPr>
        <p:blipFill>
          <a:blip r:embed="rId2"/>
          <a:stretch>
            <a:fillRect/>
          </a:stretch>
        </p:blipFill>
        <p:spPr>
          <a:xfrm>
            <a:off x="1295402" y="583097"/>
            <a:ext cx="9601196" cy="5552660"/>
          </a:xfrm>
          <a:prstGeom prst="rect">
            <a:avLst/>
          </a:prstGeom>
        </p:spPr>
      </p:pic>
    </p:spTree>
    <p:extLst>
      <p:ext uri="{BB962C8B-B14F-4D97-AF65-F5344CB8AC3E}">
        <p14:creationId xmlns:p14="http://schemas.microsoft.com/office/powerpoint/2010/main" val="1317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8D1990-EBF8-41CD-A8DD-CB6B559CD954}"/>
              </a:ext>
            </a:extLst>
          </p:cNvPr>
          <p:cNvSpPr>
            <a:spLocks noGrp="1"/>
          </p:cNvSpPr>
          <p:nvPr>
            <p:ph idx="1"/>
          </p:nvPr>
        </p:nvSpPr>
        <p:spPr/>
        <p:txBody>
          <a:bodyPr/>
          <a:lstStyle/>
          <a:p>
            <a:r>
              <a:rPr lang="en-US" dirty="0"/>
              <a:t>The output below is a grid of regression plots, where each plot shows the relationship between a specific feature and the target variable 'Target'. The plots can help visualize the linear relationship, if any, between the features and the target variable, and provide insights into the potential predictive power of the features.</a:t>
            </a:r>
            <a:endParaRPr lang="en-KE" dirty="0"/>
          </a:p>
          <a:p>
            <a:endParaRPr lang="en-KE" dirty="0"/>
          </a:p>
        </p:txBody>
      </p:sp>
    </p:spTree>
    <p:extLst>
      <p:ext uri="{BB962C8B-B14F-4D97-AF65-F5344CB8AC3E}">
        <p14:creationId xmlns:p14="http://schemas.microsoft.com/office/powerpoint/2010/main" val="82968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7398FD-4B9A-4F1E-A057-4D9342907DAA}"/>
              </a:ext>
            </a:extLst>
          </p:cNvPr>
          <p:cNvPicPr>
            <a:picLocks noGrp="1"/>
          </p:cNvPicPr>
          <p:nvPr>
            <p:ph idx="1"/>
          </p:nvPr>
        </p:nvPicPr>
        <p:blipFill>
          <a:blip r:embed="rId2"/>
          <a:stretch>
            <a:fillRect/>
          </a:stretch>
        </p:blipFill>
        <p:spPr>
          <a:xfrm>
            <a:off x="1895061" y="795131"/>
            <a:ext cx="8097077" cy="5367130"/>
          </a:xfrm>
          <a:prstGeom prst="rect">
            <a:avLst/>
          </a:prstGeom>
        </p:spPr>
      </p:pic>
    </p:spTree>
    <p:extLst>
      <p:ext uri="{BB962C8B-B14F-4D97-AF65-F5344CB8AC3E}">
        <p14:creationId xmlns:p14="http://schemas.microsoft.com/office/powerpoint/2010/main" val="210042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8678-741C-4564-AF45-281C1D172051}"/>
              </a:ext>
            </a:extLst>
          </p:cNvPr>
          <p:cNvSpPr>
            <a:spLocks noGrp="1"/>
          </p:cNvSpPr>
          <p:nvPr>
            <p:ph type="title"/>
          </p:nvPr>
        </p:nvSpPr>
        <p:spPr/>
        <p:txBody>
          <a:bodyPr/>
          <a:lstStyle/>
          <a:p>
            <a:r>
              <a:rPr lang="en-US" dirty="0"/>
              <a:t>Data Correlation</a:t>
            </a:r>
            <a:endParaRPr lang="en-KE" dirty="0"/>
          </a:p>
        </p:txBody>
      </p:sp>
      <p:sp>
        <p:nvSpPr>
          <p:cNvPr id="3" name="Content Placeholder 2">
            <a:extLst>
              <a:ext uri="{FF2B5EF4-FFF2-40B4-BE49-F238E27FC236}">
                <a16:creationId xmlns:a16="http://schemas.microsoft.com/office/drawing/2014/main" id="{1C0476B4-862A-451B-8DDE-89411A24E0EA}"/>
              </a:ext>
            </a:extLst>
          </p:cNvPr>
          <p:cNvSpPr>
            <a:spLocks noGrp="1"/>
          </p:cNvSpPr>
          <p:nvPr>
            <p:ph idx="1"/>
          </p:nvPr>
        </p:nvSpPr>
        <p:spPr/>
        <p:txBody>
          <a:bodyPr/>
          <a:lstStyle/>
          <a:p>
            <a:r>
              <a:rPr lang="en-KE" dirty="0"/>
              <a:t>The correlation coefficients range from -1 to 1, with -1 indicating a strong negative correlation, 0 indicating no correlation, and 1 indicating a strong positive correlation. The provided correlations indicate the strength and direction of the linear relationship between each feature and the target variable. However, it's important to note that correlation does not imply causation, and other factors may influence the relationship between variables.</a:t>
            </a:r>
          </a:p>
          <a:p>
            <a:r>
              <a:rPr lang="en-US" dirty="0"/>
              <a:t>Below we will also plot a graph showing the highest corelated variable to our target. </a:t>
            </a:r>
            <a:endParaRPr lang="en-KE" dirty="0"/>
          </a:p>
          <a:p>
            <a:endParaRPr lang="en-KE" dirty="0"/>
          </a:p>
        </p:txBody>
      </p:sp>
    </p:spTree>
    <p:extLst>
      <p:ext uri="{BB962C8B-B14F-4D97-AF65-F5344CB8AC3E}">
        <p14:creationId xmlns:p14="http://schemas.microsoft.com/office/powerpoint/2010/main" val="349991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F7A91D-040C-4CD1-A879-814D380935A2}"/>
              </a:ext>
            </a:extLst>
          </p:cNvPr>
          <p:cNvPicPr>
            <a:picLocks noGrp="1"/>
          </p:cNvPicPr>
          <p:nvPr>
            <p:ph idx="1"/>
          </p:nvPr>
        </p:nvPicPr>
        <p:blipFill>
          <a:blip r:embed="rId2"/>
          <a:stretch>
            <a:fillRect/>
          </a:stretch>
        </p:blipFill>
        <p:spPr>
          <a:xfrm>
            <a:off x="1510748" y="715617"/>
            <a:ext cx="9170504" cy="5526157"/>
          </a:xfrm>
          <a:prstGeom prst="rect">
            <a:avLst/>
          </a:prstGeom>
        </p:spPr>
      </p:pic>
    </p:spTree>
    <p:extLst>
      <p:ext uri="{BB962C8B-B14F-4D97-AF65-F5344CB8AC3E}">
        <p14:creationId xmlns:p14="http://schemas.microsoft.com/office/powerpoint/2010/main" val="403524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4E98-0E24-445D-AAD2-BBAE7335E2C1}"/>
              </a:ext>
            </a:extLst>
          </p:cNvPr>
          <p:cNvSpPr>
            <a:spLocks noGrp="1"/>
          </p:cNvSpPr>
          <p:nvPr>
            <p:ph type="title"/>
          </p:nvPr>
        </p:nvSpPr>
        <p:spPr/>
        <p:txBody>
          <a:bodyPr/>
          <a:lstStyle/>
          <a:p>
            <a:r>
              <a:rPr lang="en-US" b="1" dirty="0"/>
              <a:t>Class Imbalance Investigation</a:t>
            </a:r>
            <a:endParaRPr lang="en-KE" dirty="0"/>
          </a:p>
        </p:txBody>
      </p:sp>
      <p:sp>
        <p:nvSpPr>
          <p:cNvPr id="3" name="Content Placeholder 2">
            <a:extLst>
              <a:ext uri="{FF2B5EF4-FFF2-40B4-BE49-F238E27FC236}">
                <a16:creationId xmlns:a16="http://schemas.microsoft.com/office/drawing/2014/main" id="{370AEBBD-4A73-4DCD-86EE-B67351A317B7}"/>
              </a:ext>
            </a:extLst>
          </p:cNvPr>
          <p:cNvSpPr>
            <a:spLocks noGrp="1"/>
          </p:cNvSpPr>
          <p:nvPr>
            <p:ph idx="1"/>
          </p:nvPr>
        </p:nvSpPr>
        <p:spPr/>
        <p:txBody>
          <a:bodyPr/>
          <a:lstStyle/>
          <a:p>
            <a:r>
              <a:rPr lang="en-US" dirty="0"/>
              <a:t>The class imbalance is moderate and may require addressing. </a:t>
            </a:r>
            <a:endParaRPr lang="en-KE" dirty="0"/>
          </a:p>
          <a:p>
            <a:r>
              <a:rPr lang="en-US" dirty="0"/>
              <a:t>Class Imbalance Ratio: 3.52</a:t>
            </a:r>
            <a:endParaRPr lang="en-KE" dirty="0"/>
          </a:p>
          <a:p>
            <a:endParaRPr lang="en-KE" dirty="0"/>
          </a:p>
        </p:txBody>
      </p:sp>
    </p:spTree>
    <p:extLst>
      <p:ext uri="{BB962C8B-B14F-4D97-AF65-F5344CB8AC3E}">
        <p14:creationId xmlns:p14="http://schemas.microsoft.com/office/powerpoint/2010/main" val="285273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492837D-D483-45DD-A49A-257185D54E97}"/>
              </a:ext>
            </a:extLst>
          </p:cNvPr>
          <p:cNvPicPr>
            <a:picLocks noGrp="1"/>
          </p:cNvPicPr>
          <p:nvPr>
            <p:ph idx="1"/>
          </p:nvPr>
        </p:nvPicPr>
        <p:blipFill>
          <a:blip r:embed="rId2"/>
          <a:stretch>
            <a:fillRect/>
          </a:stretch>
        </p:blipFill>
        <p:spPr>
          <a:xfrm>
            <a:off x="861391" y="742122"/>
            <a:ext cx="10376452" cy="5406887"/>
          </a:xfrm>
          <a:prstGeom prst="rect">
            <a:avLst/>
          </a:prstGeom>
        </p:spPr>
      </p:pic>
    </p:spTree>
    <p:extLst>
      <p:ext uri="{BB962C8B-B14F-4D97-AF65-F5344CB8AC3E}">
        <p14:creationId xmlns:p14="http://schemas.microsoft.com/office/powerpoint/2010/main" val="2998839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F26D-7FFE-4370-98A5-D9F6BEABBB02}"/>
              </a:ext>
            </a:extLst>
          </p:cNvPr>
          <p:cNvSpPr>
            <a:spLocks noGrp="1"/>
          </p:cNvSpPr>
          <p:nvPr>
            <p:ph type="title"/>
          </p:nvPr>
        </p:nvSpPr>
        <p:spPr/>
        <p:txBody>
          <a:bodyPr>
            <a:normAutofit/>
          </a:bodyPr>
          <a:lstStyle/>
          <a:p>
            <a:r>
              <a:rPr lang="en-KE" b="1" cap="all" dirty="0"/>
              <a:t>Modelling</a:t>
            </a:r>
            <a:endParaRPr lang="en-KE" dirty="0"/>
          </a:p>
        </p:txBody>
      </p:sp>
      <p:pic>
        <p:nvPicPr>
          <p:cNvPr id="4" name="Content Placeholder 3">
            <a:extLst>
              <a:ext uri="{FF2B5EF4-FFF2-40B4-BE49-F238E27FC236}">
                <a16:creationId xmlns:a16="http://schemas.microsoft.com/office/drawing/2014/main" id="{0ABBC13B-1A64-40EE-B2ED-CE651A652AA2}"/>
              </a:ext>
            </a:extLst>
          </p:cNvPr>
          <p:cNvPicPr>
            <a:picLocks noGrp="1"/>
          </p:cNvPicPr>
          <p:nvPr>
            <p:ph idx="1"/>
          </p:nvPr>
        </p:nvPicPr>
        <p:blipFill>
          <a:blip r:embed="rId2"/>
          <a:stretch>
            <a:fillRect/>
          </a:stretch>
        </p:blipFill>
        <p:spPr>
          <a:xfrm>
            <a:off x="5418138" y="1377554"/>
            <a:ext cx="5470525" cy="4102893"/>
          </a:xfrm>
          <a:prstGeom prst="rect">
            <a:avLst/>
          </a:prstGeom>
        </p:spPr>
      </p:pic>
      <p:sp>
        <p:nvSpPr>
          <p:cNvPr id="5" name="Text Placeholder 4">
            <a:extLst>
              <a:ext uri="{FF2B5EF4-FFF2-40B4-BE49-F238E27FC236}">
                <a16:creationId xmlns:a16="http://schemas.microsoft.com/office/drawing/2014/main" id="{65DE024E-8B79-4323-AED5-3DC935550BB1}"/>
              </a:ext>
            </a:extLst>
          </p:cNvPr>
          <p:cNvSpPr>
            <a:spLocks noGrp="1"/>
          </p:cNvSpPr>
          <p:nvPr>
            <p:ph type="body" sz="half" idx="2"/>
          </p:nvPr>
        </p:nvSpPr>
        <p:spPr/>
        <p:txBody>
          <a:bodyPr>
            <a:normAutofit lnSpcReduction="10000"/>
          </a:bodyPr>
          <a:lstStyle/>
          <a:p>
            <a:r>
              <a:rPr lang="en-KE" dirty="0"/>
              <a:t>Overall, the results suggest that the model's performance is subpar. It has low recall, indicating that it fails to identify a significant portion of positive instances. The precision is also low, suggesting a high rate of false positives. The F1-score and ROC AUC further confirm the poor performance of the model. Further analysis and improvement of the model may be necessary to achieve better results.</a:t>
            </a:r>
          </a:p>
          <a:p>
            <a:endParaRPr lang="en-KE" dirty="0"/>
          </a:p>
        </p:txBody>
      </p:sp>
    </p:spTree>
    <p:extLst>
      <p:ext uri="{BB962C8B-B14F-4D97-AF65-F5344CB8AC3E}">
        <p14:creationId xmlns:p14="http://schemas.microsoft.com/office/powerpoint/2010/main" val="373835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F89B-F99E-44C8-8B70-5AE973BA5633}"/>
              </a:ext>
            </a:extLst>
          </p:cNvPr>
          <p:cNvSpPr>
            <a:spLocks noGrp="1"/>
          </p:cNvSpPr>
          <p:nvPr>
            <p:ph type="title"/>
          </p:nvPr>
        </p:nvSpPr>
        <p:spPr/>
        <p:txBody>
          <a:bodyPr/>
          <a:lstStyle/>
          <a:p>
            <a:r>
              <a:rPr lang="en-US" dirty="0"/>
              <a:t>Classification Model</a:t>
            </a:r>
            <a:endParaRPr lang="en-KE" dirty="0"/>
          </a:p>
        </p:txBody>
      </p:sp>
      <p:sp>
        <p:nvSpPr>
          <p:cNvPr id="4" name="Text Placeholder 3">
            <a:extLst>
              <a:ext uri="{FF2B5EF4-FFF2-40B4-BE49-F238E27FC236}">
                <a16:creationId xmlns:a16="http://schemas.microsoft.com/office/drawing/2014/main" id="{625A0B3A-D5B8-4A43-9475-78B7361FE184}"/>
              </a:ext>
            </a:extLst>
          </p:cNvPr>
          <p:cNvSpPr>
            <a:spLocks noGrp="1"/>
          </p:cNvSpPr>
          <p:nvPr>
            <p:ph type="body" sz="half" idx="2"/>
          </p:nvPr>
        </p:nvSpPr>
        <p:spPr/>
        <p:txBody>
          <a:bodyPr>
            <a:normAutofit/>
          </a:bodyPr>
          <a:lstStyle/>
          <a:p>
            <a:r>
              <a:rPr lang="en-US" dirty="0"/>
              <a:t>The classifier model has a higher ROC AUC score compared to the baseline model, It suggests that the model can rank positive instances higher than negative instances more consistently than the baseline model.</a:t>
            </a:r>
            <a:endParaRPr lang="en-KE" dirty="0"/>
          </a:p>
          <a:p>
            <a:r>
              <a:rPr lang="en-US" dirty="0"/>
              <a:t>The Model does improve in performance, but it is not near the score we would want to use as a determiner for policy changes.</a:t>
            </a:r>
            <a:endParaRPr lang="en-KE" dirty="0"/>
          </a:p>
        </p:txBody>
      </p:sp>
      <p:pic>
        <p:nvPicPr>
          <p:cNvPr id="7" name="Content Placeholder 6">
            <a:extLst>
              <a:ext uri="{FF2B5EF4-FFF2-40B4-BE49-F238E27FC236}">
                <a16:creationId xmlns:a16="http://schemas.microsoft.com/office/drawing/2014/main" id="{14ED04B1-3F10-4285-B4CD-7BF0C9080E1E}"/>
              </a:ext>
            </a:extLst>
          </p:cNvPr>
          <p:cNvPicPr>
            <a:picLocks noGrp="1"/>
          </p:cNvPicPr>
          <p:nvPr>
            <p:ph idx="1"/>
          </p:nvPr>
        </p:nvPicPr>
        <p:blipFill>
          <a:blip r:embed="rId2"/>
          <a:stretch>
            <a:fillRect/>
          </a:stretch>
        </p:blipFill>
        <p:spPr>
          <a:xfrm>
            <a:off x="5418138" y="1377554"/>
            <a:ext cx="5470525" cy="4102893"/>
          </a:xfrm>
          <a:prstGeom prst="rect">
            <a:avLst/>
          </a:prstGeom>
        </p:spPr>
      </p:pic>
    </p:spTree>
    <p:extLst>
      <p:ext uri="{BB962C8B-B14F-4D97-AF65-F5344CB8AC3E}">
        <p14:creationId xmlns:p14="http://schemas.microsoft.com/office/powerpoint/2010/main" val="3047938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21BC-E08A-4D3F-A2EF-FBC7003626B1}"/>
              </a:ext>
            </a:extLst>
          </p:cNvPr>
          <p:cNvSpPr>
            <a:spLocks noGrp="1"/>
          </p:cNvSpPr>
          <p:nvPr>
            <p:ph type="title"/>
          </p:nvPr>
        </p:nvSpPr>
        <p:spPr/>
        <p:txBody>
          <a:bodyPr/>
          <a:lstStyle/>
          <a:p>
            <a:r>
              <a:rPr lang="en-US" dirty="0"/>
              <a:t>Final Model</a:t>
            </a:r>
            <a:endParaRPr lang="en-KE" dirty="0"/>
          </a:p>
        </p:txBody>
      </p:sp>
      <p:sp>
        <p:nvSpPr>
          <p:cNvPr id="3" name="Content Placeholder 2">
            <a:extLst>
              <a:ext uri="{FF2B5EF4-FFF2-40B4-BE49-F238E27FC236}">
                <a16:creationId xmlns:a16="http://schemas.microsoft.com/office/drawing/2014/main" id="{7CE90197-47E7-4697-867B-5810B1ECD658}"/>
              </a:ext>
            </a:extLst>
          </p:cNvPr>
          <p:cNvSpPr>
            <a:spLocks noGrp="1"/>
          </p:cNvSpPr>
          <p:nvPr>
            <p:ph idx="1"/>
          </p:nvPr>
        </p:nvSpPr>
        <p:spPr/>
        <p:txBody>
          <a:bodyPr/>
          <a:lstStyle/>
          <a:p>
            <a:endParaRPr lang="en-KE"/>
          </a:p>
        </p:txBody>
      </p:sp>
      <p:sp>
        <p:nvSpPr>
          <p:cNvPr id="4" name="Text Placeholder 3">
            <a:extLst>
              <a:ext uri="{FF2B5EF4-FFF2-40B4-BE49-F238E27FC236}">
                <a16:creationId xmlns:a16="http://schemas.microsoft.com/office/drawing/2014/main" id="{73D946AA-74DB-4FD2-8C49-BD813ADB00AF}"/>
              </a:ext>
            </a:extLst>
          </p:cNvPr>
          <p:cNvSpPr>
            <a:spLocks noGrp="1"/>
          </p:cNvSpPr>
          <p:nvPr>
            <p:ph type="body" sz="half" idx="2"/>
          </p:nvPr>
        </p:nvSpPr>
        <p:spPr/>
        <p:txBody>
          <a:bodyPr>
            <a:normAutofit lnSpcReduction="10000"/>
          </a:bodyPr>
          <a:lstStyle/>
          <a:p>
            <a:r>
              <a:rPr lang="en-US" dirty="0"/>
              <a:t>By incorporating cross-validation and ensemble methods like bagging and boosting with a Random Forest model, you can potentially improve its performance, reduce overfitting, and enhance its predictive power. Performing the above-mentioned steps, we ascertained that the best our model could predict was 63% only which is not significant enough to make sustainable business decisions. </a:t>
            </a:r>
            <a:endParaRPr lang="en-KE" dirty="0"/>
          </a:p>
          <a:p>
            <a:endParaRPr lang="en-KE" dirty="0"/>
          </a:p>
        </p:txBody>
      </p:sp>
      <p:pic>
        <p:nvPicPr>
          <p:cNvPr id="5" name="Picture 4">
            <a:extLst>
              <a:ext uri="{FF2B5EF4-FFF2-40B4-BE49-F238E27FC236}">
                <a16:creationId xmlns:a16="http://schemas.microsoft.com/office/drawing/2014/main" id="{9C9800F9-FB20-4A83-87A7-4E525FA768E5}"/>
              </a:ext>
            </a:extLst>
          </p:cNvPr>
          <p:cNvPicPr/>
          <p:nvPr/>
        </p:nvPicPr>
        <p:blipFill>
          <a:blip r:embed="rId2"/>
          <a:stretch>
            <a:fillRect/>
          </a:stretch>
        </p:blipFill>
        <p:spPr>
          <a:xfrm>
            <a:off x="5418668" y="1239078"/>
            <a:ext cx="5486400" cy="4114800"/>
          </a:xfrm>
          <a:prstGeom prst="rect">
            <a:avLst/>
          </a:prstGeom>
        </p:spPr>
      </p:pic>
    </p:spTree>
    <p:extLst>
      <p:ext uri="{BB962C8B-B14F-4D97-AF65-F5344CB8AC3E}">
        <p14:creationId xmlns:p14="http://schemas.microsoft.com/office/powerpoint/2010/main" val="269706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B836-A531-4B9F-8DA2-45C2E47EDE81}"/>
              </a:ext>
            </a:extLst>
          </p:cNvPr>
          <p:cNvSpPr>
            <a:spLocks noGrp="1"/>
          </p:cNvSpPr>
          <p:nvPr>
            <p:ph type="title"/>
          </p:nvPr>
        </p:nvSpPr>
        <p:spPr/>
        <p:txBody>
          <a:bodyPr>
            <a:normAutofit/>
          </a:bodyPr>
          <a:lstStyle/>
          <a:p>
            <a:r>
              <a:rPr lang="en-US" b="1" dirty="0"/>
              <a:t>Introduction</a:t>
            </a:r>
            <a:endParaRPr lang="en-KE" dirty="0"/>
          </a:p>
        </p:txBody>
      </p:sp>
      <p:sp>
        <p:nvSpPr>
          <p:cNvPr id="3" name="Content Placeholder 2">
            <a:extLst>
              <a:ext uri="{FF2B5EF4-FFF2-40B4-BE49-F238E27FC236}">
                <a16:creationId xmlns:a16="http://schemas.microsoft.com/office/drawing/2014/main" id="{139CAD74-E66F-4DF2-9D35-CBF2E09EB6CD}"/>
              </a:ext>
            </a:extLst>
          </p:cNvPr>
          <p:cNvSpPr>
            <a:spLocks noGrp="1"/>
          </p:cNvSpPr>
          <p:nvPr>
            <p:ph idx="1"/>
          </p:nvPr>
        </p:nvSpPr>
        <p:spPr/>
        <p:txBody>
          <a:bodyPr/>
          <a:lstStyle/>
          <a:p>
            <a:r>
              <a:rPr lang="en-KE" dirty="0"/>
              <a:t>The goal of this project is to develop a credit card default prediction model using a given dataset. The dataset contains information about credit card clients, including their demographics, credit history, bill statements, and payment records. By analysing this data, we aim to build a predictive model that can accurately predict whether a credit card client will default on their payment or not.</a:t>
            </a:r>
          </a:p>
          <a:p>
            <a:endParaRPr lang="en-KE" dirty="0"/>
          </a:p>
        </p:txBody>
      </p:sp>
    </p:spTree>
    <p:extLst>
      <p:ext uri="{BB962C8B-B14F-4D97-AF65-F5344CB8AC3E}">
        <p14:creationId xmlns:p14="http://schemas.microsoft.com/office/powerpoint/2010/main" val="2896831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A47E-6DFE-434C-829E-54A1FD5F1E4C}"/>
              </a:ext>
            </a:extLst>
          </p:cNvPr>
          <p:cNvSpPr>
            <a:spLocks noGrp="1"/>
          </p:cNvSpPr>
          <p:nvPr>
            <p:ph type="title"/>
          </p:nvPr>
        </p:nvSpPr>
        <p:spPr/>
        <p:txBody>
          <a:bodyPr/>
          <a:lstStyle/>
          <a:p>
            <a:r>
              <a:rPr lang="en-KE" b="1" cap="all" dirty="0"/>
              <a:t>RESULTS</a:t>
            </a:r>
            <a:br>
              <a:rPr lang="en-KE" b="1" cap="all" dirty="0"/>
            </a:br>
            <a:endParaRPr lang="en-KE" dirty="0"/>
          </a:p>
        </p:txBody>
      </p:sp>
      <p:sp>
        <p:nvSpPr>
          <p:cNvPr id="3" name="Content Placeholder 2">
            <a:extLst>
              <a:ext uri="{FF2B5EF4-FFF2-40B4-BE49-F238E27FC236}">
                <a16:creationId xmlns:a16="http://schemas.microsoft.com/office/drawing/2014/main" id="{433E5369-514F-4C5D-8A64-30D7C2D08067}"/>
              </a:ext>
            </a:extLst>
          </p:cNvPr>
          <p:cNvSpPr>
            <a:spLocks noGrp="1"/>
          </p:cNvSpPr>
          <p:nvPr>
            <p:ph idx="1"/>
          </p:nvPr>
        </p:nvSpPr>
        <p:spPr>
          <a:xfrm>
            <a:off x="5367130" y="649357"/>
            <a:ext cx="5521004" cy="5226509"/>
          </a:xfrm>
        </p:spPr>
        <p:txBody>
          <a:bodyPr>
            <a:normAutofit fontScale="92500" lnSpcReduction="20000"/>
          </a:bodyPr>
          <a:lstStyle/>
          <a:p>
            <a:r>
              <a:rPr lang="en-KE" dirty="0"/>
              <a:t>The precision of the model is low, suggesting a high rate of false positives. This means that the model incorrectly identifies a significant number of individuals as likely to default on their credit card payments. The recall score is also low, indicating that the model fails to identify a considerable portion of actual positive instances (individuals who will default). The F1-score, which combines precision and recall, further confirms the poor performance of the model.</a:t>
            </a:r>
          </a:p>
          <a:p>
            <a:r>
              <a:rPr lang="en-KE" dirty="0"/>
              <a:t>The ROC AUC score, which measures the model's ability to distinguish between positive and negative instances, is close to 0.5. This indicates that the model has poor discriminatory power and is not effectively capturing the underlying patterns in the data.</a:t>
            </a:r>
          </a:p>
          <a:p>
            <a:endParaRPr lang="en-KE" dirty="0"/>
          </a:p>
        </p:txBody>
      </p:sp>
      <p:sp>
        <p:nvSpPr>
          <p:cNvPr id="4" name="Text Placeholder 3">
            <a:extLst>
              <a:ext uri="{FF2B5EF4-FFF2-40B4-BE49-F238E27FC236}">
                <a16:creationId xmlns:a16="http://schemas.microsoft.com/office/drawing/2014/main" id="{A23CA460-F021-4E38-B598-1F2E9E637B95}"/>
              </a:ext>
            </a:extLst>
          </p:cNvPr>
          <p:cNvSpPr>
            <a:spLocks noGrp="1"/>
          </p:cNvSpPr>
          <p:nvPr>
            <p:ph type="body" sz="half" idx="2"/>
          </p:nvPr>
        </p:nvSpPr>
        <p:spPr/>
        <p:txBody>
          <a:bodyPr/>
          <a:lstStyle/>
          <a:p>
            <a:r>
              <a:rPr lang="en-KE" dirty="0"/>
              <a:t>The results of our credit card default prediction model indicate that the model's performance is subpar. The logistic regression model achieved an accuracy of 77.35%, which means that 77.35% of the instances were classified correctly. However, the precision, recall, and F1-score are relatively low, indicating room for improvement</a:t>
            </a:r>
          </a:p>
        </p:txBody>
      </p:sp>
    </p:spTree>
    <p:extLst>
      <p:ext uri="{BB962C8B-B14F-4D97-AF65-F5344CB8AC3E}">
        <p14:creationId xmlns:p14="http://schemas.microsoft.com/office/powerpoint/2010/main" val="2956950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B168-1856-43C5-90E8-E38FCD3B5D85}"/>
              </a:ext>
            </a:extLst>
          </p:cNvPr>
          <p:cNvSpPr>
            <a:spLocks noGrp="1"/>
          </p:cNvSpPr>
          <p:nvPr>
            <p:ph type="title"/>
          </p:nvPr>
        </p:nvSpPr>
        <p:spPr/>
        <p:txBody>
          <a:bodyPr/>
          <a:lstStyle/>
          <a:p>
            <a:r>
              <a:rPr lang="en-US" b="1" cap="all" dirty="0" err="1"/>
              <a:t>Recomendations</a:t>
            </a:r>
            <a:br>
              <a:rPr lang="en-KE" b="1" cap="all" dirty="0"/>
            </a:br>
            <a:endParaRPr lang="en-KE" dirty="0"/>
          </a:p>
        </p:txBody>
      </p:sp>
      <p:sp>
        <p:nvSpPr>
          <p:cNvPr id="3" name="Content Placeholder 2">
            <a:extLst>
              <a:ext uri="{FF2B5EF4-FFF2-40B4-BE49-F238E27FC236}">
                <a16:creationId xmlns:a16="http://schemas.microsoft.com/office/drawing/2014/main" id="{80F891D7-3823-4185-8E38-6006F752FD29}"/>
              </a:ext>
            </a:extLst>
          </p:cNvPr>
          <p:cNvSpPr>
            <a:spLocks noGrp="1"/>
          </p:cNvSpPr>
          <p:nvPr>
            <p:ph idx="1"/>
          </p:nvPr>
        </p:nvSpPr>
        <p:spPr/>
        <p:txBody>
          <a:bodyPr/>
          <a:lstStyle/>
          <a:p>
            <a:r>
              <a:rPr lang="en-KE" dirty="0"/>
              <a:t>As observed in our analysis, class imbalance can affect model performance. </a:t>
            </a:r>
            <a:endParaRPr lang="en-US" dirty="0"/>
          </a:p>
          <a:p>
            <a:r>
              <a:rPr lang="en-KE" dirty="0"/>
              <a:t>Validate the developed credit card default prediction model using an external dataset or real-world implementation. </a:t>
            </a:r>
            <a:endParaRPr lang="en-US" dirty="0"/>
          </a:p>
          <a:p>
            <a:r>
              <a:rPr lang="en-KE" dirty="0"/>
              <a:t>Continuous monitoring and updating: credit risk and default patterns can change over time.</a:t>
            </a:r>
          </a:p>
        </p:txBody>
      </p:sp>
      <p:sp>
        <p:nvSpPr>
          <p:cNvPr id="4" name="Text Placeholder 3">
            <a:extLst>
              <a:ext uri="{FF2B5EF4-FFF2-40B4-BE49-F238E27FC236}">
                <a16:creationId xmlns:a16="http://schemas.microsoft.com/office/drawing/2014/main" id="{D950FD4C-E188-455F-B33B-0F4049B885B7}"/>
              </a:ext>
            </a:extLst>
          </p:cNvPr>
          <p:cNvSpPr>
            <a:spLocks noGrp="1"/>
          </p:cNvSpPr>
          <p:nvPr>
            <p:ph type="body" sz="half" idx="2"/>
          </p:nvPr>
        </p:nvSpPr>
        <p:spPr/>
        <p:txBody>
          <a:bodyPr>
            <a:normAutofit lnSpcReduction="10000"/>
          </a:bodyPr>
          <a:lstStyle/>
          <a:p>
            <a:pPr marL="285750" indent="-285750" algn="l">
              <a:buFont typeface="Arial" panose="020B0604020202020204" pitchFamily="34" charset="0"/>
              <a:buChar char="•"/>
            </a:pPr>
            <a:r>
              <a:rPr lang="en-KE" dirty="0"/>
              <a:t>Explore additional feature engineering techniques to enhance the predictive power of the model.</a:t>
            </a:r>
            <a:endParaRPr lang="en-US" dirty="0"/>
          </a:p>
          <a:p>
            <a:pPr marL="285750" indent="-285750" algn="l">
              <a:buFont typeface="Arial" panose="020B0604020202020204" pitchFamily="34" charset="0"/>
              <a:buChar char="•"/>
            </a:pPr>
            <a:r>
              <a:rPr lang="en-KE" dirty="0"/>
              <a:t>Expand the dataset by incorporating additional relevant data sources</a:t>
            </a:r>
            <a:endParaRPr lang="en-US" dirty="0"/>
          </a:p>
          <a:p>
            <a:pPr marL="285750" indent="-285750" algn="l">
              <a:buFont typeface="Arial" panose="020B0604020202020204" pitchFamily="34" charset="0"/>
              <a:buChar char="•"/>
            </a:pPr>
            <a:r>
              <a:rPr lang="en-KE" dirty="0"/>
              <a:t>Experiment with different machine learning algorithms and optimization techniques to find the best-performing model. </a:t>
            </a:r>
          </a:p>
        </p:txBody>
      </p:sp>
    </p:spTree>
    <p:extLst>
      <p:ext uri="{BB962C8B-B14F-4D97-AF65-F5344CB8AC3E}">
        <p14:creationId xmlns:p14="http://schemas.microsoft.com/office/powerpoint/2010/main" val="264330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2B34-8784-4B85-8A4B-4F211B926116}"/>
              </a:ext>
            </a:extLst>
          </p:cNvPr>
          <p:cNvSpPr>
            <a:spLocks noGrp="1"/>
          </p:cNvSpPr>
          <p:nvPr>
            <p:ph type="title"/>
          </p:nvPr>
        </p:nvSpPr>
        <p:spPr/>
        <p:txBody>
          <a:bodyPr/>
          <a:lstStyle/>
          <a:p>
            <a:r>
              <a:rPr lang="en-US" dirty="0"/>
              <a:t>Problem Statement</a:t>
            </a:r>
            <a:endParaRPr lang="en-KE" dirty="0"/>
          </a:p>
        </p:txBody>
      </p:sp>
      <p:sp>
        <p:nvSpPr>
          <p:cNvPr id="3" name="Content Placeholder 2">
            <a:extLst>
              <a:ext uri="{FF2B5EF4-FFF2-40B4-BE49-F238E27FC236}">
                <a16:creationId xmlns:a16="http://schemas.microsoft.com/office/drawing/2014/main" id="{C92E76B3-AA0A-4D11-89F9-E3B1B2F17EE2}"/>
              </a:ext>
            </a:extLst>
          </p:cNvPr>
          <p:cNvSpPr>
            <a:spLocks noGrp="1"/>
          </p:cNvSpPr>
          <p:nvPr>
            <p:ph idx="1"/>
          </p:nvPr>
        </p:nvSpPr>
        <p:spPr/>
        <p:txBody>
          <a:bodyPr/>
          <a:lstStyle/>
          <a:p>
            <a:r>
              <a:rPr lang="en-KE" dirty="0"/>
              <a:t>The problem statement revolves around predicting credit card default, which refers to the failure of a borrower to make timely payments on their credit card.</a:t>
            </a:r>
          </a:p>
        </p:txBody>
      </p:sp>
    </p:spTree>
    <p:extLst>
      <p:ext uri="{BB962C8B-B14F-4D97-AF65-F5344CB8AC3E}">
        <p14:creationId xmlns:p14="http://schemas.microsoft.com/office/powerpoint/2010/main" val="226377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F7DA-D166-446C-AE95-617DC293389E}"/>
              </a:ext>
            </a:extLst>
          </p:cNvPr>
          <p:cNvSpPr>
            <a:spLocks noGrp="1"/>
          </p:cNvSpPr>
          <p:nvPr>
            <p:ph type="title"/>
          </p:nvPr>
        </p:nvSpPr>
        <p:spPr/>
        <p:txBody>
          <a:bodyPr>
            <a:normAutofit fontScale="90000"/>
          </a:bodyPr>
          <a:lstStyle/>
          <a:p>
            <a:r>
              <a:rPr lang="en-US" dirty="0"/>
              <a:t>Stakeholders and the </a:t>
            </a:r>
            <a:r>
              <a:rPr lang="en-KE" dirty="0"/>
              <a:t>Relevance of Default Prediction</a:t>
            </a:r>
          </a:p>
        </p:txBody>
      </p:sp>
      <p:sp>
        <p:nvSpPr>
          <p:cNvPr id="3" name="Content Placeholder 2">
            <a:extLst>
              <a:ext uri="{FF2B5EF4-FFF2-40B4-BE49-F238E27FC236}">
                <a16:creationId xmlns:a16="http://schemas.microsoft.com/office/drawing/2014/main" id="{77D80929-7D26-4F2D-A7B3-609651EE2BE1}"/>
              </a:ext>
            </a:extLst>
          </p:cNvPr>
          <p:cNvSpPr>
            <a:spLocks noGrp="1"/>
          </p:cNvSpPr>
          <p:nvPr>
            <p:ph sz="half" idx="1"/>
          </p:nvPr>
        </p:nvSpPr>
        <p:spPr/>
        <p:txBody>
          <a:bodyPr/>
          <a:lstStyle/>
          <a:p>
            <a:pPr marL="0" indent="0">
              <a:buNone/>
            </a:pPr>
            <a:r>
              <a:rPr lang="en-US" dirty="0"/>
              <a:t>Stakeholders:</a:t>
            </a:r>
          </a:p>
          <a:p>
            <a:r>
              <a:rPr lang="en-KE" dirty="0"/>
              <a:t>Financial Institutions</a:t>
            </a:r>
            <a:r>
              <a:rPr lang="en-US" dirty="0"/>
              <a:t>.</a:t>
            </a:r>
          </a:p>
          <a:p>
            <a:r>
              <a:rPr lang="en-KE" dirty="0"/>
              <a:t>Risk Management Professionals</a:t>
            </a:r>
            <a:r>
              <a:rPr lang="en-US" dirty="0"/>
              <a:t>.</a:t>
            </a:r>
          </a:p>
          <a:p>
            <a:r>
              <a:rPr lang="en-KE" dirty="0"/>
              <a:t>Credit Underwriters</a:t>
            </a:r>
            <a:endParaRPr lang="en-US" dirty="0"/>
          </a:p>
          <a:p>
            <a:endParaRPr lang="en-KE" dirty="0"/>
          </a:p>
        </p:txBody>
      </p:sp>
      <p:sp>
        <p:nvSpPr>
          <p:cNvPr id="4" name="Content Placeholder 3">
            <a:extLst>
              <a:ext uri="{FF2B5EF4-FFF2-40B4-BE49-F238E27FC236}">
                <a16:creationId xmlns:a16="http://schemas.microsoft.com/office/drawing/2014/main" id="{3C04A6E6-B063-417C-AB20-279C39015111}"/>
              </a:ext>
            </a:extLst>
          </p:cNvPr>
          <p:cNvSpPr>
            <a:spLocks noGrp="1"/>
          </p:cNvSpPr>
          <p:nvPr>
            <p:ph sz="half" idx="2"/>
          </p:nvPr>
        </p:nvSpPr>
        <p:spPr/>
        <p:txBody>
          <a:bodyPr/>
          <a:lstStyle/>
          <a:p>
            <a:pPr marL="0" indent="0">
              <a:buNone/>
            </a:pPr>
            <a:r>
              <a:rPr lang="en-US" dirty="0"/>
              <a:t>Relevance:</a:t>
            </a:r>
          </a:p>
          <a:p>
            <a:r>
              <a:rPr lang="en-KE" dirty="0"/>
              <a:t>Risk Mitigation</a:t>
            </a:r>
            <a:r>
              <a:rPr lang="en-US" dirty="0"/>
              <a:t>.</a:t>
            </a:r>
          </a:p>
          <a:p>
            <a:r>
              <a:rPr lang="en-KE" dirty="0"/>
              <a:t>Profitability</a:t>
            </a:r>
          </a:p>
          <a:p>
            <a:r>
              <a:rPr lang="en-KE" dirty="0"/>
              <a:t>Customer Satisfaction</a:t>
            </a:r>
          </a:p>
          <a:p>
            <a:endParaRPr lang="en-KE" dirty="0"/>
          </a:p>
        </p:txBody>
      </p:sp>
    </p:spTree>
    <p:extLst>
      <p:ext uri="{BB962C8B-B14F-4D97-AF65-F5344CB8AC3E}">
        <p14:creationId xmlns:p14="http://schemas.microsoft.com/office/powerpoint/2010/main" val="400401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1E9A9-9D61-4E6E-B1E9-79B46663B902}"/>
              </a:ext>
            </a:extLst>
          </p:cNvPr>
          <p:cNvSpPr>
            <a:spLocks noGrp="1"/>
          </p:cNvSpPr>
          <p:nvPr>
            <p:ph type="title"/>
          </p:nvPr>
        </p:nvSpPr>
        <p:spPr/>
        <p:txBody>
          <a:bodyPr>
            <a:normAutofit fontScale="90000"/>
          </a:bodyPr>
          <a:lstStyle/>
          <a:p>
            <a:r>
              <a:rPr lang="en-KE" dirty="0"/>
              <a:t>Impact of Accurate Predictions on Business Decisions</a:t>
            </a:r>
          </a:p>
        </p:txBody>
      </p:sp>
      <p:sp>
        <p:nvSpPr>
          <p:cNvPr id="6" name="Content Placeholder 5">
            <a:extLst>
              <a:ext uri="{FF2B5EF4-FFF2-40B4-BE49-F238E27FC236}">
                <a16:creationId xmlns:a16="http://schemas.microsoft.com/office/drawing/2014/main" id="{FCD4FECA-9CF3-4406-8E8E-407E6C61ED61}"/>
              </a:ext>
            </a:extLst>
          </p:cNvPr>
          <p:cNvSpPr>
            <a:spLocks noGrp="1"/>
          </p:cNvSpPr>
          <p:nvPr>
            <p:ph idx="1"/>
          </p:nvPr>
        </p:nvSpPr>
        <p:spPr/>
        <p:txBody>
          <a:bodyPr/>
          <a:lstStyle/>
          <a:p>
            <a:r>
              <a:rPr lang="en-KE" dirty="0"/>
              <a:t>Credit Approval and Limit Setting</a:t>
            </a:r>
            <a:r>
              <a:rPr lang="en-US" dirty="0"/>
              <a:t>.</a:t>
            </a:r>
          </a:p>
          <a:p>
            <a:r>
              <a:rPr lang="en-KE" dirty="0"/>
              <a:t>Collection Strategies</a:t>
            </a:r>
            <a:r>
              <a:rPr lang="en-US" dirty="0"/>
              <a:t>.</a:t>
            </a:r>
          </a:p>
          <a:p>
            <a:r>
              <a:rPr lang="en-KE" dirty="0"/>
              <a:t>Risk Management and Portfolio Optimization</a:t>
            </a:r>
            <a:r>
              <a:rPr lang="en-US" dirty="0"/>
              <a:t>.</a:t>
            </a:r>
          </a:p>
        </p:txBody>
      </p:sp>
    </p:spTree>
    <p:extLst>
      <p:ext uri="{BB962C8B-B14F-4D97-AF65-F5344CB8AC3E}">
        <p14:creationId xmlns:p14="http://schemas.microsoft.com/office/powerpoint/2010/main" val="386274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D158-EF73-448E-8283-A394806F2867}"/>
              </a:ext>
            </a:extLst>
          </p:cNvPr>
          <p:cNvSpPr>
            <a:spLocks noGrp="1"/>
          </p:cNvSpPr>
          <p:nvPr>
            <p:ph type="title"/>
          </p:nvPr>
        </p:nvSpPr>
        <p:spPr/>
        <p:txBody>
          <a:bodyPr/>
          <a:lstStyle/>
          <a:p>
            <a:r>
              <a:rPr lang="en-US" b="1" dirty="0"/>
              <a:t>The Dataset</a:t>
            </a:r>
            <a:endParaRPr lang="en-KE" dirty="0"/>
          </a:p>
        </p:txBody>
      </p:sp>
      <p:sp>
        <p:nvSpPr>
          <p:cNvPr id="3" name="Text Placeholder 2">
            <a:extLst>
              <a:ext uri="{FF2B5EF4-FFF2-40B4-BE49-F238E27FC236}">
                <a16:creationId xmlns:a16="http://schemas.microsoft.com/office/drawing/2014/main" id="{4DEA08B0-4DF6-4815-AD1B-D3A5EA8903A9}"/>
              </a:ext>
            </a:extLst>
          </p:cNvPr>
          <p:cNvSpPr>
            <a:spLocks noGrp="1"/>
          </p:cNvSpPr>
          <p:nvPr>
            <p:ph type="body" idx="1"/>
          </p:nvPr>
        </p:nvSpPr>
        <p:spPr/>
        <p:txBody>
          <a:bodyPr>
            <a:normAutofit fontScale="92500" lnSpcReduction="20000"/>
          </a:bodyPr>
          <a:lstStyle/>
          <a:p>
            <a:r>
              <a:rPr lang="en-KE" dirty="0"/>
              <a:t>The given dataset is called "default of credit card clients" and was provided by Yeh, I-Cheng </a:t>
            </a:r>
            <a:r>
              <a:rPr lang="en-US" dirty="0"/>
              <a:t>(Yeh, (2016)</a:t>
            </a:r>
            <a:r>
              <a:rPr lang="en-KE" dirty="0"/>
              <a:t>. It is available in the UCI Machine Learning Repository.</a:t>
            </a:r>
          </a:p>
        </p:txBody>
      </p:sp>
    </p:spTree>
    <p:extLst>
      <p:ext uri="{BB962C8B-B14F-4D97-AF65-F5344CB8AC3E}">
        <p14:creationId xmlns:p14="http://schemas.microsoft.com/office/powerpoint/2010/main" val="234837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8605885-49A9-4286-8E71-ED2C9CC9DBCB}"/>
              </a:ext>
            </a:extLst>
          </p:cNvPr>
          <p:cNvSpPr>
            <a:spLocks noGrp="1"/>
          </p:cNvSpPr>
          <p:nvPr>
            <p:ph idx="1"/>
          </p:nvPr>
        </p:nvSpPr>
        <p:spPr>
          <a:xfrm>
            <a:off x="861391" y="834887"/>
            <a:ext cx="10035206" cy="5040981"/>
          </a:xfrm>
        </p:spPr>
        <p:txBody>
          <a:bodyPr/>
          <a:lstStyle/>
          <a:p>
            <a:r>
              <a:rPr lang="en-US" b="1" dirty="0"/>
              <a:t>Response Variable: </a:t>
            </a:r>
            <a:r>
              <a:rPr lang="en-US" dirty="0"/>
              <a:t>The response variable in this dataset is "default payment," which indicates whether a credit card client defaulted on their payment or not. It serves as the target variable for our classification model. A value of 1 denotes default, while a value of 0 represents non-default</a:t>
            </a:r>
            <a:endParaRPr lang="en-KE" dirty="0"/>
          </a:p>
          <a:p>
            <a:r>
              <a:rPr lang="en-US" b="1" dirty="0"/>
              <a:t>Explanatory Variables:</a:t>
            </a:r>
            <a:r>
              <a:rPr lang="en-US" dirty="0"/>
              <a:t> The dataset contains 23 explanatory variables that are potential predictors of credit card default. These variables encompass a range of client demographics, credit history, bill statements, and payment records. Each variable plays a unique role in predicting credit card default and contributes to the overall predictive power of the model.</a:t>
            </a:r>
            <a:endParaRPr lang="en-KE" dirty="0"/>
          </a:p>
        </p:txBody>
      </p:sp>
    </p:spTree>
    <p:extLst>
      <p:ext uri="{BB962C8B-B14F-4D97-AF65-F5344CB8AC3E}">
        <p14:creationId xmlns:p14="http://schemas.microsoft.com/office/powerpoint/2010/main" val="1555395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AC1E-414E-49EE-AAC5-EF9CD3013CA4}"/>
              </a:ext>
            </a:extLst>
          </p:cNvPr>
          <p:cNvSpPr>
            <a:spLocks noGrp="1"/>
          </p:cNvSpPr>
          <p:nvPr>
            <p:ph type="title"/>
          </p:nvPr>
        </p:nvSpPr>
        <p:spPr/>
        <p:txBody>
          <a:bodyPr>
            <a:normAutofit/>
          </a:bodyPr>
          <a:lstStyle/>
          <a:p>
            <a:r>
              <a:rPr lang="en-US" b="1" cap="all" dirty="0"/>
              <a:t>Data Understanding</a:t>
            </a:r>
            <a:endParaRPr lang="en-KE" dirty="0"/>
          </a:p>
        </p:txBody>
      </p:sp>
      <p:pic>
        <p:nvPicPr>
          <p:cNvPr id="4" name="Content Placeholder 3">
            <a:extLst>
              <a:ext uri="{FF2B5EF4-FFF2-40B4-BE49-F238E27FC236}">
                <a16:creationId xmlns:a16="http://schemas.microsoft.com/office/drawing/2014/main" id="{32C99D69-8CBE-4391-A37B-8A130C1C0330}"/>
              </a:ext>
            </a:extLst>
          </p:cNvPr>
          <p:cNvPicPr>
            <a:picLocks noGrp="1"/>
          </p:cNvPicPr>
          <p:nvPr>
            <p:ph idx="1"/>
          </p:nvPr>
        </p:nvPicPr>
        <p:blipFill>
          <a:blip r:embed="rId2"/>
          <a:stretch>
            <a:fillRect/>
          </a:stretch>
        </p:blipFill>
        <p:spPr>
          <a:xfrm>
            <a:off x="1457740" y="2491409"/>
            <a:ext cx="9601196" cy="3498574"/>
          </a:xfrm>
          <a:prstGeom prst="rect">
            <a:avLst/>
          </a:prstGeom>
        </p:spPr>
      </p:pic>
    </p:spTree>
    <p:extLst>
      <p:ext uri="{BB962C8B-B14F-4D97-AF65-F5344CB8AC3E}">
        <p14:creationId xmlns:p14="http://schemas.microsoft.com/office/powerpoint/2010/main" val="44205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42E4-7939-4764-B5FA-95C3EE75603D}"/>
              </a:ext>
            </a:extLst>
          </p:cNvPr>
          <p:cNvSpPr>
            <a:spLocks noGrp="1"/>
          </p:cNvSpPr>
          <p:nvPr>
            <p:ph type="title"/>
          </p:nvPr>
        </p:nvSpPr>
        <p:spPr/>
        <p:txBody>
          <a:bodyPr/>
          <a:lstStyle/>
          <a:p>
            <a:r>
              <a:rPr lang="en-US" dirty="0"/>
              <a:t>Loan Limit and Age</a:t>
            </a:r>
            <a:endParaRPr lang="en-KE" dirty="0"/>
          </a:p>
        </p:txBody>
      </p:sp>
      <p:sp>
        <p:nvSpPr>
          <p:cNvPr id="3" name="Content Placeholder 2">
            <a:extLst>
              <a:ext uri="{FF2B5EF4-FFF2-40B4-BE49-F238E27FC236}">
                <a16:creationId xmlns:a16="http://schemas.microsoft.com/office/drawing/2014/main" id="{0400E93D-AD63-48E8-8444-DF33EDB5602E}"/>
              </a:ext>
            </a:extLst>
          </p:cNvPr>
          <p:cNvSpPr>
            <a:spLocks noGrp="1"/>
          </p:cNvSpPr>
          <p:nvPr>
            <p:ph idx="1"/>
          </p:nvPr>
        </p:nvSpPr>
        <p:spPr/>
        <p:txBody>
          <a:bodyPr>
            <a:normAutofit lnSpcReduction="10000"/>
          </a:bodyPr>
          <a:lstStyle/>
          <a:p>
            <a:r>
              <a:rPr lang="en-US" dirty="0"/>
              <a:t>We can look at the relationship between loan limit and Age using the graph below.</a:t>
            </a:r>
            <a:endParaRPr lang="en-KE" dirty="0"/>
          </a:p>
          <a:p>
            <a:r>
              <a:rPr lang="en-US" dirty="0"/>
              <a:t>We observe that for the distribution of age, the limit is almost evenly distributed, although for the bracket 71-80, they all have loan limits above twenty-five thousand, with the rest having almost an equal number of limits. </a:t>
            </a:r>
            <a:endParaRPr lang="en-KE" dirty="0"/>
          </a:p>
          <a:p>
            <a:r>
              <a:rPr lang="en-US" dirty="0"/>
              <a:t>We can still deduce that the outliers present in the data are in the age group 71 - 80. and it would be appropriate to assume the highest limit is also in this bracket.</a:t>
            </a:r>
            <a:endParaRPr lang="en-KE" dirty="0"/>
          </a:p>
          <a:p>
            <a:endParaRPr lang="en-KE" dirty="0"/>
          </a:p>
        </p:txBody>
      </p:sp>
    </p:spTree>
    <p:extLst>
      <p:ext uri="{BB962C8B-B14F-4D97-AF65-F5344CB8AC3E}">
        <p14:creationId xmlns:p14="http://schemas.microsoft.com/office/powerpoint/2010/main" val="34184968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168</TotalTime>
  <Words>1045</Words>
  <Application>Microsoft Office PowerPoint</Application>
  <PresentationFormat>Widescreen</PresentationFormat>
  <Paragraphs>53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Garamond</vt:lpstr>
      <vt:lpstr>Organic</vt:lpstr>
      <vt:lpstr>CREDIT CARD DEFAULT PREDICTION</vt:lpstr>
      <vt:lpstr>Introduction</vt:lpstr>
      <vt:lpstr>Problem Statement</vt:lpstr>
      <vt:lpstr>Stakeholders and the Relevance of Default Prediction</vt:lpstr>
      <vt:lpstr>Impact of Accurate Predictions on Business Decisions</vt:lpstr>
      <vt:lpstr>The Dataset</vt:lpstr>
      <vt:lpstr>PowerPoint Presentation</vt:lpstr>
      <vt:lpstr>Data Understanding</vt:lpstr>
      <vt:lpstr>Loan Limit and Age</vt:lpstr>
      <vt:lpstr>PowerPoint Presentation</vt:lpstr>
      <vt:lpstr>PowerPoint Presentation</vt:lpstr>
      <vt:lpstr>PowerPoint Presentation</vt:lpstr>
      <vt:lpstr>Data Correlation</vt:lpstr>
      <vt:lpstr>PowerPoint Presentation</vt:lpstr>
      <vt:lpstr>Class Imbalance Investigation</vt:lpstr>
      <vt:lpstr>PowerPoint Presentation</vt:lpstr>
      <vt:lpstr>Modelling</vt:lpstr>
      <vt:lpstr>Classification Model</vt:lpstr>
      <vt:lpstr>Final Model</vt:lpstr>
      <vt:lpstr>RESULTS </vt:lpstr>
      <vt:lpstr>Recomendations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Ian Macharia</dc:creator>
  <cp:lastModifiedBy>Ian Macharia</cp:lastModifiedBy>
  <cp:revision>7</cp:revision>
  <dcterms:created xsi:type="dcterms:W3CDTF">2023-05-23T08:50:35Z</dcterms:created>
  <dcterms:modified xsi:type="dcterms:W3CDTF">2023-05-24T04:08:38Z</dcterms:modified>
</cp:coreProperties>
</file>