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8" r:id="rId12"/>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44617C3A-2B88-456A-8FD8-2D58B2E3AA4A}" type="datetimeFigureOut">
              <a:rPr lang="en-US" smtClean="0"/>
              <a:t>3/12/2023</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0230A90F-E089-47EF-9F95-66EFC35529BD}" type="slidenum">
              <a:rPr lang="en-US" smtClean="0"/>
              <a:t>‹#›</a:t>
            </a:fld>
            <a:endParaRPr lang="en-US"/>
          </a:p>
        </p:txBody>
      </p:sp>
    </p:spTree>
    <p:extLst>
      <p:ext uri="{BB962C8B-B14F-4D97-AF65-F5344CB8AC3E}">
        <p14:creationId xmlns:p14="http://schemas.microsoft.com/office/powerpoint/2010/main" val="417646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MT"/>
                <a:cs typeface="Arial MT"/>
              </a:rPr>
              <a:t>We also observe that having a higher budget does not </a:t>
            </a:r>
            <a:r>
              <a:rPr lang="en-US" sz="1200" spc="20" dirty="0" err="1" smtClean="0">
                <a:latin typeface="Arial MT"/>
                <a:cs typeface="Arial MT"/>
              </a:rPr>
              <a:t>neccesarily</a:t>
            </a:r>
            <a:r>
              <a:rPr lang="en-US" sz="1200" spc="20" dirty="0" smtClean="0">
                <a:latin typeface="Arial MT"/>
                <a:cs typeface="Arial MT"/>
              </a:rPr>
              <a:t> mean that the earning will be the same as in the case between Fox and WB, where fox spent more that WB but this did not reflect on the sales.</a:t>
            </a:r>
            <a:endParaRPr lang="en-US" sz="1200" dirty="0" smtClean="0">
              <a:latin typeface="Arial MT"/>
              <a:cs typeface="Arial MT"/>
            </a:endParaRPr>
          </a:p>
          <a:p>
            <a:endParaRPr lang="en-US" dirty="0"/>
          </a:p>
        </p:txBody>
      </p:sp>
      <p:sp>
        <p:nvSpPr>
          <p:cNvPr id="4" name="Slide Number Placeholder 3"/>
          <p:cNvSpPr>
            <a:spLocks noGrp="1"/>
          </p:cNvSpPr>
          <p:nvPr>
            <p:ph type="sldNum" sz="quarter" idx="10"/>
          </p:nvPr>
        </p:nvSpPr>
        <p:spPr/>
        <p:txBody>
          <a:bodyPr/>
          <a:lstStyle/>
          <a:p>
            <a:fld id="{0230A90F-E089-47EF-9F95-66EFC35529BD}" type="slidenum">
              <a:rPr lang="en-US" smtClean="0"/>
              <a:t>7</a:t>
            </a:fld>
            <a:endParaRPr lang="en-US"/>
          </a:p>
        </p:txBody>
      </p:sp>
    </p:spTree>
    <p:extLst>
      <p:ext uri="{BB962C8B-B14F-4D97-AF65-F5344CB8AC3E}">
        <p14:creationId xmlns:p14="http://schemas.microsoft.com/office/powerpoint/2010/main" val="2768339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graph above we can observe that the peach time for releasing movies was during the holiday season.</a:t>
            </a:r>
          </a:p>
          <a:p>
            <a:r>
              <a:rPr lang="en-US" dirty="0" smtClean="0"/>
              <a:t>Specifically during the summer months of `May, June, July` and the winter months of `November and December`.</a:t>
            </a:r>
          </a:p>
          <a:p>
            <a:r>
              <a:rPr lang="en-US" dirty="0" smtClean="0"/>
              <a:t>We observe that for foreign gross represents a higher contribution to the worldwide revenue, which is logically true</a:t>
            </a:r>
          </a:p>
          <a:p>
            <a:r>
              <a:rPr lang="en-US" dirty="0" smtClean="0"/>
              <a:t>if all countries in the world have </a:t>
            </a:r>
            <a:r>
              <a:rPr lang="en-US" dirty="0" err="1" smtClean="0"/>
              <a:t>submited</a:t>
            </a:r>
            <a:r>
              <a:rPr lang="en-US" dirty="0" smtClean="0"/>
              <a:t> revenue, but we know this is not an actual representation of the data since the foreign gross had the highest number of missing values in the dataset.</a:t>
            </a:r>
            <a:endParaRPr lang="en-US" dirty="0"/>
          </a:p>
        </p:txBody>
      </p:sp>
      <p:sp>
        <p:nvSpPr>
          <p:cNvPr id="4" name="Slide Number Placeholder 3"/>
          <p:cNvSpPr>
            <a:spLocks noGrp="1"/>
          </p:cNvSpPr>
          <p:nvPr>
            <p:ph type="sldNum" sz="quarter" idx="10"/>
          </p:nvPr>
        </p:nvSpPr>
        <p:spPr/>
        <p:txBody>
          <a:bodyPr/>
          <a:lstStyle/>
          <a:p>
            <a:fld id="{0230A90F-E089-47EF-9F95-66EFC35529BD}" type="slidenum">
              <a:rPr lang="en-US" smtClean="0"/>
              <a:t>9</a:t>
            </a:fld>
            <a:endParaRPr lang="en-US"/>
          </a:p>
        </p:txBody>
      </p:sp>
    </p:spTree>
    <p:extLst>
      <p:ext uri="{BB962C8B-B14F-4D97-AF65-F5344CB8AC3E}">
        <p14:creationId xmlns:p14="http://schemas.microsoft.com/office/powerpoint/2010/main" val="311453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ED7C3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3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ED7C31"/>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ED7C3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287" y="1302491"/>
            <a:ext cx="10037825" cy="579755"/>
          </a:xfrm>
          <a:prstGeom prst="rect">
            <a:avLst/>
          </a:prstGeom>
        </p:spPr>
        <p:txBody>
          <a:bodyPr wrap="square" lIns="0" tIns="0" rIns="0" bIns="0">
            <a:spAutoFit/>
          </a:bodyPr>
          <a:lstStyle>
            <a:lvl1pPr>
              <a:defRPr sz="3600" b="1" i="0">
                <a:solidFill>
                  <a:srgbClr val="ED7C31"/>
                </a:solidFill>
                <a:latin typeface="Calibri"/>
                <a:cs typeface="Calibri"/>
              </a:defRPr>
            </a:lvl1pPr>
          </a:lstStyle>
          <a:p>
            <a:endParaRPr/>
          </a:p>
        </p:txBody>
      </p:sp>
      <p:sp>
        <p:nvSpPr>
          <p:cNvPr id="3" name="Holder 3"/>
          <p:cNvSpPr>
            <a:spLocks noGrp="1"/>
          </p:cNvSpPr>
          <p:nvPr>
            <p:ph type="body" idx="1"/>
          </p:nvPr>
        </p:nvSpPr>
        <p:spPr>
          <a:xfrm>
            <a:off x="148333" y="2389106"/>
            <a:ext cx="9761732" cy="2439670"/>
          </a:xfrm>
          <a:prstGeom prst="rect">
            <a:avLst/>
          </a:prstGeom>
        </p:spPr>
        <p:txBody>
          <a:bodyPr wrap="square" lIns="0" tIns="0" rIns="0" bIns="0">
            <a:spAutoFit/>
          </a:bodyPr>
          <a:lstStyle>
            <a:lvl1pPr>
              <a:defRPr sz="13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7655"/>
            <a:ext cx="10058400" cy="5659120"/>
          </a:xfrm>
          <a:custGeom>
            <a:avLst/>
            <a:gdLst/>
            <a:ahLst/>
            <a:cxnLst/>
            <a:rect l="l" t="t" r="r" b="b"/>
            <a:pathLst>
              <a:path w="10058400" h="5659120">
                <a:moveTo>
                  <a:pt x="10058400" y="5658611"/>
                </a:moveTo>
                <a:lnTo>
                  <a:pt x="0" y="5658611"/>
                </a:lnTo>
                <a:lnTo>
                  <a:pt x="0" y="0"/>
                </a:lnTo>
                <a:lnTo>
                  <a:pt x="10058400" y="0"/>
                </a:lnTo>
                <a:lnTo>
                  <a:pt x="10058400" y="5658611"/>
                </a:lnTo>
                <a:close/>
              </a:path>
            </a:pathLst>
          </a:custGeom>
          <a:solidFill>
            <a:srgbClr val="3B3838"/>
          </a:solidFill>
        </p:spPr>
        <p:txBody>
          <a:bodyPr wrap="square" lIns="0" tIns="0" rIns="0" bIns="0" rtlCol="0"/>
          <a:lstStyle/>
          <a:p>
            <a:endParaRPr/>
          </a:p>
        </p:txBody>
      </p:sp>
      <p:sp>
        <p:nvSpPr>
          <p:cNvPr id="3" name="object 3"/>
          <p:cNvSpPr txBox="1">
            <a:spLocks noGrp="1"/>
          </p:cNvSpPr>
          <p:nvPr>
            <p:ph type="title"/>
          </p:nvPr>
        </p:nvSpPr>
        <p:spPr>
          <a:xfrm>
            <a:off x="838200" y="3038335"/>
            <a:ext cx="7543800" cy="850874"/>
          </a:xfrm>
          <a:prstGeom prst="rect">
            <a:avLst/>
          </a:prstGeom>
        </p:spPr>
        <p:txBody>
          <a:bodyPr vert="horz" wrap="square" lIns="0" tIns="12065" rIns="0" bIns="0" rtlCol="0">
            <a:spAutoFit/>
          </a:bodyPr>
          <a:lstStyle/>
          <a:p>
            <a:pPr marL="12700" marR="5080">
              <a:lnSpc>
                <a:spcPct val="100000"/>
              </a:lnSpc>
              <a:spcBef>
                <a:spcPts val="95"/>
              </a:spcBef>
            </a:pPr>
            <a:r>
              <a:rPr lang="en-US" sz="5450" b="0" dirty="0">
                <a:solidFill>
                  <a:srgbClr val="FF6600"/>
                </a:solidFill>
              </a:rPr>
              <a:t>Microsoft's Movie </a:t>
            </a:r>
            <a:r>
              <a:rPr lang="en-US" sz="5450" b="0" dirty="0" smtClean="0">
                <a:solidFill>
                  <a:srgbClr val="FF6600"/>
                </a:solidFill>
              </a:rPr>
              <a:t>Studio</a:t>
            </a:r>
            <a:endParaRPr sz="5450" dirty="0">
              <a:latin typeface="Calibri"/>
              <a:cs typeface="Calibri"/>
            </a:endParaRPr>
          </a:p>
        </p:txBody>
      </p:sp>
      <p:sp>
        <p:nvSpPr>
          <p:cNvPr id="4" name="object 4"/>
          <p:cNvSpPr txBox="1"/>
          <p:nvPr/>
        </p:nvSpPr>
        <p:spPr>
          <a:xfrm>
            <a:off x="990600" y="4495800"/>
            <a:ext cx="2085630" cy="657872"/>
          </a:xfrm>
          <a:prstGeom prst="rect">
            <a:avLst/>
          </a:prstGeom>
        </p:spPr>
        <p:txBody>
          <a:bodyPr vert="horz" wrap="square" lIns="0" tIns="13970" rIns="0" bIns="0" rtlCol="0">
            <a:spAutoFit/>
          </a:bodyPr>
          <a:lstStyle/>
          <a:p>
            <a:pPr marL="12700">
              <a:lnSpc>
                <a:spcPct val="100000"/>
              </a:lnSpc>
              <a:spcBef>
                <a:spcPts val="110"/>
              </a:spcBef>
            </a:pPr>
            <a:r>
              <a:rPr lang="en-US" sz="2050" dirty="0" smtClean="0">
                <a:solidFill>
                  <a:srgbClr val="FF6600"/>
                </a:solidFill>
                <a:latin typeface="Calibri"/>
                <a:cs typeface="Calibri"/>
              </a:rPr>
              <a:t>Macharia, Ian</a:t>
            </a:r>
            <a:endParaRPr lang="en-US" sz="2050" dirty="0" smtClean="0">
              <a:solidFill>
                <a:srgbClr val="FF6600"/>
              </a:solidFill>
              <a:latin typeface="Calibri"/>
              <a:cs typeface="Calibri"/>
            </a:endParaRPr>
          </a:p>
          <a:p>
            <a:pPr marL="12700">
              <a:lnSpc>
                <a:spcPct val="100000"/>
              </a:lnSpc>
              <a:spcBef>
                <a:spcPts val="110"/>
              </a:spcBef>
            </a:pPr>
            <a:r>
              <a:rPr sz="2050" dirty="0" smtClean="0">
                <a:solidFill>
                  <a:srgbClr val="FF6600"/>
                </a:solidFill>
                <a:latin typeface="Calibri"/>
                <a:cs typeface="Calibri"/>
              </a:rPr>
              <a:t>1</a:t>
            </a:r>
            <a:r>
              <a:rPr lang="en-US" sz="2050" dirty="0" smtClean="0">
                <a:solidFill>
                  <a:srgbClr val="FF6600"/>
                </a:solidFill>
                <a:latin typeface="Calibri"/>
                <a:cs typeface="Calibri"/>
              </a:rPr>
              <a:t>2 M</a:t>
            </a:r>
            <a:r>
              <a:rPr lang="en-US" sz="2050" dirty="0" smtClean="0">
                <a:solidFill>
                  <a:srgbClr val="FF6600"/>
                </a:solidFill>
                <a:latin typeface="Calibri"/>
                <a:cs typeface="Calibri"/>
              </a:rPr>
              <a:t>arch,</a:t>
            </a:r>
            <a:r>
              <a:rPr sz="2050" dirty="0" smtClean="0">
                <a:solidFill>
                  <a:srgbClr val="FF6600"/>
                </a:solidFill>
                <a:latin typeface="Calibri"/>
                <a:cs typeface="Calibri"/>
              </a:rPr>
              <a:t>202</a:t>
            </a:r>
            <a:r>
              <a:rPr lang="en-US" sz="2050" dirty="0" smtClean="0">
                <a:solidFill>
                  <a:srgbClr val="FF6600"/>
                </a:solidFill>
                <a:latin typeface="Calibri"/>
                <a:cs typeface="Calibri"/>
              </a:rPr>
              <a:t>3</a:t>
            </a:r>
            <a:endParaRPr sz="205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48333" y="2389106"/>
            <a:ext cx="9761732" cy="4142160"/>
          </a:xfrm>
          <a:prstGeom prst="rect">
            <a:avLst/>
          </a:prstGeom>
        </p:spPr>
        <p:txBody>
          <a:bodyPr vert="horz" wrap="square" lIns="0" tIns="15240" rIns="0" bIns="0" rtlCol="0">
            <a:spAutoFit/>
          </a:bodyPr>
          <a:lstStyle/>
          <a:p>
            <a:pPr marL="553720">
              <a:lnSpc>
                <a:spcPct val="100000"/>
              </a:lnSpc>
              <a:spcBef>
                <a:spcPts val="120"/>
              </a:spcBef>
            </a:pPr>
            <a:r>
              <a:rPr lang="en-US" sz="2400" spc="5" dirty="0"/>
              <a:t>In this project, we analyzed data from five different sources to generate insights for Microsoft's new movie studio. We presented three concrete business recommendations based on our analysis:</a:t>
            </a:r>
          </a:p>
          <a:p>
            <a:pPr marL="553720">
              <a:lnSpc>
                <a:spcPct val="100000"/>
              </a:lnSpc>
              <a:spcBef>
                <a:spcPts val="120"/>
              </a:spcBef>
            </a:pPr>
            <a:endParaRPr lang="en-US" sz="2400" spc="5" dirty="0"/>
          </a:p>
          <a:p>
            <a:pPr marL="896620" indent="-342900">
              <a:lnSpc>
                <a:spcPct val="100000"/>
              </a:lnSpc>
              <a:spcBef>
                <a:spcPts val="120"/>
              </a:spcBef>
              <a:buFont typeface="Arial" panose="020B0604020202020204" pitchFamily="34" charset="0"/>
              <a:buChar char="•"/>
            </a:pPr>
            <a:r>
              <a:rPr lang="en-US" sz="2400" spc="5" dirty="0"/>
              <a:t>Microsoft should focus on producing Drama, Documentary, and comedy movies.</a:t>
            </a:r>
          </a:p>
          <a:p>
            <a:pPr marL="896620" indent="-342900">
              <a:lnSpc>
                <a:spcPct val="100000"/>
              </a:lnSpc>
              <a:spcBef>
                <a:spcPts val="120"/>
              </a:spcBef>
              <a:buFont typeface="Arial" panose="020B0604020202020204" pitchFamily="34" charset="0"/>
              <a:buChar char="•"/>
            </a:pPr>
            <a:r>
              <a:rPr lang="en-US" sz="2400" spc="5" dirty="0"/>
              <a:t>Microsoft should consider partnering with Warner Bros. and Focus studio for its new movie studio.</a:t>
            </a:r>
          </a:p>
          <a:p>
            <a:pPr marL="896620" indent="-342900">
              <a:lnSpc>
                <a:spcPct val="100000"/>
              </a:lnSpc>
              <a:spcBef>
                <a:spcPts val="120"/>
              </a:spcBef>
              <a:buFont typeface="Arial" panose="020B0604020202020204" pitchFamily="34" charset="0"/>
              <a:buChar char="•"/>
            </a:pPr>
            <a:r>
              <a:rPr lang="en-US" sz="2400" spc="5" dirty="0"/>
              <a:t>Microsoft should consider releasing movies during the holidays.</a:t>
            </a:r>
          </a:p>
          <a:p>
            <a:pPr marL="896620" indent="-342900">
              <a:lnSpc>
                <a:spcPct val="100000"/>
              </a:lnSpc>
              <a:spcBef>
                <a:spcPts val="120"/>
              </a:spcBef>
              <a:buFont typeface="Arial" panose="020B0604020202020204" pitchFamily="34" charset="0"/>
              <a:buChar char="•"/>
            </a:pPr>
            <a:r>
              <a:rPr lang="en-US" sz="2400" spc="5" dirty="0"/>
              <a:t>Microsoft can use these recommendations to help them decide what types of films to create.</a:t>
            </a:r>
            <a:endParaRPr sz="2400" spc="5" dirty="0"/>
          </a:p>
        </p:txBody>
      </p:sp>
      <p:sp>
        <p:nvSpPr>
          <p:cNvPr id="3" name="object 3"/>
          <p:cNvSpPr txBox="1">
            <a:spLocks noGrp="1"/>
          </p:cNvSpPr>
          <p:nvPr>
            <p:ph type="title"/>
          </p:nvPr>
        </p:nvSpPr>
        <p:spPr>
          <a:xfrm>
            <a:off x="0" y="1057655"/>
            <a:ext cx="10058400" cy="1141730"/>
          </a:xfrm>
          <a:prstGeom prst="rect">
            <a:avLst/>
          </a:prstGeom>
          <a:solidFill>
            <a:srgbClr val="3B3838"/>
          </a:solidFill>
          <a:ln w="21336">
            <a:solidFill>
              <a:srgbClr val="315490"/>
            </a:solidFill>
          </a:ln>
        </p:spPr>
        <p:txBody>
          <a:bodyPr vert="horz" wrap="square" lIns="0" tIns="271145" rIns="0" bIns="0" rtlCol="0">
            <a:spAutoFit/>
          </a:bodyPr>
          <a:lstStyle/>
          <a:p>
            <a:pPr marL="702310">
              <a:lnSpc>
                <a:spcPct val="100000"/>
              </a:lnSpc>
              <a:spcBef>
                <a:spcPts val="2135"/>
              </a:spcBef>
            </a:pPr>
            <a:r>
              <a:rPr b="0" spc="-15" dirty="0">
                <a:latin typeface="Calibri"/>
                <a:cs typeface="Calibri"/>
              </a:rPr>
              <a:t>Recommendations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87004" y="3105566"/>
            <a:ext cx="2900680" cy="855980"/>
          </a:xfrm>
          <a:prstGeom prst="rect">
            <a:avLst/>
          </a:prstGeom>
        </p:spPr>
        <p:txBody>
          <a:bodyPr vert="horz" wrap="square" lIns="0" tIns="12065" rIns="0" bIns="0" rtlCol="0">
            <a:spAutoFit/>
          </a:bodyPr>
          <a:lstStyle/>
          <a:p>
            <a:pPr marL="12700">
              <a:lnSpc>
                <a:spcPct val="100000"/>
              </a:lnSpc>
              <a:spcBef>
                <a:spcPts val="95"/>
              </a:spcBef>
            </a:pPr>
            <a:r>
              <a:rPr sz="5450" b="0" dirty="0">
                <a:solidFill>
                  <a:srgbClr val="FF6600"/>
                </a:solidFill>
                <a:latin typeface="Calibri"/>
                <a:cs typeface="Calibri"/>
              </a:rPr>
              <a:t>Thank</a:t>
            </a:r>
            <a:r>
              <a:rPr sz="5450" b="0" spc="-145" dirty="0">
                <a:solidFill>
                  <a:srgbClr val="FF6600"/>
                </a:solidFill>
                <a:latin typeface="Calibri"/>
                <a:cs typeface="Calibri"/>
              </a:rPr>
              <a:t> </a:t>
            </a:r>
            <a:r>
              <a:rPr sz="5450" b="0" spc="-140" dirty="0">
                <a:solidFill>
                  <a:srgbClr val="FF6600"/>
                </a:solidFill>
                <a:latin typeface="Calibri"/>
                <a:cs typeface="Calibri"/>
              </a:rPr>
              <a:t>You</a:t>
            </a:r>
            <a:endParaRPr sz="5450">
              <a:latin typeface="Calibri"/>
              <a:cs typeface="Calibri"/>
            </a:endParaRPr>
          </a:p>
        </p:txBody>
      </p:sp>
      <p:grpSp>
        <p:nvGrpSpPr>
          <p:cNvPr id="3" name="object 3"/>
          <p:cNvGrpSpPr/>
          <p:nvPr/>
        </p:nvGrpSpPr>
        <p:grpSpPr>
          <a:xfrm>
            <a:off x="-10667" y="1046988"/>
            <a:ext cx="4866640" cy="5680075"/>
            <a:chOff x="-10667" y="1046988"/>
            <a:chExt cx="4866640" cy="5680075"/>
          </a:xfrm>
        </p:grpSpPr>
        <p:sp>
          <p:nvSpPr>
            <p:cNvPr id="4" name="object 4"/>
            <p:cNvSpPr/>
            <p:nvPr/>
          </p:nvSpPr>
          <p:spPr>
            <a:xfrm>
              <a:off x="0" y="1057656"/>
              <a:ext cx="4845050" cy="5659120"/>
            </a:xfrm>
            <a:custGeom>
              <a:avLst/>
              <a:gdLst/>
              <a:ahLst/>
              <a:cxnLst/>
              <a:rect l="l" t="t" r="r" b="b"/>
              <a:pathLst>
                <a:path w="4845050" h="5659120">
                  <a:moveTo>
                    <a:pt x="4844796" y="5658611"/>
                  </a:moveTo>
                  <a:lnTo>
                    <a:pt x="0" y="5658611"/>
                  </a:lnTo>
                  <a:lnTo>
                    <a:pt x="0" y="0"/>
                  </a:lnTo>
                  <a:lnTo>
                    <a:pt x="4844796" y="0"/>
                  </a:lnTo>
                  <a:lnTo>
                    <a:pt x="4844796" y="5658611"/>
                  </a:lnTo>
                  <a:close/>
                </a:path>
              </a:pathLst>
            </a:custGeom>
            <a:solidFill>
              <a:srgbClr val="3B3838"/>
            </a:solidFill>
          </p:spPr>
          <p:txBody>
            <a:bodyPr wrap="square" lIns="0" tIns="0" rIns="0" bIns="0" rtlCol="0"/>
            <a:lstStyle/>
            <a:p>
              <a:endParaRPr/>
            </a:p>
          </p:txBody>
        </p:sp>
        <p:sp>
          <p:nvSpPr>
            <p:cNvPr id="5" name="object 5"/>
            <p:cNvSpPr/>
            <p:nvPr/>
          </p:nvSpPr>
          <p:spPr>
            <a:xfrm>
              <a:off x="0" y="1057656"/>
              <a:ext cx="4845050" cy="5659120"/>
            </a:xfrm>
            <a:custGeom>
              <a:avLst/>
              <a:gdLst/>
              <a:ahLst/>
              <a:cxnLst/>
              <a:rect l="l" t="t" r="r" b="b"/>
              <a:pathLst>
                <a:path w="4845050" h="5659120">
                  <a:moveTo>
                    <a:pt x="0" y="0"/>
                  </a:moveTo>
                  <a:lnTo>
                    <a:pt x="4844796" y="0"/>
                  </a:lnTo>
                  <a:lnTo>
                    <a:pt x="4844796" y="5658611"/>
                  </a:lnTo>
                  <a:lnTo>
                    <a:pt x="0" y="5658611"/>
                  </a:lnTo>
                  <a:lnTo>
                    <a:pt x="0" y="0"/>
                  </a:lnTo>
                  <a:close/>
                </a:path>
              </a:pathLst>
            </a:custGeom>
            <a:ln w="21336">
              <a:solidFill>
                <a:srgbClr val="31549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057655"/>
            <a:ext cx="10058400" cy="1132840"/>
          </a:xfrm>
          <a:prstGeom prst="rect">
            <a:avLst/>
          </a:prstGeom>
          <a:solidFill>
            <a:srgbClr val="3B3838"/>
          </a:solidFill>
          <a:ln w="21336">
            <a:solidFill>
              <a:srgbClr val="315490"/>
            </a:solidFill>
          </a:ln>
        </p:spPr>
        <p:txBody>
          <a:bodyPr vert="horz" wrap="square" lIns="0" tIns="320675" rIns="0" bIns="0" rtlCol="0">
            <a:spAutoFit/>
          </a:bodyPr>
          <a:lstStyle/>
          <a:p>
            <a:pPr marL="764540">
              <a:lnSpc>
                <a:spcPct val="100000"/>
              </a:lnSpc>
              <a:spcBef>
                <a:spcPts val="2525"/>
              </a:spcBef>
            </a:pPr>
            <a:r>
              <a:rPr sz="2900" spc="-10" dirty="0"/>
              <a:t>Background</a:t>
            </a:r>
            <a:endParaRPr sz="2900"/>
          </a:p>
        </p:txBody>
      </p:sp>
      <p:sp>
        <p:nvSpPr>
          <p:cNvPr id="3" name="object 3"/>
          <p:cNvSpPr txBox="1"/>
          <p:nvPr/>
        </p:nvSpPr>
        <p:spPr>
          <a:xfrm>
            <a:off x="537435" y="2396749"/>
            <a:ext cx="8954135" cy="4131259"/>
          </a:xfrm>
          <a:prstGeom prst="rect">
            <a:avLst/>
          </a:prstGeom>
        </p:spPr>
        <p:txBody>
          <a:bodyPr vert="horz" wrap="square" lIns="0" tIns="17145" rIns="0" bIns="0" rtlCol="0">
            <a:spAutoFit/>
          </a:bodyPr>
          <a:lstStyle/>
          <a:p>
            <a:pPr marL="12700">
              <a:lnSpc>
                <a:spcPct val="100000"/>
              </a:lnSpc>
              <a:spcBef>
                <a:spcPts val="135"/>
              </a:spcBef>
            </a:pPr>
            <a:r>
              <a:rPr lang="en-US" sz="2400" spc="25" dirty="0" smtClean="0">
                <a:latin typeface="Arial MT"/>
                <a:cs typeface="Arial MT"/>
              </a:rPr>
              <a:t>Microsoft is a Tech company that is responsible for creating the Windows operating system</a:t>
            </a:r>
          </a:p>
          <a:p>
            <a:pPr marL="12700">
              <a:lnSpc>
                <a:spcPct val="100000"/>
              </a:lnSpc>
              <a:spcBef>
                <a:spcPts val="135"/>
              </a:spcBef>
            </a:pPr>
            <a:endParaRPr lang="en-US" sz="2400" spc="25" dirty="0" smtClean="0">
              <a:latin typeface="Arial MT"/>
              <a:cs typeface="Arial MT"/>
            </a:endParaRPr>
          </a:p>
          <a:p>
            <a:pPr marL="12700">
              <a:lnSpc>
                <a:spcPct val="100000"/>
              </a:lnSpc>
              <a:spcBef>
                <a:spcPts val="135"/>
              </a:spcBef>
            </a:pPr>
            <a:r>
              <a:rPr lang="en-US" sz="2400" spc="25" dirty="0" smtClean="0">
                <a:latin typeface="Arial MT"/>
                <a:cs typeface="Arial MT"/>
              </a:rPr>
              <a:t>They want to enter the movie industry and they want to know what types of films have been successful at the box office.</a:t>
            </a:r>
          </a:p>
          <a:p>
            <a:pPr marL="12700">
              <a:lnSpc>
                <a:spcPct val="100000"/>
              </a:lnSpc>
              <a:spcBef>
                <a:spcPts val="135"/>
              </a:spcBef>
            </a:pPr>
            <a:endParaRPr lang="en-US" sz="2400" spc="25" dirty="0">
              <a:latin typeface="Arial MT"/>
              <a:cs typeface="Arial MT"/>
            </a:endParaRPr>
          </a:p>
          <a:p>
            <a:pPr marL="12700">
              <a:lnSpc>
                <a:spcPct val="100000"/>
              </a:lnSpc>
              <a:spcBef>
                <a:spcPts val="135"/>
              </a:spcBef>
            </a:pPr>
            <a:r>
              <a:rPr lang="en-US" sz="2400" spc="25" dirty="0" smtClean="0">
                <a:latin typeface="Arial MT"/>
                <a:cs typeface="Arial MT"/>
              </a:rPr>
              <a:t> They have asked us to use exploratory data analysis to generate insights for their new movie studio. The goal of this project is to analyze the data from six different sources and provide Microsoft's head of the movie studio with actionable insights.</a:t>
            </a:r>
            <a:endParaRPr sz="2400" dirty="0">
              <a:latin typeface="Arial MT"/>
              <a:cs typeface="Arial M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4390" y="2428768"/>
            <a:ext cx="8381010" cy="2246128"/>
          </a:xfrm>
          <a:prstGeom prst="rect">
            <a:avLst/>
          </a:prstGeom>
        </p:spPr>
        <p:txBody>
          <a:bodyPr vert="horz" wrap="square" lIns="0" tIns="17145" rIns="0" bIns="0" rtlCol="0">
            <a:spAutoFit/>
          </a:bodyPr>
          <a:lstStyle/>
          <a:p>
            <a:pPr marL="12700">
              <a:lnSpc>
                <a:spcPct val="100000"/>
              </a:lnSpc>
              <a:spcBef>
                <a:spcPts val="135"/>
              </a:spcBef>
              <a:tabLst>
                <a:tab pos="248285" algn="l"/>
                <a:tab pos="248920" algn="l"/>
              </a:tabLst>
            </a:pPr>
            <a:r>
              <a:rPr lang="en-US" sz="2400" spc="15" dirty="0">
                <a:cs typeface="Calibri"/>
              </a:rPr>
              <a:t>Because the data was collected from various locations, the different files have different formats. </a:t>
            </a:r>
            <a:endParaRPr lang="en-US" sz="2400" spc="15" dirty="0" smtClean="0">
              <a:cs typeface="Calibri"/>
            </a:endParaRPr>
          </a:p>
          <a:p>
            <a:pPr marL="12700">
              <a:lnSpc>
                <a:spcPct val="100000"/>
              </a:lnSpc>
              <a:spcBef>
                <a:spcPts val="135"/>
              </a:spcBef>
              <a:tabLst>
                <a:tab pos="248285" algn="l"/>
                <a:tab pos="248920" algn="l"/>
              </a:tabLst>
            </a:pPr>
            <a:r>
              <a:rPr lang="en-US" sz="2400" spc="15" dirty="0" smtClean="0">
                <a:cs typeface="Calibri"/>
              </a:rPr>
              <a:t>Some </a:t>
            </a:r>
            <a:r>
              <a:rPr lang="en-US" sz="2400" spc="15" dirty="0">
                <a:cs typeface="Calibri"/>
              </a:rPr>
              <a:t>are compressed CSV (comma-separated values) or TSV (tab-separated values) files that can be opened using spreadsheet software or </a:t>
            </a:r>
            <a:r>
              <a:rPr lang="en-US" sz="2400" spc="15" dirty="0" err="1">
                <a:cs typeface="Calibri"/>
              </a:rPr>
              <a:t>pd.read_csv</a:t>
            </a:r>
            <a:r>
              <a:rPr lang="en-US" sz="2400" spc="15" dirty="0">
                <a:cs typeface="Calibri"/>
              </a:rPr>
              <a:t>, while the data from IMDB is located in a SQLite database.</a:t>
            </a:r>
            <a:endParaRPr sz="2400" dirty="0">
              <a:latin typeface="Calibri"/>
              <a:cs typeface="Calibri"/>
            </a:endParaRPr>
          </a:p>
        </p:txBody>
      </p:sp>
      <p:sp>
        <p:nvSpPr>
          <p:cNvPr id="3" name="object 3"/>
          <p:cNvSpPr txBox="1">
            <a:spLocks noGrp="1"/>
          </p:cNvSpPr>
          <p:nvPr>
            <p:ph type="title"/>
          </p:nvPr>
        </p:nvSpPr>
        <p:spPr>
          <a:xfrm>
            <a:off x="0" y="1057655"/>
            <a:ext cx="10058400" cy="1126490"/>
          </a:xfrm>
          <a:prstGeom prst="rect">
            <a:avLst/>
          </a:prstGeom>
          <a:solidFill>
            <a:srgbClr val="3B3838"/>
          </a:solidFill>
          <a:ln w="21336">
            <a:solidFill>
              <a:srgbClr val="315490"/>
            </a:solidFill>
          </a:ln>
        </p:spPr>
        <p:txBody>
          <a:bodyPr vert="horz" wrap="square" lIns="0" tIns="269875" rIns="0" bIns="0" rtlCol="0">
            <a:spAutoFit/>
          </a:bodyPr>
          <a:lstStyle/>
          <a:p>
            <a:pPr marL="764540">
              <a:lnSpc>
                <a:spcPct val="100000"/>
              </a:lnSpc>
              <a:spcBef>
                <a:spcPts val="2125"/>
              </a:spcBef>
            </a:pPr>
            <a:r>
              <a:rPr spc="-95" dirty="0"/>
              <a:t>D</a:t>
            </a:r>
            <a:r>
              <a:rPr spc="-150" dirty="0"/>
              <a:t>a</a:t>
            </a:r>
            <a:r>
              <a:rPr spc="-90" dirty="0"/>
              <a:t>t</a:t>
            </a:r>
            <a:r>
              <a:rPr spc="-70" dirty="0"/>
              <a:t>a</a:t>
            </a:r>
            <a:r>
              <a:rPr spc="-90" dirty="0"/>
              <a:t> </a:t>
            </a:r>
            <a:r>
              <a:rPr spc="-15" dirty="0"/>
              <a:t>E</a:t>
            </a:r>
            <a:r>
              <a:rPr spc="-170" dirty="0"/>
              <a:t>x</a:t>
            </a:r>
            <a:r>
              <a:rPr spc="-45" dirty="0"/>
              <a:t>p</a:t>
            </a:r>
            <a:r>
              <a:rPr spc="-125" dirty="0"/>
              <a:t>l</a:t>
            </a:r>
            <a:r>
              <a:rPr spc="-85" dirty="0"/>
              <a:t>o</a:t>
            </a:r>
            <a:r>
              <a:rPr spc="-120" dirty="0"/>
              <a:t>r</a:t>
            </a:r>
            <a:r>
              <a:rPr spc="-150" dirty="0"/>
              <a:t>a</a:t>
            </a:r>
            <a:r>
              <a:rPr spc="-90" dirty="0"/>
              <a:t>ti</a:t>
            </a:r>
            <a:r>
              <a:rPr spc="-85" dirty="0"/>
              <a:t>o</a:t>
            </a:r>
            <a:r>
              <a:rPr spc="-45" dirty="0"/>
              <a:t>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0448" y="1057655"/>
            <a:ext cx="10078848" cy="1152658"/>
            <a:chOff x="-20448" y="1057655"/>
            <a:chExt cx="10078848" cy="1152658"/>
          </a:xfrm>
        </p:grpSpPr>
        <p:sp>
          <p:nvSpPr>
            <p:cNvPr id="3" name="object 3"/>
            <p:cNvSpPr/>
            <p:nvPr/>
          </p:nvSpPr>
          <p:spPr>
            <a:xfrm>
              <a:off x="-20448" y="1077473"/>
              <a:ext cx="10058400" cy="1132840"/>
            </a:xfrm>
            <a:custGeom>
              <a:avLst/>
              <a:gdLst/>
              <a:ahLst/>
              <a:cxnLst/>
              <a:rect l="l" t="t" r="r" b="b"/>
              <a:pathLst>
                <a:path w="10058400" h="1132839">
                  <a:moveTo>
                    <a:pt x="10058400" y="1132331"/>
                  </a:moveTo>
                  <a:lnTo>
                    <a:pt x="0" y="1132331"/>
                  </a:lnTo>
                  <a:lnTo>
                    <a:pt x="0" y="0"/>
                  </a:lnTo>
                  <a:lnTo>
                    <a:pt x="10058400" y="0"/>
                  </a:lnTo>
                  <a:lnTo>
                    <a:pt x="10058400" y="1132331"/>
                  </a:lnTo>
                  <a:close/>
                </a:path>
              </a:pathLst>
            </a:custGeom>
            <a:solidFill>
              <a:srgbClr val="3B3838"/>
            </a:solidFill>
          </p:spPr>
          <p:txBody>
            <a:bodyPr wrap="square" lIns="0" tIns="0" rIns="0" bIns="0" rtlCol="0"/>
            <a:lstStyle/>
            <a:p>
              <a:endParaRPr/>
            </a:p>
          </p:txBody>
        </p:sp>
        <p:sp>
          <p:nvSpPr>
            <p:cNvPr id="4" name="object 4"/>
            <p:cNvSpPr/>
            <p:nvPr/>
          </p:nvSpPr>
          <p:spPr>
            <a:xfrm>
              <a:off x="0" y="1057655"/>
              <a:ext cx="10058400" cy="1132840"/>
            </a:xfrm>
            <a:custGeom>
              <a:avLst/>
              <a:gdLst/>
              <a:ahLst/>
              <a:cxnLst/>
              <a:rect l="l" t="t" r="r" b="b"/>
              <a:pathLst>
                <a:path w="10058400" h="1132839">
                  <a:moveTo>
                    <a:pt x="10058400" y="0"/>
                  </a:moveTo>
                  <a:lnTo>
                    <a:pt x="10058400" y="1132332"/>
                  </a:lnTo>
                  <a:lnTo>
                    <a:pt x="0" y="1132332"/>
                  </a:lnTo>
                  <a:lnTo>
                    <a:pt x="0" y="0"/>
                  </a:lnTo>
                </a:path>
              </a:pathLst>
            </a:custGeom>
            <a:ln w="21336">
              <a:solidFill>
                <a:srgbClr val="31549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7145" rIns="0" bIns="0" rtlCol="0">
            <a:spAutoFit/>
          </a:bodyPr>
          <a:lstStyle/>
          <a:p>
            <a:pPr marL="679450">
              <a:lnSpc>
                <a:spcPct val="100000"/>
              </a:lnSpc>
              <a:spcBef>
                <a:spcPts val="135"/>
              </a:spcBef>
            </a:pPr>
            <a:r>
              <a:rPr lang="en-US" spc="-70" dirty="0" smtClean="0"/>
              <a:t>Distribution </a:t>
            </a:r>
            <a:r>
              <a:rPr lang="en-US" spc="-70" dirty="0"/>
              <a:t>of </a:t>
            </a:r>
            <a:r>
              <a:rPr lang="en-US" spc="-70" dirty="0" smtClean="0"/>
              <a:t>Genres </a:t>
            </a:r>
            <a:r>
              <a:rPr lang="en-US" spc="-70" dirty="0"/>
              <a:t>by </a:t>
            </a:r>
            <a:r>
              <a:rPr lang="en-US" spc="-70" dirty="0" smtClean="0"/>
              <a:t>Ratings</a:t>
            </a:r>
            <a:endParaRPr spc="-30" dirty="0"/>
          </a:p>
        </p:txBody>
      </p:sp>
      <p:pic>
        <p:nvPicPr>
          <p:cNvPr id="6" name="object 6"/>
          <p:cNvPicPr/>
          <p:nvPr/>
        </p:nvPicPr>
        <p:blipFill>
          <a:blip r:embed="rId2">
            <a:extLst>
              <a:ext uri="{28A0092B-C50C-407E-A947-70E740481C1C}">
                <a14:useLocalDpi xmlns:a14="http://schemas.microsoft.com/office/drawing/2010/main" val="0"/>
              </a:ext>
            </a:extLst>
          </a:blip>
          <a:stretch>
            <a:fillRect/>
          </a:stretch>
        </p:blipFill>
        <p:spPr>
          <a:xfrm>
            <a:off x="457200" y="2230131"/>
            <a:ext cx="6553200" cy="4399269"/>
          </a:xfrm>
          <a:prstGeom prst="rect">
            <a:avLst/>
          </a:prstGeom>
        </p:spPr>
      </p:pic>
      <p:sp>
        <p:nvSpPr>
          <p:cNvPr id="10" name="TextBox 9"/>
          <p:cNvSpPr txBox="1"/>
          <p:nvPr/>
        </p:nvSpPr>
        <p:spPr>
          <a:xfrm>
            <a:off x="7025640" y="2455149"/>
            <a:ext cx="2895600" cy="3539430"/>
          </a:xfrm>
          <a:prstGeom prst="rect">
            <a:avLst/>
          </a:prstGeom>
          <a:noFill/>
        </p:spPr>
        <p:txBody>
          <a:bodyPr wrap="square" rtlCol="0">
            <a:spAutoFit/>
          </a:bodyPr>
          <a:lstStyle/>
          <a:p>
            <a:r>
              <a:rPr lang="en-US" sz="2800" dirty="0" smtClean="0"/>
              <a:t>We observe the highest earning genre is Drama, followed by Documentary ,Comedy, Horror, Drama/romance, Thriller </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057655"/>
            <a:ext cx="10058400" cy="829073"/>
          </a:xfrm>
          <a:prstGeom prst="rect">
            <a:avLst/>
          </a:prstGeom>
          <a:solidFill>
            <a:srgbClr val="3B3838"/>
          </a:solidFill>
          <a:ln w="21336">
            <a:solidFill>
              <a:srgbClr val="315490"/>
            </a:solidFill>
          </a:ln>
        </p:spPr>
        <p:txBody>
          <a:bodyPr vert="horz" wrap="square" lIns="0" tIns="272415" rIns="0" bIns="0" rtlCol="0">
            <a:spAutoFit/>
          </a:bodyPr>
          <a:lstStyle/>
          <a:p>
            <a:pPr marL="690245">
              <a:lnSpc>
                <a:spcPct val="100000"/>
              </a:lnSpc>
              <a:spcBef>
                <a:spcPts val="2145"/>
              </a:spcBef>
            </a:pPr>
            <a:r>
              <a:rPr lang="en-US" spc="-100" dirty="0"/>
              <a:t>Relationship between studios and Average Rating</a:t>
            </a:r>
            <a:endParaRPr spc="-110" dirty="0"/>
          </a:p>
        </p:txBody>
      </p:sp>
      <p:pic>
        <p:nvPicPr>
          <p:cNvPr id="3" name="object 3"/>
          <p:cNvPicPr/>
          <p:nvPr/>
        </p:nvPicPr>
        <p:blipFill>
          <a:blip r:embed="rId2">
            <a:extLst>
              <a:ext uri="{28A0092B-C50C-407E-A947-70E740481C1C}">
                <a14:useLocalDpi xmlns:a14="http://schemas.microsoft.com/office/drawing/2010/main" val="0"/>
              </a:ext>
            </a:extLst>
          </a:blip>
          <a:stretch>
            <a:fillRect/>
          </a:stretch>
        </p:blipFill>
        <p:spPr>
          <a:xfrm>
            <a:off x="258358" y="2193036"/>
            <a:ext cx="6649130" cy="4230624"/>
          </a:xfrm>
          <a:prstGeom prst="rect">
            <a:avLst/>
          </a:prstGeom>
        </p:spPr>
      </p:pic>
      <p:sp>
        <p:nvSpPr>
          <p:cNvPr id="4" name="object 4"/>
          <p:cNvSpPr txBox="1"/>
          <p:nvPr/>
        </p:nvSpPr>
        <p:spPr>
          <a:xfrm>
            <a:off x="7162800" y="2396749"/>
            <a:ext cx="2388112" cy="2817503"/>
          </a:xfrm>
          <a:prstGeom prst="rect">
            <a:avLst/>
          </a:prstGeom>
        </p:spPr>
        <p:txBody>
          <a:bodyPr vert="horz" wrap="square" lIns="0" tIns="12065" rIns="0" bIns="0" rtlCol="0">
            <a:spAutoFit/>
          </a:bodyPr>
          <a:lstStyle/>
          <a:p>
            <a:pPr marL="12700" marR="10160">
              <a:lnSpc>
                <a:spcPct val="102400"/>
              </a:lnSpc>
              <a:spcBef>
                <a:spcPts val="95"/>
              </a:spcBef>
            </a:pPr>
            <a:r>
              <a:rPr lang="en-US" sz="2000" spc="15" dirty="0" smtClean="0">
                <a:latin typeface="Arial MT"/>
                <a:cs typeface="Arial MT"/>
              </a:rPr>
              <a:t>We observe that the highest rated studio is Focus studio, while the Highest earning studio was WB even the second rated Fox studios did not also garner good ratings. </a:t>
            </a:r>
            <a:endParaRPr sz="2000" dirty="0">
              <a:latin typeface="Arial MT"/>
              <a:cs typeface="Arial M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667" y="1046987"/>
            <a:ext cx="10075545" cy="1153795"/>
            <a:chOff x="-10667" y="1046987"/>
            <a:chExt cx="10075545" cy="1153795"/>
          </a:xfrm>
        </p:grpSpPr>
        <p:sp>
          <p:nvSpPr>
            <p:cNvPr id="3" name="object 3"/>
            <p:cNvSpPr/>
            <p:nvPr/>
          </p:nvSpPr>
          <p:spPr>
            <a:xfrm>
              <a:off x="0" y="1057656"/>
              <a:ext cx="10053955" cy="1132840"/>
            </a:xfrm>
            <a:custGeom>
              <a:avLst/>
              <a:gdLst/>
              <a:ahLst/>
              <a:cxnLst/>
              <a:rect l="l" t="t" r="r" b="b"/>
              <a:pathLst>
                <a:path w="10053955" h="1132839">
                  <a:moveTo>
                    <a:pt x="10053828" y="1132331"/>
                  </a:moveTo>
                  <a:lnTo>
                    <a:pt x="0" y="1132331"/>
                  </a:lnTo>
                  <a:lnTo>
                    <a:pt x="0" y="0"/>
                  </a:lnTo>
                  <a:lnTo>
                    <a:pt x="10053828" y="0"/>
                  </a:lnTo>
                  <a:lnTo>
                    <a:pt x="10053828" y="1132331"/>
                  </a:lnTo>
                  <a:close/>
                </a:path>
              </a:pathLst>
            </a:custGeom>
            <a:solidFill>
              <a:srgbClr val="3B3838"/>
            </a:solidFill>
          </p:spPr>
          <p:txBody>
            <a:bodyPr wrap="square" lIns="0" tIns="0" rIns="0" bIns="0" rtlCol="0"/>
            <a:lstStyle/>
            <a:p>
              <a:endParaRPr/>
            </a:p>
          </p:txBody>
        </p:sp>
        <p:sp>
          <p:nvSpPr>
            <p:cNvPr id="4" name="object 4"/>
            <p:cNvSpPr/>
            <p:nvPr/>
          </p:nvSpPr>
          <p:spPr>
            <a:xfrm>
              <a:off x="0" y="1057655"/>
              <a:ext cx="10053955" cy="1132840"/>
            </a:xfrm>
            <a:custGeom>
              <a:avLst/>
              <a:gdLst/>
              <a:ahLst/>
              <a:cxnLst/>
              <a:rect l="l" t="t" r="r" b="b"/>
              <a:pathLst>
                <a:path w="10053955" h="1132839">
                  <a:moveTo>
                    <a:pt x="10053828" y="0"/>
                  </a:moveTo>
                  <a:lnTo>
                    <a:pt x="10053828" y="1132332"/>
                  </a:lnTo>
                  <a:lnTo>
                    <a:pt x="0" y="1132332"/>
                  </a:lnTo>
                </a:path>
              </a:pathLst>
            </a:custGeom>
            <a:ln w="21336">
              <a:solidFill>
                <a:srgbClr val="315490"/>
              </a:solidFill>
            </a:ln>
          </p:spPr>
          <p:txBody>
            <a:bodyPr wrap="square" lIns="0" tIns="0" rIns="0" bIns="0" rtlCol="0"/>
            <a:lstStyle/>
            <a:p>
              <a:endParaRPr/>
            </a:p>
          </p:txBody>
        </p:sp>
      </p:grpSp>
      <p:sp>
        <p:nvSpPr>
          <p:cNvPr id="5" name="object 5"/>
          <p:cNvSpPr txBox="1">
            <a:spLocks noGrp="1"/>
          </p:cNvSpPr>
          <p:nvPr>
            <p:ph type="title"/>
          </p:nvPr>
        </p:nvSpPr>
        <p:spPr>
          <a:xfrm>
            <a:off x="0" y="1310212"/>
            <a:ext cx="10043160" cy="567055"/>
          </a:xfrm>
          <a:prstGeom prst="rect">
            <a:avLst/>
          </a:prstGeom>
        </p:spPr>
        <p:txBody>
          <a:bodyPr vert="horz" wrap="square" lIns="0" tIns="12700" rIns="0" bIns="0" rtlCol="0">
            <a:spAutoFit/>
          </a:bodyPr>
          <a:lstStyle/>
          <a:p>
            <a:pPr marL="766445">
              <a:lnSpc>
                <a:spcPct val="100000"/>
              </a:lnSpc>
              <a:spcBef>
                <a:spcPts val="100"/>
              </a:spcBef>
            </a:pPr>
            <a:r>
              <a:rPr lang="en-US" sz="3550" spc="-190" dirty="0" smtClean="0"/>
              <a:t>Distribution of Runtime</a:t>
            </a:r>
            <a:endParaRPr sz="3550" dirty="0"/>
          </a:p>
        </p:txBody>
      </p:sp>
      <p:pic>
        <p:nvPicPr>
          <p:cNvPr id="6" name="object 6"/>
          <p:cNvPicPr/>
          <p:nvPr/>
        </p:nvPicPr>
        <p:blipFill>
          <a:blip r:embed="rId2">
            <a:extLst>
              <a:ext uri="{28A0092B-C50C-407E-A947-70E740481C1C}">
                <a14:useLocalDpi xmlns:a14="http://schemas.microsoft.com/office/drawing/2010/main" val="0"/>
              </a:ext>
            </a:extLst>
          </a:blip>
          <a:stretch>
            <a:fillRect/>
          </a:stretch>
        </p:blipFill>
        <p:spPr>
          <a:xfrm>
            <a:off x="457200" y="2413732"/>
            <a:ext cx="5562599" cy="2667000"/>
          </a:xfrm>
          <a:prstGeom prst="rect">
            <a:avLst/>
          </a:prstGeom>
        </p:spPr>
      </p:pic>
      <p:sp>
        <p:nvSpPr>
          <p:cNvPr id="7" name="object 7"/>
          <p:cNvSpPr txBox="1"/>
          <p:nvPr/>
        </p:nvSpPr>
        <p:spPr>
          <a:xfrm>
            <a:off x="436880" y="6172200"/>
            <a:ext cx="7706995" cy="747320"/>
          </a:xfrm>
          <a:prstGeom prst="rect">
            <a:avLst/>
          </a:prstGeom>
        </p:spPr>
        <p:txBody>
          <a:bodyPr vert="horz" wrap="square" lIns="0" tIns="11430" rIns="0" bIns="0" rtlCol="0">
            <a:spAutoFit/>
          </a:bodyPr>
          <a:lstStyle/>
          <a:p>
            <a:pPr marL="12700" marR="5080">
              <a:lnSpc>
                <a:spcPct val="102800"/>
              </a:lnSpc>
              <a:spcBef>
                <a:spcPts val="90"/>
              </a:spcBef>
            </a:pPr>
            <a:r>
              <a:rPr lang="en-US" sz="2400" spc="20" dirty="0" smtClean="0">
                <a:latin typeface="Arial MT"/>
                <a:cs typeface="Arial MT"/>
              </a:rPr>
              <a:t>We Might also need to consider which movies had the most ratings based on their duration</a:t>
            </a:r>
            <a:r>
              <a:rPr sz="2400" spc="15" dirty="0" smtClean="0">
                <a:latin typeface="Arial MT"/>
                <a:cs typeface="Arial MT"/>
              </a:rPr>
              <a:t>.</a:t>
            </a:r>
            <a:endParaRPr sz="2400" dirty="0">
              <a:latin typeface="Arial MT"/>
              <a:cs typeface="Arial M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795" y="1046860"/>
            <a:ext cx="10079990" cy="1154430"/>
            <a:chOff x="-10795" y="1046860"/>
            <a:chExt cx="10079990" cy="1154430"/>
          </a:xfrm>
        </p:grpSpPr>
        <p:sp>
          <p:nvSpPr>
            <p:cNvPr id="3" name="object 3"/>
            <p:cNvSpPr/>
            <p:nvPr/>
          </p:nvSpPr>
          <p:spPr>
            <a:xfrm>
              <a:off x="0" y="1057656"/>
              <a:ext cx="10058400" cy="1132840"/>
            </a:xfrm>
            <a:custGeom>
              <a:avLst/>
              <a:gdLst/>
              <a:ahLst/>
              <a:cxnLst/>
              <a:rect l="l" t="t" r="r" b="b"/>
              <a:pathLst>
                <a:path w="10058400" h="1132839">
                  <a:moveTo>
                    <a:pt x="10058400" y="1132331"/>
                  </a:moveTo>
                  <a:lnTo>
                    <a:pt x="0" y="1132331"/>
                  </a:lnTo>
                  <a:lnTo>
                    <a:pt x="0" y="0"/>
                  </a:lnTo>
                  <a:lnTo>
                    <a:pt x="10058400" y="0"/>
                  </a:lnTo>
                  <a:lnTo>
                    <a:pt x="10058400" y="1132331"/>
                  </a:lnTo>
                  <a:close/>
                </a:path>
              </a:pathLst>
            </a:custGeom>
            <a:solidFill>
              <a:srgbClr val="3B3838"/>
            </a:solidFill>
          </p:spPr>
          <p:txBody>
            <a:bodyPr wrap="square" lIns="0" tIns="0" rIns="0" bIns="0" rtlCol="0"/>
            <a:lstStyle/>
            <a:p>
              <a:endParaRPr/>
            </a:p>
          </p:txBody>
        </p:sp>
        <p:sp>
          <p:nvSpPr>
            <p:cNvPr id="4" name="object 4"/>
            <p:cNvSpPr/>
            <p:nvPr/>
          </p:nvSpPr>
          <p:spPr>
            <a:xfrm>
              <a:off x="0" y="1057655"/>
              <a:ext cx="10058400" cy="1132840"/>
            </a:xfrm>
            <a:custGeom>
              <a:avLst/>
              <a:gdLst/>
              <a:ahLst/>
              <a:cxnLst/>
              <a:rect l="l" t="t" r="r" b="b"/>
              <a:pathLst>
                <a:path w="10058400" h="1132839">
                  <a:moveTo>
                    <a:pt x="10058400" y="0"/>
                  </a:moveTo>
                  <a:lnTo>
                    <a:pt x="10058400" y="1132332"/>
                  </a:lnTo>
                  <a:lnTo>
                    <a:pt x="0" y="1132332"/>
                  </a:lnTo>
                  <a:lnTo>
                    <a:pt x="0" y="0"/>
                  </a:lnTo>
                </a:path>
              </a:pathLst>
            </a:custGeom>
            <a:ln w="21336">
              <a:solidFill>
                <a:srgbClr val="31549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7145" rIns="0" bIns="0" rtlCol="0">
            <a:spAutoFit/>
          </a:bodyPr>
          <a:lstStyle/>
          <a:p>
            <a:pPr marL="679450">
              <a:lnSpc>
                <a:spcPct val="100000"/>
              </a:lnSpc>
              <a:spcBef>
                <a:spcPts val="135"/>
              </a:spcBef>
            </a:pPr>
            <a:r>
              <a:rPr lang="en-US" b="0" dirty="0"/>
              <a:t>E</a:t>
            </a:r>
            <a:r>
              <a:rPr lang="en-US" b="0" dirty="0" smtClean="0"/>
              <a:t>arnings vs Expenses </a:t>
            </a:r>
            <a:r>
              <a:rPr lang="en-US" b="0" dirty="0"/>
              <a:t>of the leading </a:t>
            </a:r>
            <a:r>
              <a:rPr lang="en-US" b="0" dirty="0" smtClean="0"/>
              <a:t>Studios</a:t>
            </a:r>
            <a:endParaRPr spc="-105" dirty="0"/>
          </a:p>
        </p:txBody>
      </p:sp>
      <p:pic>
        <p:nvPicPr>
          <p:cNvPr id="6" name="object 6"/>
          <p:cNvPicPr/>
          <p:nvPr/>
        </p:nvPicPr>
        <p:blipFill>
          <a:blip r:embed="rId3">
            <a:extLst>
              <a:ext uri="{28A0092B-C50C-407E-A947-70E740481C1C}">
                <a14:useLocalDpi xmlns:a14="http://schemas.microsoft.com/office/drawing/2010/main" val="0"/>
              </a:ext>
            </a:extLst>
          </a:blip>
          <a:stretch>
            <a:fillRect/>
          </a:stretch>
        </p:blipFill>
        <p:spPr>
          <a:xfrm>
            <a:off x="10287" y="2185416"/>
            <a:ext cx="7609713" cy="5586984"/>
          </a:xfrm>
          <a:prstGeom prst="rect">
            <a:avLst/>
          </a:prstGeom>
        </p:spPr>
      </p:pic>
      <p:sp>
        <p:nvSpPr>
          <p:cNvPr id="7" name="object 7"/>
          <p:cNvSpPr txBox="1"/>
          <p:nvPr/>
        </p:nvSpPr>
        <p:spPr>
          <a:xfrm>
            <a:off x="7620000" y="2435330"/>
            <a:ext cx="1982787" cy="4766690"/>
          </a:xfrm>
          <a:prstGeom prst="rect">
            <a:avLst/>
          </a:prstGeom>
        </p:spPr>
        <p:txBody>
          <a:bodyPr vert="horz" wrap="square" lIns="0" tIns="11430" rIns="0" bIns="0" rtlCol="0">
            <a:spAutoFit/>
          </a:bodyPr>
          <a:lstStyle/>
          <a:p>
            <a:pPr marL="12700" marR="5080">
              <a:lnSpc>
                <a:spcPct val="102800"/>
              </a:lnSpc>
              <a:spcBef>
                <a:spcPts val="90"/>
              </a:spcBef>
            </a:pPr>
            <a:r>
              <a:rPr lang="en-US" sz="2000" spc="20" dirty="0" smtClean="0">
                <a:latin typeface="Arial MT"/>
                <a:cs typeface="Arial MT"/>
              </a:rPr>
              <a:t>This is </a:t>
            </a:r>
            <a:r>
              <a:rPr lang="en-US" sz="2000" spc="20" dirty="0" err="1" smtClean="0">
                <a:latin typeface="Arial MT"/>
                <a:cs typeface="Arial MT"/>
              </a:rPr>
              <a:t>aplot</a:t>
            </a:r>
            <a:r>
              <a:rPr lang="en-US" sz="2000" spc="20" dirty="0" smtClean="0">
                <a:latin typeface="Arial MT"/>
                <a:cs typeface="Arial MT"/>
              </a:rPr>
              <a:t> showing the earnings and expenses of the leading studios, where Warner Bros is the highest earning production studio, which can be attributed to the higher number of movies they release</a:t>
            </a:r>
            <a:r>
              <a:rPr lang="en-US" sz="1450" spc="20" dirty="0" smtClean="0">
                <a:latin typeface="Arial MT"/>
                <a:cs typeface="Arial MT"/>
              </a:rPr>
              <a:t>. </a:t>
            </a:r>
            <a:endParaRPr sz="1450" dirty="0">
              <a:latin typeface="Arial MT"/>
              <a:cs typeface="Arial M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667" y="1046987"/>
            <a:ext cx="10079990" cy="1155700"/>
            <a:chOff x="-10667" y="1046987"/>
            <a:chExt cx="10079990" cy="1155700"/>
          </a:xfrm>
        </p:grpSpPr>
        <p:sp>
          <p:nvSpPr>
            <p:cNvPr id="3" name="object 3"/>
            <p:cNvSpPr/>
            <p:nvPr/>
          </p:nvSpPr>
          <p:spPr>
            <a:xfrm>
              <a:off x="0" y="1057656"/>
              <a:ext cx="10058400" cy="1134110"/>
            </a:xfrm>
            <a:custGeom>
              <a:avLst/>
              <a:gdLst/>
              <a:ahLst/>
              <a:cxnLst/>
              <a:rect l="l" t="t" r="r" b="b"/>
              <a:pathLst>
                <a:path w="10058400" h="1134110">
                  <a:moveTo>
                    <a:pt x="10058400" y="1133856"/>
                  </a:moveTo>
                  <a:lnTo>
                    <a:pt x="0" y="1133856"/>
                  </a:lnTo>
                  <a:lnTo>
                    <a:pt x="0" y="0"/>
                  </a:lnTo>
                  <a:lnTo>
                    <a:pt x="10058400" y="0"/>
                  </a:lnTo>
                  <a:lnTo>
                    <a:pt x="10058400" y="1133856"/>
                  </a:lnTo>
                  <a:close/>
                </a:path>
              </a:pathLst>
            </a:custGeom>
            <a:solidFill>
              <a:srgbClr val="3B3838"/>
            </a:solidFill>
          </p:spPr>
          <p:txBody>
            <a:bodyPr wrap="square" lIns="0" tIns="0" rIns="0" bIns="0" rtlCol="0"/>
            <a:lstStyle/>
            <a:p>
              <a:endParaRPr/>
            </a:p>
          </p:txBody>
        </p:sp>
        <p:sp>
          <p:nvSpPr>
            <p:cNvPr id="4" name="object 4"/>
            <p:cNvSpPr/>
            <p:nvPr/>
          </p:nvSpPr>
          <p:spPr>
            <a:xfrm>
              <a:off x="0" y="1057655"/>
              <a:ext cx="10058400" cy="1134110"/>
            </a:xfrm>
            <a:custGeom>
              <a:avLst/>
              <a:gdLst/>
              <a:ahLst/>
              <a:cxnLst/>
              <a:rect l="l" t="t" r="r" b="b"/>
              <a:pathLst>
                <a:path w="10058400" h="1134110">
                  <a:moveTo>
                    <a:pt x="10058400" y="0"/>
                  </a:moveTo>
                  <a:lnTo>
                    <a:pt x="10058400" y="1133856"/>
                  </a:lnTo>
                  <a:lnTo>
                    <a:pt x="0" y="1133856"/>
                  </a:lnTo>
                  <a:lnTo>
                    <a:pt x="0" y="0"/>
                  </a:lnTo>
                </a:path>
              </a:pathLst>
            </a:custGeom>
            <a:ln w="21336">
              <a:solidFill>
                <a:srgbClr val="31549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664210">
              <a:lnSpc>
                <a:spcPct val="100000"/>
              </a:lnSpc>
              <a:spcBef>
                <a:spcPts val="100"/>
              </a:spcBef>
            </a:pPr>
            <a:r>
              <a:rPr lang="en-US" sz="3550" spc="-140" dirty="0"/>
              <a:t>Top Grossing Movies</a:t>
            </a:r>
            <a:endParaRPr sz="3550" dirty="0"/>
          </a:p>
        </p:txBody>
      </p:sp>
      <p:pic>
        <p:nvPicPr>
          <p:cNvPr id="6" name="object 6"/>
          <p:cNvPicPr/>
          <p:nvPr/>
        </p:nvPicPr>
        <p:blipFill>
          <a:blip r:embed="rId2">
            <a:extLst>
              <a:ext uri="{28A0092B-C50C-407E-A947-70E740481C1C}">
                <a14:useLocalDpi xmlns:a14="http://schemas.microsoft.com/office/drawing/2010/main" val="0"/>
              </a:ext>
            </a:extLst>
          </a:blip>
          <a:stretch>
            <a:fillRect/>
          </a:stretch>
        </p:blipFill>
        <p:spPr>
          <a:xfrm>
            <a:off x="152400" y="2246763"/>
            <a:ext cx="7239000" cy="5220837"/>
          </a:xfrm>
          <a:prstGeom prst="rect">
            <a:avLst/>
          </a:prstGeom>
        </p:spPr>
      </p:pic>
      <p:sp>
        <p:nvSpPr>
          <p:cNvPr id="7" name="object 7"/>
          <p:cNvSpPr txBox="1"/>
          <p:nvPr/>
        </p:nvSpPr>
        <p:spPr>
          <a:xfrm>
            <a:off x="7467601" y="2436600"/>
            <a:ext cx="2472054" cy="4514377"/>
          </a:xfrm>
          <a:prstGeom prst="rect">
            <a:avLst/>
          </a:prstGeom>
        </p:spPr>
        <p:txBody>
          <a:bodyPr vert="horz" wrap="square" lIns="0" tIns="12065" rIns="0" bIns="0" rtlCol="0">
            <a:spAutoFit/>
          </a:bodyPr>
          <a:lstStyle/>
          <a:p>
            <a:pPr marL="12700" marR="5080">
              <a:lnSpc>
                <a:spcPct val="102400"/>
              </a:lnSpc>
              <a:spcBef>
                <a:spcPts val="95"/>
              </a:spcBef>
            </a:pPr>
            <a:r>
              <a:rPr lang="en-US" spc="20" dirty="0" smtClean="0">
                <a:latin typeface="Arial MT"/>
                <a:cs typeface="Arial MT"/>
              </a:rPr>
              <a:t>We observe that the highest grossing movies are from the genre Sci-Fi, with more than seven out of the ten coming form that genre and above 5 from the studio but it is not among the ones that are highly rated. but from our knowledge we know they do not have many productions, but the few they have make them sufficient profits.</a:t>
            </a:r>
            <a:endParaRPr dirty="0">
              <a:latin typeface="Arial MT"/>
              <a:cs typeface="Arial M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057655"/>
            <a:ext cx="10058400" cy="829073"/>
          </a:xfrm>
          <a:prstGeom prst="rect">
            <a:avLst/>
          </a:prstGeom>
          <a:solidFill>
            <a:srgbClr val="3B3838"/>
          </a:solidFill>
          <a:ln w="21336">
            <a:solidFill>
              <a:srgbClr val="315490"/>
            </a:solidFill>
          </a:ln>
        </p:spPr>
        <p:txBody>
          <a:bodyPr vert="horz" wrap="square" lIns="0" tIns="272415" rIns="0" bIns="0" rtlCol="0">
            <a:spAutoFit/>
          </a:bodyPr>
          <a:lstStyle/>
          <a:p>
            <a:pPr marL="690245">
              <a:lnSpc>
                <a:spcPct val="100000"/>
              </a:lnSpc>
              <a:spcBef>
                <a:spcPts val="2145"/>
              </a:spcBef>
            </a:pPr>
            <a:r>
              <a:rPr lang="en-US" spc="-50" dirty="0"/>
              <a:t>Monthly Revenue with Markers for Holidays</a:t>
            </a:r>
            <a:endParaRPr spc="-30" dirty="0"/>
          </a:p>
        </p:txBody>
      </p:sp>
      <p:pic>
        <p:nvPicPr>
          <p:cNvPr id="3" name="object 3"/>
          <p:cNvPicPr/>
          <p:nvPr/>
        </p:nvPicPr>
        <p:blipFill>
          <a:blip r:embed="rId3">
            <a:extLst>
              <a:ext uri="{28A0092B-C50C-407E-A947-70E740481C1C}">
                <a14:useLocalDpi xmlns:a14="http://schemas.microsoft.com/office/drawing/2010/main" val="0"/>
              </a:ext>
            </a:extLst>
          </a:blip>
          <a:stretch>
            <a:fillRect/>
          </a:stretch>
        </p:blipFill>
        <p:spPr>
          <a:xfrm>
            <a:off x="152400" y="2057400"/>
            <a:ext cx="9372600" cy="5486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TotalTime>
  <Words>584</Words>
  <Application>Microsoft Office PowerPoint</Application>
  <PresentationFormat>Custom</PresentationFormat>
  <Paragraphs>38</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MT</vt:lpstr>
      <vt:lpstr>Calibri</vt:lpstr>
      <vt:lpstr>Office Theme</vt:lpstr>
      <vt:lpstr>Microsoft's Movie Studio</vt:lpstr>
      <vt:lpstr>Background</vt:lpstr>
      <vt:lpstr>Data Exploration</vt:lpstr>
      <vt:lpstr>Distribution of Genres by Ratings</vt:lpstr>
      <vt:lpstr>Relationship between studios and Average Rating</vt:lpstr>
      <vt:lpstr>Distribution of Runtime</vt:lpstr>
      <vt:lpstr>Earnings vs Expenses of the leading Studios</vt:lpstr>
      <vt:lpstr>Top Grossing Movies</vt:lpstr>
      <vt:lpstr>Monthly Revenue with Markers for Holidays</vt:lpstr>
      <vt:lpstr>Recommendations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Bank_Marketing(project presentation) (1).pptx</dc:title>
  <dc:creator>WILLIAM</dc:creator>
  <cp:lastModifiedBy>Microsoft account</cp:lastModifiedBy>
  <cp:revision>3</cp:revision>
  <dcterms:created xsi:type="dcterms:W3CDTF">2023-03-12T09:52:15Z</dcterms:created>
  <dcterms:modified xsi:type="dcterms:W3CDTF">2023-03-12T10:29:28Z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2023-03-09T00:00:00Z</vt:filetime>
  </property>
  <property fmtid="{D5CDD505-2E9C-101B-9397-08002B2CF9AE}" pid="3" name="LastSaved">
    <vt:filetime>2023-03-12T00:00:00Z</vt:filetime>
  </property>
</Properties>
</file>