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65" r:id="rId3"/>
    <p:sldId id="262" r:id="rId4"/>
    <p:sldId id="278" r:id="rId5"/>
    <p:sldId id="281" r:id="rId6"/>
    <p:sldId id="264" r:id="rId7"/>
    <p:sldId id="273" r:id="rId8"/>
    <p:sldId id="269" r:id="rId9"/>
    <p:sldId id="279" r:id="rId10"/>
    <p:sldId id="268" r:id="rId11"/>
    <p:sldId id="270" r:id="rId12"/>
    <p:sldId id="274" r:id="rId13"/>
    <p:sldId id="277" r:id="rId14"/>
    <p:sldId id="275" r:id="rId15"/>
    <p:sldId id="276" r:id="rId16"/>
    <p:sldId id="282" r:id="rId17"/>
    <p:sldId id="283" r:id="rId18"/>
    <p:sldId id="259"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A91940-6314-4F5A-9A1F-2709DD2BBC3B}">
          <p14:sldIdLst>
            <p14:sldId id="256"/>
            <p14:sldId id="265"/>
            <p14:sldId id="262"/>
            <p14:sldId id="278"/>
            <p14:sldId id="281"/>
            <p14:sldId id="264"/>
            <p14:sldId id="273"/>
            <p14:sldId id="269"/>
            <p14:sldId id="279"/>
            <p14:sldId id="268"/>
          </p14:sldIdLst>
        </p14:section>
        <p14:section name="Untitled Section" id="{31B42732-253F-49BF-BF76-CC04CE99E490}">
          <p14:sldIdLst>
            <p14:sldId id="270"/>
            <p14:sldId id="274"/>
            <p14:sldId id="277"/>
            <p14:sldId id="275"/>
            <p14:sldId id="276"/>
            <p14:sldId id="282"/>
            <p14:sldId id="283"/>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1" d="100"/>
          <a:sy n="81" d="100"/>
        </p:scale>
        <p:origin x="46" y="3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400" dirty="0">
              <a:latin typeface="Bookman Old Style" panose="02050604050505020204" pitchFamily="18" charset="0"/>
            </a:rPr>
            <a:t>Taylor Musa.</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custT="1"/>
      <dgm:spPr/>
      <dgm:t>
        <a:bodyPr/>
        <a:lstStyle/>
        <a:p>
          <a:pPr>
            <a:lnSpc>
              <a:spcPct val="100000"/>
            </a:lnSpc>
          </a:pPr>
          <a:r>
            <a:rPr lang="en-US" sz="2400" dirty="0">
              <a:latin typeface="Bookman Old Style" panose="02050604050505020204" pitchFamily="18" charset="0"/>
            </a:rPr>
            <a:t>Edna Wanjiku.</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87FC193F-886C-49AF-80EF-542E4E50C72F}">
      <dgm:prSet phldrT="[Text]" custT="1"/>
      <dgm:spPr/>
      <dgm:t>
        <a:bodyPr/>
        <a:lstStyle/>
        <a:p>
          <a:pPr>
            <a:lnSpc>
              <a:spcPct val="100000"/>
            </a:lnSpc>
          </a:pPr>
          <a:r>
            <a:rPr lang="en-US" sz="2400" dirty="0">
              <a:latin typeface="Bookman Old Style" panose="02050604050505020204" pitchFamily="18" charset="0"/>
            </a:rPr>
            <a:t>Ian Macharia. </a:t>
          </a:r>
        </a:p>
      </dgm:t>
    </dgm:pt>
    <dgm:pt modelId="{9AE8BE6D-13C1-4E9D-929E-E77DE439AC4F}" type="parTrans" cxnId="{33879463-5F1E-4382-8F18-5C0770A9BC9E}">
      <dgm:prSet/>
      <dgm:spPr/>
      <dgm:t>
        <a:bodyPr/>
        <a:lstStyle/>
        <a:p>
          <a:endParaRPr lang="en-US"/>
        </a:p>
      </dgm:t>
    </dgm:pt>
    <dgm:pt modelId="{CF7F08E6-65DC-420E-B53E-98C6398AEE1B}" type="sibTrans" cxnId="{33879463-5F1E-4382-8F18-5C0770A9BC9E}">
      <dgm:prSet/>
      <dgm:spPr/>
      <dgm:t>
        <a:bodyPr/>
        <a:lstStyle/>
        <a:p>
          <a:endParaRPr lang="en-US"/>
        </a:p>
      </dgm:t>
    </dgm:pt>
    <dgm:pt modelId="{7E0ADB0C-C156-4A7F-94A9-4C4B5128599A}">
      <dgm:prSet phldrT="[Text]" custT="1"/>
      <dgm:spPr/>
      <dgm:t>
        <a:bodyPr/>
        <a:lstStyle/>
        <a:p>
          <a:pPr>
            <a:lnSpc>
              <a:spcPct val="100000"/>
            </a:lnSpc>
          </a:pPr>
          <a:r>
            <a:rPr lang="en-US" sz="2400" dirty="0">
              <a:latin typeface="Bookman Old Style" panose="02050604050505020204" pitchFamily="18" charset="0"/>
            </a:rPr>
            <a:t>Dorine Langat. </a:t>
          </a:r>
        </a:p>
      </dgm:t>
    </dgm:pt>
    <dgm:pt modelId="{47056EA2-1922-4F5F-AF9D-E1E28F10D0D3}" type="parTrans" cxnId="{24EE95EC-A26D-42AA-92D5-80CEFDFCA3B7}">
      <dgm:prSet/>
      <dgm:spPr/>
      <dgm:t>
        <a:bodyPr/>
        <a:lstStyle/>
        <a:p>
          <a:endParaRPr lang="en-US"/>
        </a:p>
      </dgm:t>
    </dgm:pt>
    <dgm:pt modelId="{4D35B469-F117-4DFB-BB0B-8B36D05449A8}" type="sibTrans" cxnId="{24EE95EC-A26D-42AA-92D5-80CEFDFCA3B7}">
      <dgm:prSet/>
      <dgm:spPr/>
      <dgm:t>
        <a:bodyPr/>
        <a:lstStyle/>
        <a:p>
          <a:endParaRPr lang="en-US"/>
        </a:p>
      </dgm:t>
    </dgm:pt>
    <dgm:pt modelId="{F7A15197-E0DE-45BD-A6AD-72820ADB81C3}">
      <dgm:prSet phldrT="[Text]" custT="1"/>
      <dgm:spPr/>
      <dgm:t>
        <a:bodyPr/>
        <a:lstStyle/>
        <a:p>
          <a:pPr>
            <a:lnSpc>
              <a:spcPct val="100000"/>
            </a:lnSpc>
          </a:pPr>
          <a:r>
            <a:rPr lang="en-US" sz="2400" dirty="0">
              <a:latin typeface="Bookman Old Style" panose="02050604050505020204" pitchFamily="18" charset="0"/>
            </a:rPr>
            <a:t>Samwel Muiru. </a:t>
          </a:r>
        </a:p>
      </dgm:t>
    </dgm:pt>
    <dgm:pt modelId="{ABD9E09E-B21E-428D-886F-3A3F49B2A7E9}" type="parTrans" cxnId="{E5360684-CD6F-4F60-A848-056442A60FD0}">
      <dgm:prSet/>
      <dgm:spPr/>
      <dgm:t>
        <a:bodyPr/>
        <a:lstStyle/>
        <a:p>
          <a:endParaRPr lang="en-US"/>
        </a:p>
      </dgm:t>
    </dgm:pt>
    <dgm:pt modelId="{8CAF8915-F2DD-4AC1-92D1-15B399785A54}" type="sibTrans" cxnId="{E5360684-CD6F-4F60-A848-056442A60FD0}">
      <dgm:prSet/>
      <dgm:spPr/>
      <dgm:t>
        <a:bodyPr/>
        <a:lstStyle/>
        <a:p>
          <a:endParaRPr lang="en-US"/>
        </a:p>
      </dgm:t>
    </dgm:pt>
    <dgm:pt modelId="{19BD91E8-4245-4D3C-B9D7-2D889FDF829E}">
      <dgm:prSet phldrT="[Text]" custT="1"/>
      <dgm:spPr/>
      <dgm:t>
        <a:bodyPr/>
        <a:lstStyle/>
        <a:p>
          <a:pPr>
            <a:lnSpc>
              <a:spcPct val="100000"/>
            </a:lnSpc>
          </a:pPr>
          <a:r>
            <a:rPr lang="en-US" sz="2400" dirty="0">
              <a:latin typeface="Bookman Old Style" panose="02050604050505020204" pitchFamily="18" charset="0"/>
            </a:rPr>
            <a:t>Brian Nyagah.</a:t>
          </a:r>
        </a:p>
      </dgm:t>
    </dgm:pt>
    <dgm:pt modelId="{56DD1C9C-5DBC-4278-80BC-573FC16AF42A}" type="parTrans" cxnId="{B6FBFFDE-7441-4B2E-9BA0-78B6C0D2A07E}">
      <dgm:prSet/>
      <dgm:spPr/>
      <dgm:t>
        <a:bodyPr/>
        <a:lstStyle/>
        <a:p>
          <a:endParaRPr lang="en-US"/>
        </a:p>
      </dgm:t>
    </dgm:pt>
    <dgm:pt modelId="{8F6D993F-BFE8-4775-BF31-B83ED6C4FAB5}" type="sibTrans" cxnId="{B6FBFFDE-7441-4B2E-9BA0-78B6C0D2A07E}">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7C747A35-2B39-4CEE-8FFC-4ABA91B473E9}" type="pres">
      <dgm:prSet presAssocID="{0BEF68B8-1228-47BB-83B5-7B9CD1E3F84E}" presName="text_1" presStyleLbl="node1" presStyleIdx="0" presStyleCnt="6">
        <dgm:presLayoutVars>
          <dgm:bulletEnabled val="1"/>
        </dgm:presLayoutVars>
      </dgm:prSet>
      <dgm:spPr/>
    </dgm:pt>
    <dgm:pt modelId="{F1B3E7D4-7C89-4E32-A053-45E1C3310805}" type="pres">
      <dgm:prSet presAssocID="{0BEF68B8-1228-47BB-83B5-7B9CD1E3F84E}" presName="accent_1" presStyleCnt="0"/>
      <dgm:spPr/>
    </dgm:pt>
    <dgm:pt modelId="{3F8116AC-FAC3-4E95-9865-93CCFEB191B9}" type="pres">
      <dgm:prSet presAssocID="{0BEF68B8-1228-47BB-83B5-7B9CD1E3F84E}" presName="accentRepeatNode" presStyleLbl="solidFgAcc1" presStyleIdx="0" presStyleCnt="6"/>
      <dgm:spPr/>
    </dgm:pt>
    <dgm:pt modelId="{85305D53-F3D5-437B-A2C5-5064C161B50D}" type="pres">
      <dgm:prSet presAssocID="{5605D28D-2CE6-4513-8566-952984E21E14}" presName="text_2" presStyleLbl="node1" presStyleIdx="1" presStyleCnt="6">
        <dgm:presLayoutVars>
          <dgm:bulletEnabled val="1"/>
        </dgm:presLayoutVars>
      </dgm:prSet>
      <dgm:spPr/>
    </dgm:pt>
    <dgm:pt modelId="{A77A1487-E5D2-4B76-B4BA-EA7BF01ADC1B}"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6"/>
      <dgm:spPr/>
    </dgm:pt>
    <dgm:pt modelId="{B8CC9A2E-8285-4A13-BEA4-E1B9A77FC0ED}" type="pres">
      <dgm:prSet presAssocID="{87FC193F-886C-49AF-80EF-542E4E50C72F}" presName="text_3" presStyleLbl="node1" presStyleIdx="2" presStyleCnt="6">
        <dgm:presLayoutVars>
          <dgm:bulletEnabled val="1"/>
        </dgm:presLayoutVars>
      </dgm:prSet>
      <dgm:spPr/>
    </dgm:pt>
    <dgm:pt modelId="{14F19BFB-6D38-4B42-BCDC-66BC00F9F20A}" type="pres">
      <dgm:prSet presAssocID="{87FC193F-886C-49AF-80EF-542E4E50C72F}" presName="accent_3" presStyleCnt="0"/>
      <dgm:spPr/>
    </dgm:pt>
    <dgm:pt modelId="{53B15365-ACFF-448D-A798-016EA45572CD}" type="pres">
      <dgm:prSet presAssocID="{87FC193F-886C-49AF-80EF-542E4E50C72F}" presName="accentRepeatNode" presStyleLbl="solidFgAcc1" presStyleIdx="2" presStyleCnt="6"/>
      <dgm:spPr/>
    </dgm:pt>
    <dgm:pt modelId="{35A4D226-7AFF-465D-9E80-822738B810EC}" type="pres">
      <dgm:prSet presAssocID="{7E0ADB0C-C156-4A7F-94A9-4C4B5128599A}" presName="text_4" presStyleLbl="node1" presStyleIdx="3" presStyleCnt="6">
        <dgm:presLayoutVars>
          <dgm:bulletEnabled val="1"/>
        </dgm:presLayoutVars>
      </dgm:prSet>
      <dgm:spPr/>
    </dgm:pt>
    <dgm:pt modelId="{D2405999-74CA-436A-8660-050C984DD6F1}" type="pres">
      <dgm:prSet presAssocID="{7E0ADB0C-C156-4A7F-94A9-4C4B5128599A}" presName="accent_4" presStyleCnt="0"/>
      <dgm:spPr/>
    </dgm:pt>
    <dgm:pt modelId="{5EBAB394-82E9-4B69-AEAD-C253A26E8BA8}" type="pres">
      <dgm:prSet presAssocID="{7E0ADB0C-C156-4A7F-94A9-4C4B5128599A}" presName="accentRepeatNode" presStyleLbl="solidFgAcc1" presStyleIdx="3" presStyleCnt="6"/>
      <dgm:spPr/>
    </dgm:pt>
    <dgm:pt modelId="{44700623-802E-405C-ABAA-B4F11EBCE744}" type="pres">
      <dgm:prSet presAssocID="{19BD91E8-4245-4D3C-B9D7-2D889FDF829E}" presName="text_5" presStyleLbl="node1" presStyleIdx="4" presStyleCnt="6">
        <dgm:presLayoutVars>
          <dgm:bulletEnabled val="1"/>
        </dgm:presLayoutVars>
      </dgm:prSet>
      <dgm:spPr/>
    </dgm:pt>
    <dgm:pt modelId="{01977757-EC14-4CE7-90B7-5173193424D5}" type="pres">
      <dgm:prSet presAssocID="{19BD91E8-4245-4D3C-B9D7-2D889FDF829E}" presName="accent_5" presStyleCnt="0"/>
      <dgm:spPr/>
    </dgm:pt>
    <dgm:pt modelId="{C9663887-A94F-4BE7-8EAD-203CDE3A6F70}" type="pres">
      <dgm:prSet presAssocID="{19BD91E8-4245-4D3C-B9D7-2D889FDF829E}" presName="accentRepeatNode" presStyleLbl="solidFgAcc1" presStyleIdx="4" presStyleCnt="6"/>
      <dgm:spPr/>
    </dgm:pt>
    <dgm:pt modelId="{D36FA972-0E8A-49AE-B9AB-990C3C4FEEFC}" type="pres">
      <dgm:prSet presAssocID="{F7A15197-E0DE-45BD-A6AD-72820ADB81C3}" presName="text_6" presStyleLbl="node1" presStyleIdx="5" presStyleCnt="6">
        <dgm:presLayoutVars>
          <dgm:bulletEnabled val="1"/>
        </dgm:presLayoutVars>
      </dgm:prSet>
      <dgm:spPr/>
    </dgm:pt>
    <dgm:pt modelId="{E1CD2EEB-BC13-4FAF-AE12-E99FBB1110BD}" type="pres">
      <dgm:prSet presAssocID="{F7A15197-E0DE-45BD-A6AD-72820ADB81C3}" presName="accent_6" presStyleCnt="0"/>
      <dgm:spPr/>
    </dgm:pt>
    <dgm:pt modelId="{5713190A-D90A-4BF8-ADDF-5F3C6DDCB2F2}" type="pres">
      <dgm:prSet presAssocID="{F7A15197-E0DE-45BD-A6AD-72820ADB81C3}" presName="accentRepeatNode" presStyleLbl="solidFgAcc1" presStyleIdx="5" presStyleCnt="6"/>
      <dgm:spPr/>
    </dgm:pt>
  </dgm:ptLst>
  <dgm:cxnLst>
    <dgm:cxn modelId="{5574F51C-6953-4C43-816D-D66E8DBBF3B5}" type="presOf" srcId="{87FC193F-886C-49AF-80EF-542E4E50C72F}" destId="{B8CC9A2E-8285-4A13-BEA4-E1B9A77FC0ED}" srcOrd="0" destOrd="0" presId="urn:microsoft.com/office/officeart/2008/layout/VerticalCurvedList"/>
    <dgm:cxn modelId="{33879463-5F1E-4382-8F18-5C0770A9BC9E}" srcId="{7E5AA53B-3EEE-4DE4-BB81-9044890C2946}" destId="{87FC193F-886C-49AF-80EF-542E4E50C72F}" srcOrd="2" destOrd="0" parTransId="{9AE8BE6D-13C1-4E9D-929E-E77DE439AC4F}" sibTransId="{CF7F08E6-65DC-420E-B53E-98C6398AEE1B}"/>
    <dgm:cxn modelId="{D1BB7F44-1CF3-4664-B4CD-97150B4B0D50}" type="presOf" srcId="{F7A15197-E0DE-45BD-A6AD-72820ADB81C3}" destId="{D36FA972-0E8A-49AE-B9AB-990C3C4FEEFC}" srcOrd="0" destOrd="0" presId="urn:microsoft.com/office/officeart/2008/layout/VerticalCurvedList"/>
    <dgm:cxn modelId="{EDEF4F82-1237-4639-A0F7-385C1897CE66}" srcId="{7E5AA53B-3EEE-4DE4-BB81-9044890C2946}" destId="{0BEF68B8-1228-47BB-83B5-7B9CD1E3F84E}" srcOrd="0" destOrd="0" parTransId="{ED3A4BC2-B75A-4952-A38B-A42B5995DF05}" sibTransId="{FD949706-EDCC-4ADC-8EDF-8EDA49C92325}"/>
    <dgm:cxn modelId="{E5360684-CD6F-4F60-A848-056442A60FD0}" srcId="{7E5AA53B-3EEE-4DE4-BB81-9044890C2946}" destId="{F7A15197-E0DE-45BD-A6AD-72820ADB81C3}" srcOrd="5" destOrd="0" parTransId="{ABD9E09E-B21E-428D-886F-3A3F49B2A7E9}" sibTransId="{8CAF8915-F2DD-4AC1-92D1-15B399785A54}"/>
    <dgm:cxn modelId="{B1ED5F84-4596-461E-A669-E09111307242}" type="presOf" srcId="{5605D28D-2CE6-4513-8566-952984E21E14}" destId="{85305D53-F3D5-437B-A2C5-5064C161B50D}"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B6BBE0AF-AC88-428D-9A3A-1191614F447F}" type="presOf" srcId="{19BD91E8-4245-4D3C-B9D7-2D889FDF829E}" destId="{44700623-802E-405C-ABAA-B4F11EBCE744}" srcOrd="0" destOrd="0" presId="urn:microsoft.com/office/officeart/2008/layout/VerticalCurvedList"/>
    <dgm:cxn modelId="{36962DB5-8C9C-4AF0-BDAD-A0D544966E30}" type="presOf" srcId="{7E0ADB0C-C156-4A7F-94A9-4C4B5128599A}" destId="{35A4D226-7AFF-465D-9E80-822738B810EC}" srcOrd="0" destOrd="0" presId="urn:microsoft.com/office/officeart/2008/layout/VerticalCurvedList"/>
    <dgm:cxn modelId="{347974B8-B6B0-49E2-9111-A1838134B19A}" type="presOf" srcId="{FD949706-EDCC-4ADC-8EDF-8EDA49C92325}" destId="{D79B43FC-100B-4A0D-A4D5-0D2D04B99064}" srcOrd="0" destOrd="0" presId="urn:microsoft.com/office/officeart/2008/layout/VerticalCurvedList"/>
    <dgm:cxn modelId="{E28B61D9-96DB-4230-8621-542B312445BD}" type="presOf" srcId="{0BEF68B8-1228-47BB-83B5-7B9CD1E3F84E}" destId="{7C747A35-2B39-4CEE-8FFC-4ABA91B473E9}" srcOrd="0" destOrd="0" presId="urn:microsoft.com/office/officeart/2008/layout/VerticalCurvedList"/>
    <dgm:cxn modelId="{B6FBFFDE-7441-4B2E-9BA0-78B6C0D2A07E}" srcId="{7E5AA53B-3EEE-4DE4-BB81-9044890C2946}" destId="{19BD91E8-4245-4D3C-B9D7-2D889FDF829E}" srcOrd="4" destOrd="0" parTransId="{56DD1C9C-5DBC-4278-80BC-573FC16AF42A}" sibTransId="{8F6D993F-BFE8-4775-BF31-B83ED6C4FAB5}"/>
    <dgm:cxn modelId="{24EE95EC-A26D-42AA-92D5-80CEFDFCA3B7}" srcId="{7E5AA53B-3EEE-4DE4-BB81-9044890C2946}" destId="{7E0ADB0C-C156-4A7F-94A9-4C4B5128599A}" srcOrd="3" destOrd="0" parTransId="{47056EA2-1922-4F5F-AF9D-E1E28F10D0D3}" sibTransId="{4D35B469-F117-4DFB-BB0B-8B36D05449A8}"/>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D83656E3-35BB-46CA-BC2A-8F3B296CC1FC}" type="presParOf" srcId="{90561C55-3C6E-4D53-85E1-2C50BCDDA392}" destId="{7C747A35-2B39-4CEE-8FFC-4ABA91B473E9}" srcOrd="1" destOrd="0" presId="urn:microsoft.com/office/officeart/2008/layout/VerticalCurvedList"/>
    <dgm:cxn modelId="{7483FF5A-FF2A-40A7-B742-476A075BC4C3}" type="presParOf" srcId="{90561C55-3C6E-4D53-85E1-2C50BCDDA392}" destId="{F1B3E7D4-7C89-4E32-A053-45E1C3310805}" srcOrd="2" destOrd="0" presId="urn:microsoft.com/office/officeart/2008/layout/VerticalCurvedList"/>
    <dgm:cxn modelId="{8AA6EDA4-9C6C-4538-AAA5-3F917FDB431C}" type="presParOf" srcId="{F1B3E7D4-7C89-4E32-A053-45E1C3310805}" destId="{3F8116AC-FAC3-4E95-9865-93CCFEB191B9}" srcOrd="0" destOrd="0" presId="urn:microsoft.com/office/officeart/2008/layout/VerticalCurvedList"/>
    <dgm:cxn modelId="{CF039D44-3927-483C-A3C2-B55C63ABA6FC}" type="presParOf" srcId="{90561C55-3C6E-4D53-85E1-2C50BCDDA392}" destId="{85305D53-F3D5-437B-A2C5-5064C161B50D}" srcOrd="3" destOrd="0" presId="urn:microsoft.com/office/officeart/2008/layout/VerticalCurvedList"/>
    <dgm:cxn modelId="{68C60B3A-127E-49D5-AA3E-FE03601AEAAC}" type="presParOf" srcId="{90561C55-3C6E-4D53-85E1-2C50BCDDA392}" destId="{A77A1487-E5D2-4B76-B4BA-EA7BF01ADC1B}" srcOrd="4" destOrd="0" presId="urn:microsoft.com/office/officeart/2008/layout/VerticalCurvedList"/>
    <dgm:cxn modelId="{5F9A1307-C96B-4321-8766-945E7EE6328C}" type="presParOf" srcId="{A77A1487-E5D2-4B76-B4BA-EA7BF01ADC1B}" destId="{A965097E-32F1-4AB8-8C4E-2814A7596B2F}" srcOrd="0" destOrd="0" presId="urn:microsoft.com/office/officeart/2008/layout/VerticalCurvedList"/>
    <dgm:cxn modelId="{6D0257AD-2E65-48E8-9D84-4CD6929AE8AA}" type="presParOf" srcId="{90561C55-3C6E-4D53-85E1-2C50BCDDA392}" destId="{B8CC9A2E-8285-4A13-BEA4-E1B9A77FC0ED}" srcOrd="5" destOrd="0" presId="urn:microsoft.com/office/officeart/2008/layout/VerticalCurvedList"/>
    <dgm:cxn modelId="{AB7429AC-EBFD-44EC-8899-520FACBAB664}" type="presParOf" srcId="{90561C55-3C6E-4D53-85E1-2C50BCDDA392}" destId="{14F19BFB-6D38-4B42-BCDC-66BC00F9F20A}" srcOrd="6" destOrd="0" presId="urn:microsoft.com/office/officeart/2008/layout/VerticalCurvedList"/>
    <dgm:cxn modelId="{35BD68E7-67B2-43C7-BE4A-FF6F92F92B1B}" type="presParOf" srcId="{14F19BFB-6D38-4B42-BCDC-66BC00F9F20A}" destId="{53B15365-ACFF-448D-A798-016EA45572CD}" srcOrd="0" destOrd="0" presId="urn:microsoft.com/office/officeart/2008/layout/VerticalCurvedList"/>
    <dgm:cxn modelId="{277E7F1F-8B61-441F-A8DB-E91DDE1BAE46}" type="presParOf" srcId="{90561C55-3C6E-4D53-85E1-2C50BCDDA392}" destId="{35A4D226-7AFF-465D-9E80-822738B810EC}" srcOrd="7" destOrd="0" presId="urn:microsoft.com/office/officeart/2008/layout/VerticalCurvedList"/>
    <dgm:cxn modelId="{757EABF5-6AA7-40DC-983D-32E2D14D017B}" type="presParOf" srcId="{90561C55-3C6E-4D53-85E1-2C50BCDDA392}" destId="{D2405999-74CA-436A-8660-050C984DD6F1}" srcOrd="8" destOrd="0" presId="urn:microsoft.com/office/officeart/2008/layout/VerticalCurvedList"/>
    <dgm:cxn modelId="{CAA986CC-5F13-4A53-B309-15B3B44A7925}" type="presParOf" srcId="{D2405999-74CA-436A-8660-050C984DD6F1}" destId="{5EBAB394-82E9-4B69-AEAD-C253A26E8BA8}" srcOrd="0" destOrd="0" presId="urn:microsoft.com/office/officeart/2008/layout/VerticalCurvedList"/>
    <dgm:cxn modelId="{8C94F6DE-81A4-4BA9-B424-9301DF801452}" type="presParOf" srcId="{90561C55-3C6E-4D53-85E1-2C50BCDDA392}" destId="{44700623-802E-405C-ABAA-B4F11EBCE744}" srcOrd="9" destOrd="0" presId="urn:microsoft.com/office/officeart/2008/layout/VerticalCurvedList"/>
    <dgm:cxn modelId="{B6A07810-3FF6-4CC8-9147-1F096CD74967}" type="presParOf" srcId="{90561C55-3C6E-4D53-85E1-2C50BCDDA392}" destId="{01977757-EC14-4CE7-90B7-5173193424D5}" srcOrd="10" destOrd="0" presId="urn:microsoft.com/office/officeart/2008/layout/VerticalCurvedList"/>
    <dgm:cxn modelId="{897B993C-E639-464E-A918-1057F51824BF}" type="presParOf" srcId="{01977757-EC14-4CE7-90B7-5173193424D5}" destId="{C9663887-A94F-4BE7-8EAD-203CDE3A6F70}" srcOrd="0" destOrd="0" presId="urn:microsoft.com/office/officeart/2008/layout/VerticalCurvedList"/>
    <dgm:cxn modelId="{E1BC81C4-895A-47B4-A244-CAEB6D73EC12}" type="presParOf" srcId="{90561C55-3C6E-4D53-85E1-2C50BCDDA392}" destId="{D36FA972-0E8A-49AE-B9AB-990C3C4FEEFC}" srcOrd="11" destOrd="0" presId="urn:microsoft.com/office/officeart/2008/layout/VerticalCurvedList"/>
    <dgm:cxn modelId="{3BB1F993-1351-4C95-82A4-48D7E5D72B48}" type="presParOf" srcId="{90561C55-3C6E-4D53-85E1-2C50BCDDA392}" destId="{E1CD2EEB-BC13-4FAF-AE12-E99FBB1110BD}" srcOrd="12" destOrd="0" presId="urn:microsoft.com/office/officeart/2008/layout/VerticalCurvedList"/>
    <dgm:cxn modelId="{DBBCD851-EE3A-468B-9407-608D43FB1098}" type="presParOf" srcId="{E1CD2EEB-BC13-4FAF-AE12-E99FBB1110BD}" destId="{5713190A-D90A-4BF8-ADDF-5F3C6DDCB2F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747A35-2B39-4CEE-8FFC-4ABA91B473E9}">
      <dsp:nvSpPr>
        <dsp:cNvPr id="0" name=""/>
        <dsp:cNvSpPr/>
      </dsp:nvSpPr>
      <dsp:spPr>
        <a:xfrm>
          <a:off x="288790" y="187676"/>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Taylor Musa.</a:t>
          </a:r>
        </a:p>
      </dsp:txBody>
      <dsp:txXfrm>
        <a:off x="288790" y="187676"/>
        <a:ext cx="6518168" cy="375211"/>
      </dsp:txXfrm>
    </dsp:sp>
    <dsp:sp modelId="{3F8116AC-FAC3-4E95-9865-93CCFEB191B9}">
      <dsp:nvSpPr>
        <dsp:cNvPr id="0" name=""/>
        <dsp:cNvSpPr/>
      </dsp:nvSpPr>
      <dsp:spPr>
        <a:xfrm>
          <a:off x="54283" y="140775"/>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5305D53-F3D5-437B-A2C5-5064C161B50D}">
      <dsp:nvSpPr>
        <dsp:cNvPr id="0" name=""/>
        <dsp:cNvSpPr/>
      </dsp:nvSpPr>
      <dsp:spPr>
        <a:xfrm>
          <a:off x="597427" y="750422"/>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Edna Wanjiku.</a:t>
          </a:r>
        </a:p>
      </dsp:txBody>
      <dsp:txXfrm>
        <a:off x="597427" y="750422"/>
        <a:ext cx="6209531" cy="375211"/>
      </dsp:txXfrm>
    </dsp:sp>
    <dsp:sp modelId="{A965097E-32F1-4AB8-8C4E-2814A7596B2F}">
      <dsp:nvSpPr>
        <dsp:cNvPr id="0" name=""/>
        <dsp:cNvSpPr/>
      </dsp:nvSpPr>
      <dsp:spPr>
        <a:xfrm>
          <a:off x="362920" y="703521"/>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8CC9A2E-8285-4A13-BEA4-E1B9A77FC0ED}">
      <dsp:nvSpPr>
        <dsp:cNvPr id="0" name=""/>
        <dsp:cNvSpPr/>
      </dsp:nvSpPr>
      <dsp:spPr>
        <a:xfrm>
          <a:off x="738559" y="131316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Ian Macharia. </a:t>
          </a:r>
        </a:p>
      </dsp:txBody>
      <dsp:txXfrm>
        <a:off x="738559" y="1313168"/>
        <a:ext cx="6068399" cy="375211"/>
      </dsp:txXfrm>
    </dsp:sp>
    <dsp:sp modelId="{53B15365-ACFF-448D-A798-016EA45572CD}">
      <dsp:nvSpPr>
        <dsp:cNvPr id="0" name=""/>
        <dsp:cNvSpPr/>
      </dsp:nvSpPr>
      <dsp:spPr>
        <a:xfrm>
          <a:off x="504052" y="1266267"/>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A4D226-7AFF-465D-9E80-822738B810EC}">
      <dsp:nvSpPr>
        <dsp:cNvPr id="0" name=""/>
        <dsp:cNvSpPr/>
      </dsp:nvSpPr>
      <dsp:spPr>
        <a:xfrm>
          <a:off x="738559" y="187555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Dorine Langat. </a:t>
          </a:r>
        </a:p>
      </dsp:txBody>
      <dsp:txXfrm>
        <a:off x="738559" y="1875558"/>
        <a:ext cx="6068399" cy="375211"/>
      </dsp:txXfrm>
    </dsp:sp>
    <dsp:sp modelId="{5EBAB394-82E9-4B69-AEAD-C253A26E8BA8}">
      <dsp:nvSpPr>
        <dsp:cNvPr id="0" name=""/>
        <dsp:cNvSpPr/>
      </dsp:nvSpPr>
      <dsp:spPr>
        <a:xfrm>
          <a:off x="504052" y="1828656"/>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700623-802E-405C-ABAA-B4F11EBCE744}">
      <dsp:nvSpPr>
        <dsp:cNvPr id="0" name=""/>
        <dsp:cNvSpPr/>
      </dsp:nvSpPr>
      <dsp:spPr>
        <a:xfrm>
          <a:off x="597427" y="2438303"/>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Brian Nyagah.</a:t>
          </a:r>
        </a:p>
      </dsp:txBody>
      <dsp:txXfrm>
        <a:off x="597427" y="2438303"/>
        <a:ext cx="6209531" cy="375211"/>
      </dsp:txXfrm>
    </dsp:sp>
    <dsp:sp modelId="{C9663887-A94F-4BE7-8EAD-203CDE3A6F70}">
      <dsp:nvSpPr>
        <dsp:cNvPr id="0" name=""/>
        <dsp:cNvSpPr/>
      </dsp:nvSpPr>
      <dsp:spPr>
        <a:xfrm>
          <a:off x="362920" y="2391402"/>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6FA972-0E8A-49AE-B9AB-990C3C4FEEFC}">
      <dsp:nvSpPr>
        <dsp:cNvPr id="0" name=""/>
        <dsp:cNvSpPr/>
      </dsp:nvSpPr>
      <dsp:spPr>
        <a:xfrm>
          <a:off x="288790" y="3001049"/>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ookman Old Style" panose="02050604050505020204" pitchFamily="18" charset="0"/>
            </a:rPr>
            <a:t>Samwel Muiru. </a:t>
          </a:r>
        </a:p>
      </dsp:txBody>
      <dsp:txXfrm>
        <a:off x="288790" y="3001049"/>
        <a:ext cx="6518168" cy="375211"/>
      </dsp:txXfrm>
    </dsp:sp>
    <dsp:sp modelId="{5713190A-D90A-4BF8-ADDF-5F3C6DDCB2F2}">
      <dsp:nvSpPr>
        <dsp:cNvPr id="0" name=""/>
        <dsp:cNvSpPr/>
      </dsp:nvSpPr>
      <dsp:spPr>
        <a:xfrm>
          <a:off x="54283" y="2954148"/>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1380068"/>
          </a:xfrm>
        </p:spPr>
        <p:txBody>
          <a:bodyPr>
            <a:noAutofit/>
          </a:bodyPr>
          <a:lstStyle/>
          <a:p>
            <a:r>
              <a:rPr lang="en-US" sz="4800" b="1" dirty="0">
                <a:solidFill>
                  <a:schemeClr val="bg1"/>
                </a:solidFill>
                <a:latin typeface="Bookman Old Style" panose="02050604050505020204" pitchFamily="18" charset="0"/>
              </a:rPr>
              <a:t>Movies recommendation system.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842535"/>
            <a:ext cx="10993546" cy="452387"/>
          </a:xfrm>
        </p:spPr>
        <p:txBody>
          <a:bodyPr>
            <a:normAutofit/>
          </a:bodyPr>
          <a:lstStyle/>
          <a:p>
            <a:r>
              <a:rPr lang="en-US" b="1" dirty="0">
                <a:solidFill>
                  <a:srgbClr val="7CEBFF"/>
                </a:solidFill>
              </a:rPr>
              <a:t>Group</a:t>
            </a:r>
            <a:r>
              <a:rPr lang="en-US" dirty="0">
                <a:solidFill>
                  <a:srgbClr val="7CEBFF"/>
                </a:solidFill>
              </a:rPr>
              <a:t> 10.</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007F-97D5-61D3-9963-0DFB12C873EE}"/>
              </a:ext>
            </a:extLst>
          </p:cNvPr>
          <p:cNvSpPr>
            <a:spLocks noGrp="1"/>
          </p:cNvSpPr>
          <p:nvPr>
            <p:ph type="title"/>
          </p:nvPr>
        </p:nvSpPr>
        <p:spPr/>
        <p:txBody>
          <a:bodyPr>
            <a:normAutofit/>
          </a:bodyPr>
          <a:lstStyle/>
          <a:p>
            <a:r>
              <a:rPr lang="en-US" sz="3600" b="1" cap="none" dirty="0">
                <a:latin typeface="Bookman Old Style" panose="02050604050505020204" pitchFamily="18" charset="0"/>
              </a:rPr>
              <a:t>Top Genres</a:t>
            </a:r>
          </a:p>
        </p:txBody>
      </p:sp>
      <p:sp>
        <p:nvSpPr>
          <p:cNvPr id="3" name="Content Placeholder 2">
            <a:extLst>
              <a:ext uri="{FF2B5EF4-FFF2-40B4-BE49-F238E27FC236}">
                <a16:creationId xmlns:a16="http://schemas.microsoft.com/office/drawing/2014/main" id="{E93FC0BE-E1DB-6A32-2B06-C6B9F93614C2}"/>
              </a:ext>
            </a:extLst>
          </p:cNvPr>
          <p:cNvSpPr>
            <a:spLocks noGrp="1"/>
          </p:cNvSpPr>
          <p:nvPr>
            <p:ph sz="half" idx="2"/>
          </p:nvPr>
        </p:nvSpPr>
        <p:spPr>
          <a:xfrm>
            <a:off x="8068003" y="2228003"/>
            <a:ext cx="3847477" cy="4531463"/>
          </a:xfrm>
        </p:spPr>
        <p:txBody>
          <a:bodyPr>
            <a:normAutofit/>
          </a:bodyPr>
          <a:lstStyle/>
          <a:p>
            <a:pPr marL="0" indent="0" algn="just">
              <a:buNone/>
            </a:pPr>
            <a:r>
              <a:rPr lang="en-US" sz="2400" dirty="0">
                <a:latin typeface="Bookman Old Style" panose="02050604050505020204" pitchFamily="18" charset="0"/>
              </a:rPr>
              <a:t>Based on this analysis, we found Drama to be the genre with the largest number of movies.</a:t>
            </a:r>
            <a:endParaRPr lang="LID4096" sz="2400" dirty="0">
              <a:latin typeface="Bookman Old Style" panose="02050604050505020204" pitchFamily="18" charset="0"/>
            </a:endParaRPr>
          </a:p>
        </p:txBody>
      </p:sp>
      <p:pic>
        <p:nvPicPr>
          <p:cNvPr id="8" name="Content Placeholder 7">
            <a:extLst>
              <a:ext uri="{FF2B5EF4-FFF2-40B4-BE49-F238E27FC236}">
                <a16:creationId xmlns:a16="http://schemas.microsoft.com/office/drawing/2014/main" id="{E86A88C7-F20B-9251-D911-EDF88ED70268}"/>
              </a:ext>
            </a:extLst>
          </p:cNvPr>
          <p:cNvPicPr>
            <a:picLocks noGrp="1" noChangeAspect="1"/>
          </p:cNvPicPr>
          <p:nvPr>
            <p:ph sz="half" idx="1"/>
          </p:nvPr>
        </p:nvPicPr>
        <p:blipFill>
          <a:blip r:embed="rId2"/>
          <a:stretch>
            <a:fillRect/>
          </a:stretch>
        </p:blipFill>
        <p:spPr>
          <a:xfrm>
            <a:off x="581025" y="2177592"/>
            <a:ext cx="7139528" cy="4260915"/>
          </a:xfrm>
          <a:prstGeom prst="rect">
            <a:avLst/>
          </a:prstGeom>
        </p:spPr>
      </p:pic>
    </p:spTree>
    <p:extLst>
      <p:ext uri="{BB962C8B-B14F-4D97-AF65-F5344CB8AC3E}">
        <p14:creationId xmlns:p14="http://schemas.microsoft.com/office/powerpoint/2010/main" val="9448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1011-C201-8388-6B29-A40A12D1736C}"/>
              </a:ext>
            </a:extLst>
          </p:cNvPr>
          <p:cNvSpPr>
            <a:spLocks noGrp="1"/>
          </p:cNvSpPr>
          <p:nvPr>
            <p:ph type="title"/>
          </p:nvPr>
        </p:nvSpPr>
        <p:spPr/>
        <p:txBody>
          <a:bodyPr>
            <a:normAutofit/>
          </a:bodyPr>
          <a:lstStyle/>
          <a:p>
            <a:r>
              <a:rPr lang="en-US" sz="3200" b="1" cap="none" dirty="0">
                <a:latin typeface="Bookman Old Style" panose="02050604050505020204" pitchFamily="18" charset="0"/>
              </a:rPr>
              <a:t>Distribution of movies released over the years.</a:t>
            </a:r>
          </a:p>
        </p:txBody>
      </p:sp>
      <p:sp>
        <p:nvSpPr>
          <p:cNvPr id="3" name="Content Placeholder 2">
            <a:extLst>
              <a:ext uri="{FF2B5EF4-FFF2-40B4-BE49-F238E27FC236}">
                <a16:creationId xmlns:a16="http://schemas.microsoft.com/office/drawing/2014/main" id="{88B9F69E-0021-4A83-2BA0-B473EE5D9409}"/>
              </a:ext>
            </a:extLst>
          </p:cNvPr>
          <p:cNvSpPr>
            <a:spLocks noGrp="1"/>
          </p:cNvSpPr>
          <p:nvPr>
            <p:ph sz="half" idx="2"/>
          </p:nvPr>
        </p:nvSpPr>
        <p:spPr>
          <a:xfrm>
            <a:off x="980386" y="5745177"/>
            <a:ext cx="9690755" cy="988332"/>
          </a:xfrm>
        </p:spPr>
        <p:txBody>
          <a:bodyPr/>
          <a:lstStyle/>
          <a:p>
            <a:pPr marL="0" indent="0">
              <a:buNone/>
            </a:pPr>
            <a:r>
              <a:rPr lang="en-US" dirty="0"/>
              <a:t>Based on this analysis, majority of the movies were released between the years 2000 and 2020.</a:t>
            </a:r>
            <a:endParaRPr lang="LID4096" dirty="0"/>
          </a:p>
        </p:txBody>
      </p:sp>
      <p:pic>
        <p:nvPicPr>
          <p:cNvPr id="5" name="Content Placeholder 4">
            <a:extLst>
              <a:ext uri="{FF2B5EF4-FFF2-40B4-BE49-F238E27FC236}">
                <a16:creationId xmlns:a16="http://schemas.microsoft.com/office/drawing/2014/main" id="{9C86B137-DE2D-B1EE-CB21-8AD36406312E}"/>
              </a:ext>
            </a:extLst>
          </p:cNvPr>
          <p:cNvPicPr>
            <a:picLocks noGrp="1" noChangeAspect="1"/>
          </p:cNvPicPr>
          <p:nvPr>
            <p:ph sz="half" idx="1"/>
          </p:nvPr>
        </p:nvPicPr>
        <p:blipFill>
          <a:blip r:embed="rId2"/>
          <a:stretch>
            <a:fillRect/>
          </a:stretch>
        </p:blipFill>
        <p:spPr>
          <a:xfrm>
            <a:off x="581024" y="1984342"/>
            <a:ext cx="10877255" cy="3978112"/>
          </a:xfrm>
          <a:prstGeom prst="rect">
            <a:avLst/>
          </a:prstGeom>
        </p:spPr>
      </p:pic>
    </p:spTree>
    <p:extLst>
      <p:ext uri="{BB962C8B-B14F-4D97-AF65-F5344CB8AC3E}">
        <p14:creationId xmlns:p14="http://schemas.microsoft.com/office/powerpoint/2010/main" val="340156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6DD8-51FF-E4CE-5108-A73F7FD3E967}"/>
              </a:ext>
            </a:extLst>
          </p:cNvPr>
          <p:cNvSpPr>
            <a:spLocks noGrp="1"/>
          </p:cNvSpPr>
          <p:nvPr>
            <p:ph type="ctrTitle"/>
          </p:nvPr>
        </p:nvSpPr>
        <p:spPr/>
        <p:txBody>
          <a:bodyPr/>
          <a:lstStyle/>
          <a:p>
            <a:r>
              <a:rPr lang="en-US" b="1" dirty="0">
                <a:latin typeface="Bookman Old Style" panose="02050604050505020204" pitchFamily="18" charset="0"/>
              </a:rPr>
              <a:t>Recommendation systems. </a:t>
            </a:r>
          </a:p>
        </p:txBody>
      </p:sp>
      <p:sp>
        <p:nvSpPr>
          <p:cNvPr id="3" name="Subtitle 2">
            <a:extLst>
              <a:ext uri="{FF2B5EF4-FFF2-40B4-BE49-F238E27FC236}">
                <a16:creationId xmlns:a16="http://schemas.microsoft.com/office/drawing/2014/main" id="{04432C17-A711-A0E9-8249-73C5A55611EE}"/>
              </a:ext>
            </a:extLst>
          </p:cNvPr>
          <p:cNvSpPr>
            <a:spLocks noGrp="1"/>
          </p:cNvSpPr>
          <p:nvPr>
            <p:ph type="subTitle" idx="1"/>
          </p:nvPr>
        </p:nvSpPr>
        <p:spPr>
          <a:xfrm>
            <a:off x="581194" y="3188262"/>
            <a:ext cx="10993546" cy="3180170"/>
          </a:xfrm>
        </p:spPr>
        <p:txBody>
          <a:bodyPr>
            <a:normAutofit/>
          </a:bodyPr>
          <a:lstStyle/>
          <a:p>
            <a:r>
              <a:rPr lang="en-US" sz="2800" cap="none" dirty="0">
                <a:solidFill>
                  <a:schemeClr val="bg1"/>
                </a:solidFill>
                <a:latin typeface="Bookman Old Style" panose="02050604050505020204" pitchFamily="18" charset="0"/>
              </a:rPr>
              <a:t>We created four recommendation systems:</a:t>
            </a:r>
          </a:p>
          <a:p>
            <a:pPr marL="285750" indent="-285750">
              <a:buFont typeface="Wingdings" panose="05000000000000000000" pitchFamily="2" charset="2"/>
              <a:buChar char="Ø"/>
            </a:pPr>
            <a:r>
              <a:rPr lang="en-US" sz="2800" i="0" cap="none" dirty="0">
                <a:solidFill>
                  <a:schemeClr val="bg1"/>
                </a:solidFill>
                <a:effectLst/>
                <a:latin typeface="Bookman Old Style" panose="02050604050505020204" pitchFamily="18" charset="0"/>
              </a:rPr>
              <a:t>Demographic recommendation based on popularity.</a:t>
            </a:r>
          </a:p>
          <a:p>
            <a:pPr marL="285750" indent="-285750">
              <a:buFont typeface="Wingdings" panose="05000000000000000000" pitchFamily="2" charset="2"/>
              <a:buChar char="Ø"/>
            </a:pPr>
            <a:r>
              <a:rPr lang="en-US" sz="2800" i="0" cap="none" dirty="0">
                <a:solidFill>
                  <a:schemeClr val="bg1"/>
                </a:solidFill>
                <a:effectLst/>
                <a:latin typeface="Bookman Old Style" panose="02050604050505020204" pitchFamily="18" charset="0"/>
              </a:rPr>
              <a:t>Content based.</a:t>
            </a:r>
          </a:p>
          <a:p>
            <a:pPr marL="285750" indent="-285750">
              <a:buFont typeface="Wingdings" panose="05000000000000000000" pitchFamily="2" charset="2"/>
              <a:buChar char="Ø"/>
            </a:pPr>
            <a:r>
              <a:rPr lang="en-US" sz="2800" i="0" cap="none" dirty="0">
                <a:solidFill>
                  <a:schemeClr val="bg1"/>
                </a:solidFill>
                <a:effectLst/>
                <a:latin typeface="Bookman Old Style" panose="02050604050505020204" pitchFamily="18" charset="0"/>
              </a:rPr>
              <a:t>Collaborative based recommendation. </a:t>
            </a:r>
            <a:endParaRPr lang="en-US" sz="2800" cap="none"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en-US" sz="2800" i="0" cap="none" dirty="0">
                <a:solidFill>
                  <a:schemeClr val="bg1"/>
                </a:solidFill>
                <a:effectLst/>
                <a:latin typeface="Bookman Old Style" panose="02050604050505020204" pitchFamily="18" charset="0"/>
              </a:rPr>
              <a:t>Hybrid recommendation</a:t>
            </a:r>
          </a:p>
          <a:p>
            <a:endParaRPr lang="en-US" sz="2800" b="1" i="0" cap="none" dirty="0">
              <a:solidFill>
                <a:schemeClr val="bg1"/>
              </a:solidFill>
              <a:effectLst/>
              <a:latin typeface="Bookman Old Style" panose="02050604050505020204" pitchFamily="18" charset="0"/>
            </a:endParaRPr>
          </a:p>
          <a:p>
            <a:pPr marL="285750" indent="-285750">
              <a:buFont typeface="Wingdings" panose="05000000000000000000" pitchFamily="2" charset="2"/>
              <a:buChar char="Ø"/>
            </a:pPr>
            <a:endParaRPr lang="en-US" sz="2800" cap="none"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11802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D40F-A53B-A74C-7FF8-9C1DB3F3E753}"/>
              </a:ext>
            </a:extLst>
          </p:cNvPr>
          <p:cNvSpPr>
            <a:spLocks noGrp="1"/>
          </p:cNvSpPr>
          <p:nvPr>
            <p:ph type="title"/>
          </p:nvPr>
        </p:nvSpPr>
        <p:spPr>
          <a:xfrm>
            <a:off x="581192" y="702156"/>
            <a:ext cx="11029616" cy="1013800"/>
          </a:xfrm>
        </p:spPr>
        <p:txBody>
          <a:bodyPr anchor="b">
            <a:noAutofit/>
          </a:bodyPr>
          <a:lstStyle/>
          <a:p>
            <a:r>
              <a:rPr lang="en-US" sz="3200" b="1" dirty="0">
                <a:latin typeface="Bookman Old Style" panose="02050604050505020204" pitchFamily="18" charset="0"/>
              </a:rPr>
              <a:t>1</a:t>
            </a:r>
            <a:r>
              <a:rPr lang="en-US" sz="3200" b="1" i="0" dirty="0">
                <a:effectLst/>
                <a:latin typeface="Bookman Old Style" panose="02050604050505020204" pitchFamily="18" charset="0"/>
              </a:rPr>
              <a:t> ) Demographic Recommendation based on Popularity. </a:t>
            </a:r>
            <a:endParaRPr lang="en-US" sz="3200" dirty="0">
              <a:latin typeface="Bookman Old Style" panose="02050604050505020204" pitchFamily="18" charset="0"/>
            </a:endParaRPr>
          </a:p>
        </p:txBody>
      </p:sp>
      <p:sp>
        <p:nvSpPr>
          <p:cNvPr id="3" name="Subtitle 2">
            <a:extLst>
              <a:ext uri="{FF2B5EF4-FFF2-40B4-BE49-F238E27FC236}">
                <a16:creationId xmlns:a16="http://schemas.microsoft.com/office/drawing/2014/main" id="{88D63783-E99A-DE5C-4176-E4A637081CDB}"/>
              </a:ext>
            </a:extLst>
          </p:cNvPr>
          <p:cNvSpPr>
            <a:spLocks noGrp="1"/>
          </p:cNvSpPr>
          <p:nvPr>
            <p:ph idx="1"/>
          </p:nvPr>
        </p:nvSpPr>
        <p:spPr>
          <a:xfrm>
            <a:off x="581192" y="2180496"/>
            <a:ext cx="11029615" cy="3678303"/>
          </a:xfrm>
        </p:spPr>
        <p:txBody>
          <a:bodyPr anchor="ctr">
            <a:normAutofit/>
          </a:bodyPr>
          <a:lstStyle/>
          <a:p>
            <a:pPr marR="0">
              <a:spcBef>
                <a:spcPts val="1200"/>
              </a:spcBef>
              <a:spcAft>
                <a:spcPts val="0"/>
              </a:spcAft>
            </a:pPr>
            <a:r>
              <a:rPr lang="en-US" sz="2000" b="1" kern="0" cap="none" dirty="0">
                <a:effectLst/>
                <a:latin typeface="Bookman Old Style" panose="02050604050505020204" pitchFamily="18" charset="0"/>
              </a:rPr>
              <a:t>For this recommender, we sort the movie/credits based on ratings and display the top movies. We therefore:</a:t>
            </a:r>
          </a:p>
          <a:p>
            <a:pPr marR="0">
              <a:spcBef>
                <a:spcPts val="1200"/>
              </a:spcBef>
              <a:spcAft>
                <a:spcPts val="0"/>
              </a:spcAft>
            </a:pPr>
            <a:endParaRPr lang="en-US" sz="2000" b="1" kern="100" cap="none" dirty="0">
              <a:effectLst/>
              <a:latin typeface="Bookman Old Style" panose="02050604050505020204" pitchFamily="18" charset="0"/>
            </a:endParaRPr>
          </a:p>
          <a:p>
            <a:pPr marL="342900" marR="0" lvl="0" indent="-342900">
              <a:spcBef>
                <a:spcPts val="0"/>
              </a:spcBef>
              <a:spcAft>
                <a:spcPts val="800"/>
              </a:spcAft>
              <a:buSzPts val="1000"/>
              <a:buFont typeface="Wingdings" panose="05000000000000000000" pitchFamily="2" charset="2"/>
              <a:buChar char="v"/>
              <a:tabLst>
                <a:tab pos="457200" algn="l"/>
              </a:tabLst>
            </a:pPr>
            <a:r>
              <a:rPr lang="en-US" sz="2000" b="1" kern="0" cap="none" dirty="0">
                <a:effectLst/>
                <a:latin typeface="Bookman Old Style" panose="02050604050505020204" pitchFamily="18" charset="0"/>
              </a:rPr>
              <a:t>Create a metric to score or rate the movies.</a:t>
            </a:r>
            <a:endParaRPr lang="en-US" sz="2000" b="1" kern="100" cap="none" dirty="0">
              <a:effectLst/>
              <a:latin typeface="Bookman Old Style" panose="02050604050505020204" pitchFamily="18" charset="0"/>
            </a:endParaRPr>
          </a:p>
          <a:p>
            <a:pPr marL="342900" marR="0" lvl="0" indent="-342900">
              <a:spcBef>
                <a:spcPts val="0"/>
              </a:spcBef>
              <a:spcAft>
                <a:spcPts val="800"/>
              </a:spcAft>
              <a:buSzPts val="1000"/>
              <a:buFont typeface="Wingdings" panose="05000000000000000000" pitchFamily="2" charset="2"/>
              <a:buChar char="v"/>
              <a:tabLst>
                <a:tab pos="457200" algn="l"/>
              </a:tabLst>
            </a:pPr>
            <a:r>
              <a:rPr lang="en-US" sz="2000" b="1" kern="0" cap="none" dirty="0">
                <a:effectLst/>
                <a:latin typeface="Bookman Old Style" panose="02050604050505020204" pitchFamily="18" charset="0"/>
              </a:rPr>
              <a:t>Calculate the score for each movie.</a:t>
            </a:r>
            <a:endParaRPr lang="en-US" sz="2000" b="1" kern="100" cap="none" dirty="0">
              <a:effectLst/>
              <a:latin typeface="Bookman Old Style" panose="02050604050505020204" pitchFamily="18" charset="0"/>
            </a:endParaRPr>
          </a:p>
          <a:p>
            <a:pPr marL="342900" marR="0" lvl="0" indent="-342900">
              <a:spcBef>
                <a:spcPts val="0"/>
              </a:spcBef>
              <a:spcAft>
                <a:spcPts val="800"/>
              </a:spcAft>
              <a:buSzPts val="1000"/>
              <a:buFont typeface="Wingdings" panose="05000000000000000000" pitchFamily="2" charset="2"/>
              <a:buChar char="v"/>
              <a:tabLst>
                <a:tab pos="457200" algn="l"/>
              </a:tabLst>
            </a:pPr>
            <a:r>
              <a:rPr lang="en-US" sz="2000" b="1" kern="0" cap="none" dirty="0">
                <a:effectLst/>
                <a:latin typeface="Bookman Old Style" panose="02050604050505020204" pitchFamily="18" charset="0"/>
              </a:rPr>
              <a:t>Sort the scores and recommend the highest-rated movie to the users.</a:t>
            </a:r>
            <a:endParaRPr lang="en-US" sz="2000" b="1" kern="100" cap="none" dirty="0">
              <a:latin typeface="Bookman Old Style" panose="02050604050505020204" pitchFamily="18" charset="0"/>
            </a:endParaRPr>
          </a:p>
          <a:p>
            <a:pPr marL="342900" marR="0" lvl="0" indent="-342900">
              <a:spcBef>
                <a:spcPts val="0"/>
              </a:spcBef>
              <a:spcAft>
                <a:spcPts val="800"/>
              </a:spcAft>
              <a:buSzPts val="1000"/>
              <a:buFont typeface="Wingdings" panose="05000000000000000000" pitchFamily="2" charset="2"/>
              <a:buChar char="v"/>
              <a:tabLst>
                <a:tab pos="457200" algn="l"/>
              </a:tabLst>
            </a:pPr>
            <a:r>
              <a:rPr lang="en-US" sz="2000" b="1" kern="0" cap="none" dirty="0">
                <a:effectLst/>
                <a:latin typeface="Bookman Old Style" panose="02050604050505020204" pitchFamily="18" charset="0"/>
              </a:rPr>
              <a:t>Implement the formula</a:t>
            </a:r>
            <a:r>
              <a:rPr lang="en-US" sz="2000" b="1" kern="100" cap="none" dirty="0">
                <a:effectLst/>
                <a:latin typeface="Bookman Old Style" panose="02050604050505020204" pitchFamily="18" charset="0"/>
              </a:rPr>
              <a:t>: </a:t>
            </a:r>
            <a:r>
              <a:rPr lang="en-US" sz="2000" b="1" kern="0" cap="none" dirty="0">
                <a:effectLst/>
                <a:latin typeface="Bookman Old Style" panose="02050604050505020204" pitchFamily="18" charset="0"/>
              </a:rPr>
              <a:t>Weighted rating (WR) = (</a:t>
            </a:r>
            <a:r>
              <a:rPr lang="en-US" sz="2000" b="1" kern="0" cap="none" dirty="0" err="1">
                <a:effectLst/>
                <a:latin typeface="Bookman Old Style" panose="02050604050505020204" pitchFamily="18" charset="0"/>
              </a:rPr>
              <a:t>vv+m.R</a:t>
            </a:r>
            <a:r>
              <a:rPr lang="en-US" sz="2000" b="1" kern="0" cap="none" dirty="0">
                <a:effectLst/>
                <a:latin typeface="Bookman Old Style" panose="02050604050505020204" pitchFamily="18" charset="0"/>
              </a:rPr>
              <a:t>) / (</a:t>
            </a:r>
            <a:r>
              <a:rPr lang="en-US" sz="2000" b="1" kern="0" cap="none" dirty="0" err="1">
                <a:effectLst/>
                <a:latin typeface="Bookman Old Style" panose="02050604050505020204" pitchFamily="18" charset="0"/>
              </a:rPr>
              <a:t>v+m</a:t>
            </a:r>
            <a:r>
              <a:rPr lang="en-US" sz="2000" b="1" kern="0" cap="none" dirty="0">
                <a:effectLst/>
                <a:latin typeface="Bookman Old Style" panose="02050604050505020204" pitchFamily="18" charset="0"/>
              </a:rPr>
              <a:t>)</a:t>
            </a:r>
            <a:endParaRPr lang="en-US" sz="2000" b="1" kern="100" cap="none" dirty="0">
              <a:effectLst/>
              <a:latin typeface="Bookman Old Style" panose="02050604050505020204" pitchFamily="18" charset="0"/>
            </a:endParaRPr>
          </a:p>
        </p:txBody>
      </p:sp>
    </p:spTree>
    <p:extLst>
      <p:ext uri="{BB962C8B-B14F-4D97-AF65-F5344CB8AC3E}">
        <p14:creationId xmlns:p14="http://schemas.microsoft.com/office/powerpoint/2010/main" val="39650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1B2D-BE7C-DCEB-D9AE-79AF65333059}"/>
              </a:ext>
            </a:extLst>
          </p:cNvPr>
          <p:cNvSpPr>
            <a:spLocks noGrp="1"/>
          </p:cNvSpPr>
          <p:nvPr>
            <p:ph type="title"/>
          </p:nvPr>
        </p:nvSpPr>
        <p:spPr>
          <a:xfrm>
            <a:off x="581192" y="702156"/>
            <a:ext cx="11029616" cy="1013800"/>
          </a:xfrm>
        </p:spPr>
        <p:txBody>
          <a:bodyPr anchor="b">
            <a:normAutofit/>
          </a:bodyPr>
          <a:lstStyle/>
          <a:p>
            <a:r>
              <a:rPr lang="en-US" b="1" dirty="0">
                <a:latin typeface="Bookman Old Style" panose="02050604050505020204" pitchFamily="18" charset="0"/>
              </a:rPr>
              <a:t>2. Content based RECOMMENDATION SYSTEM</a:t>
            </a:r>
          </a:p>
        </p:txBody>
      </p:sp>
      <p:sp>
        <p:nvSpPr>
          <p:cNvPr id="3" name="Subtitle 2">
            <a:extLst>
              <a:ext uri="{FF2B5EF4-FFF2-40B4-BE49-F238E27FC236}">
                <a16:creationId xmlns:a16="http://schemas.microsoft.com/office/drawing/2014/main" id="{87F39CDC-26A7-FF64-BDAE-398847688EF6}"/>
              </a:ext>
            </a:extLst>
          </p:cNvPr>
          <p:cNvSpPr>
            <a:spLocks noGrp="1"/>
          </p:cNvSpPr>
          <p:nvPr>
            <p:ph idx="1"/>
          </p:nvPr>
        </p:nvSpPr>
        <p:spPr>
          <a:xfrm>
            <a:off x="581192" y="2180496"/>
            <a:ext cx="11029615" cy="3678303"/>
          </a:xfrm>
        </p:spPr>
        <p:txBody>
          <a:bodyPr anchor="ctr">
            <a:normAutofit/>
          </a:bodyPr>
          <a:lstStyle/>
          <a:p>
            <a:pPr marL="285750" marR="0" indent="-285750">
              <a:spcBef>
                <a:spcPts val="0"/>
              </a:spcBef>
              <a:spcAft>
                <a:spcPts val="800"/>
              </a:spcAft>
              <a:buFont typeface="Wingdings" panose="05000000000000000000" pitchFamily="2" charset="2"/>
              <a:buChar char="Ø"/>
            </a:pPr>
            <a:r>
              <a:rPr lang="en-US" sz="2400" b="1" cap="none" dirty="0">
                <a:latin typeface="Bookman Old Style" panose="02050604050505020204" pitchFamily="18" charset="0"/>
              </a:rPr>
              <a:t>For this recommendation system, we build an engine that shows the similarity between movie based and the metrics </a:t>
            </a:r>
            <a:r>
              <a:rPr lang="en-US" sz="2400" b="1" cap="none" dirty="0" err="1">
                <a:latin typeface="Bookman Old Style" panose="02050604050505020204" pitchFamily="18" charset="0"/>
              </a:rPr>
              <a:t>new_dataframe_filtered</a:t>
            </a:r>
            <a:r>
              <a:rPr lang="en-US" sz="2400" b="1" cap="none" dirty="0">
                <a:latin typeface="Bookman Old Style" panose="02050604050505020204" pitchFamily="18" charset="0"/>
              </a:rPr>
              <a:t>. Secondly, this will be in two segments :</a:t>
            </a:r>
          </a:p>
          <a:p>
            <a:pPr marL="342900" marR="0" lvl="0" indent="-342900">
              <a:spcBef>
                <a:spcPts val="0"/>
              </a:spcBef>
              <a:spcAft>
                <a:spcPts val="800"/>
              </a:spcAft>
              <a:buSzPts val="1000"/>
              <a:buFont typeface="Wingdings" panose="05000000000000000000" pitchFamily="2" charset="2"/>
              <a:buChar char="v"/>
              <a:tabLst>
                <a:tab pos="457200" algn="l"/>
              </a:tabLst>
            </a:pPr>
            <a:r>
              <a:rPr lang="en-US" sz="2400" b="1" cap="none" dirty="0">
                <a:latin typeface="Bookman Old Style" panose="02050604050505020204" pitchFamily="18" charset="0"/>
              </a:rPr>
              <a:t>Movie Overview.</a:t>
            </a:r>
          </a:p>
          <a:p>
            <a:pPr marL="342900" marR="0" lvl="0" indent="-342900">
              <a:spcBef>
                <a:spcPts val="0"/>
              </a:spcBef>
              <a:spcAft>
                <a:spcPts val="800"/>
              </a:spcAft>
              <a:buSzPts val="1000"/>
              <a:buFont typeface="Wingdings" panose="05000000000000000000" pitchFamily="2" charset="2"/>
              <a:buChar char="v"/>
              <a:tabLst>
                <a:tab pos="457200" algn="l"/>
              </a:tabLst>
            </a:pPr>
            <a:r>
              <a:rPr lang="en-US" sz="2400" b="1" cap="none" dirty="0">
                <a:latin typeface="Bookman Old Style" panose="02050604050505020204" pitchFamily="18" charset="0"/>
              </a:rPr>
              <a:t>Movie Cast , Keywords and Genre.</a:t>
            </a:r>
          </a:p>
          <a:p>
            <a:endParaRPr lang="en-US" b="1" cap="none" dirty="0"/>
          </a:p>
          <a:p>
            <a:endParaRPr lang="en-US" b="1" cap="none" dirty="0"/>
          </a:p>
        </p:txBody>
      </p:sp>
    </p:spTree>
    <p:extLst>
      <p:ext uri="{BB962C8B-B14F-4D97-AF65-F5344CB8AC3E}">
        <p14:creationId xmlns:p14="http://schemas.microsoft.com/office/powerpoint/2010/main" val="199782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78B7-A4E1-7263-92F9-9C813197EEF7}"/>
              </a:ext>
            </a:extLst>
          </p:cNvPr>
          <p:cNvSpPr>
            <a:spLocks noGrp="1"/>
          </p:cNvSpPr>
          <p:nvPr>
            <p:ph type="title"/>
          </p:nvPr>
        </p:nvSpPr>
        <p:spPr>
          <a:xfrm>
            <a:off x="581192" y="702156"/>
            <a:ext cx="11029616" cy="1013800"/>
          </a:xfrm>
        </p:spPr>
        <p:txBody>
          <a:bodyPr anchor="b">
            <a:normAutofit/>
          </a:bodyPr>
          <a:lstStyle/>
          <a:p>
            <a:r>
              <a:rPr lang="en-US" sz="3200" b="1" dirty="0">
                <a:latin typeface="Bookman Old Style" panose="02050604050505020204" pitchFamily="18" charset="0"/>
              </a:rPr>
              <a:t>3)</a:t>
            </a:r>
            <a:r>
              <a:rPr lang="en-US" sz="3200" b="1" i="0" dirty="0">
                <a:effectLst/>
                <a:latin typeface="Bookman Old Style" panose="02050604050505020204" pitchFamily="18" charset="0"/>
              </a:rPr>
              <a:t> Collaborative Based Recommendation</a:t>
            </a:r>
            <a:endParaRPr lang="en-US" sz="3200" dirty="0">
              <a:latin typeface="Bookman Old Style" panose="02050604050505020204" pitchFamily="18" charset="0"/>
            </a:endParaRPr>
          </a:p>
        </p:txBody>
      </p:sp>
      <p:sp>
        <p:nvSpPr>
          <p:cNvPr id="3" name="Subtitle 2">
            <a:extLst>
              <a:ext uri="{FF2B5EF4-FFF2-40B4-BE49-F238E27FC236}">
                <a16:creationId xmlns:a16="http://schemas.microsoft.com/office/drawing/2014/main" id="{AC5B852A-FF66-3B94-0997-593DFB343BEC}"/>
              </a:ext>
            </a:extLst>
          </p:cNvPr>
          <p:cNvSpPr>
            <a:spLocks noGrp="1"/>
          </p:cNvSpPr>
          <p:nvPr>
            <p:ph idx="1"/>
          </p:nvPr>
        </p:nvSpPr>
        <p:spPr>
          <a:xfrm>
            <a:off x="581192" y="2180496"/>
            <a:ext cx="11029615" cy="3678303"/>
          </a:xfrm>
        </p:spPr>
        <p:txBody>
          <a:bodyPr anchor="ctr">
            <a:normAutofit/>
          </a:bodyPr>
          <a:lstStyle/>
          <a:p>
            <a:pPr marL="0" indent="0">
              <a:buNone/>
            </a:pPr>
            <a:r>
              <a:rPr lang="en-US" sz="2800" b="1" kern="100" cap="none" dirty="0">
                <a:effectLst/>
                <a:latin typeface="Bookman Old Style" panose="02050604050505020204" pitchFamily="18" charset="0"/>
              </a:rPr>
              <a:t>This allows for coincidental recommendations; that is, collaborative filtering models can recommend an item to user A based on the interests of a similar user B. </a:t>
            </a:r>
            <a:endParaRPr lang="en-US" sz="2800" b="1" cap="none" dirty="0">
              <a:latin typeface="Bookman Old Style" panose="02050604050505020204" pitchFamily="18" charset="0"/>
            </a:endParaRPr>
          </a:p>
        </p:txBody>
      </p:sp>
    </p:spTree>
    <p:extLst>
      <p:ext uri="{BB962C8B-B14F-4D97-AF65-F5344CB8AC3E}">
        <p14:creationId xmlns:p14="http://schemas.microsoft.com/office/powerpoint/2010/main" val="226311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AA47-A212-6441-D86D-A959995D33F6}"/>
              </a:ext>
            </a:extLst>
          </p:cNvPr>
          <p:cNvSpPr>
            <a:spLocks noGrp="1"/>
          </p:cNvSpPr>
          <p:nvPr>
            <p:ph type="title"/>
          </p:nvPr>
        </p:nvSpPr>
        <p:spPr/>
        <p:txBody>
          <a:bodyPr/>
          <a:lstStyle/>
          <a:p>
            <a:r>
              <a:rPr lang="en-US" dirty="0"/>
              <a:t>4) Hybrid Recommendation</a:t>
            </a:r>
            <a:endParaRPr lang="LID4096" dirty="0"/>
          </a:p>
        </p:txBody>
      </p:sp>
      <p:sp>
        <p:nvSpPr>
          <p:cNvPr id="3" name="Content Placeholder 2">
            <a:extLst>
              <a:ext uri="{FF2B5EF4-FFF2-40B4-BE49-F238E27FC236}">
                <a16:creationId xmlns:a16="http://schemas.microsoft.com/office/drawing/2014/main" id="{2001D2D1-234E-3F57-7DD4-495A24554319}"/>
              </a:ext>
            </a:extLst>
          </p:cNvPr>
          <p:cNvSpPr>
            <a:spLocks noGrp="1"/>
          </p:cNvSpPr>
          <p:nvPr>
            <p:ph idx="1"/>
          </p:nvPr>
        </p:nvSpPr>
        <p:spPr/>
        <p:txBody>
          <a:bodyPr>
            <a:normAutofit/>
          </a:bodyPr>
          <a:lstStyle/>
          <a:p>
            <a:pPr marL="0" indent="0">
              <a:buNone/>
            </a:pPr>
            <a:r>
              <a:rPr lang="en-US" sz="2800" dirty="0"/>
              <a:t>The hybrid recommendation system combined the previous 3 recommendation techniques, to provide more accurate and personalized recommendations. It is designed to overcome the limitations of individual recommendation techniques and to improve the overall quality of recommendations.</a:t>
            </a:r>
            <a:endParaRPr lang="LID4096" sz="2800" dirty="0"/>
          </a:p>
        </p:txBody>
      </p:sp>
    </p:spTree>
    <p:extLst>
      <p:ext uri="{BB962C8B-B14F-4D97-AF65-F5344CB8AC3E}">
        <p14:creationId xmlns:p14="http://schemas.microsoft.com/office/powerpoint/2010/main" val="214784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7C88-E613-5A64-ADB3-D59ED1A6FB03}"/>
              </a:ext>
            </a:extLst>
          </p:cNvPr>
          <p:cNvSpPr>
            <a:spLocks noGrp="1"/>
          </p:cNvSpPr>
          <p:nvPr>
            <p:ph type="title"/>
          </p:nvPr>
        </p:nvSpPr>
        <p:spPr/>
        <p:txBody>
          <a:bodyPr/>
          <a:lstStyle/>
          <a:p>
            <a:r>
              <a:rPr lang="en-US" b="1" dirty="0">
                <a:latin typeface="Bookman Old Style" panose="02050604050505020204" pitchFamily="18" charset="0"/>
              </a:rPr>
              <a:t>CONCLUSION</a:t>
            </a:r>
            <a:endParaRPr lang="LID4096"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55C4277-D3CE-1B05-8558-4B97B352989F}"/>
              </a:ext>
            </a:extLst>
          </p:cNvPr>
          <p:cNvSpPr>
            <a:spLocks noGrp="1"/>
          </p:cNvSpPr>
          <p:nvPr>
            <p:ph idx="1"/>
          </p:nvPr>
        </p:nvSpPr>
        <p:spPr/>
        <p:txBody>
          <a:bodyPr>
            <a:normAutofit/>
          </a:bodyPr>
          <a:lstStyle/>
          <a:p>
            <a:pPr marL="0" indent="0">
              <a:buNone/>
            </a:pPr>
            <a:r>
              <a:rPr lang="en-US" sz="2400" b="1" i="0" dirty="0">
                <a:solidFill>
                  <a:srgbClr val="202124"/>
                </a:solidFill>
                <a:effectLst/>
                <a:latin typeface="Bookman Old Style" panose="02050604050505020204" pitchFamily="18" charset="0"/>
              </a:rPr>
              <a:t>In conclusion, the recommendation system serves as a valuable tool in the movie industry to address the challenge of content navigation and provide personalized movie recommendations. By understanding user preferences, leveraging similarities between users, and utilizing movie features, the system aims to enhance the user experience, increase engagement, and ultimately contribute to user retention on the platform.</a:t>
            </a:r>
            <a:endParaRPr lang="LID4096" sz="2400" b="1" dirty="0">
              <a:latin typeface="Bookman Old Style" panose="02050604050505020204" pitchFamily="18" charset="0"/>
            </a:endParaRPr>
          </a:p>
        </p:txBody>
      </p:sp>
    </p:spTree>
    <p:extLst>
      <p:ext uri="{BB962C8B-B14F-4D97-AF65-F5344CB8AC3E}">
        <p14:creationId xmlns:p14="http://schemas.microsoft.com/office/powerpoint/2010/main" val="314473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21361" y="-298373"/>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000" b="1" dirty="0">
                <a:latin typeface="Bookman Old Style" panose="02050604050505020204" pitchFamily="18" charset="0"/>
              </a:rPr>
              <a:t>Group members.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01194650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364682" cy="1746762"/>
          </a:xfrm>
        </p:spPr>
        <p:txBody>
          <a:bodyPr>
            <a:normAutofit/>
          </a:bodyPr>
          <a:lstStyle/>
          <a:p>
            <a:r>
              <a:rPr lang="en-US" b="1" dirty="0">
                <a:solidFill>
                  <a:srgbClr val="FFFFFF"/>
                </a:solidFill>
                <a:latin typeface="Bookman Old Style" panose="02050604050505020204" pitchFamily="18" charset="0"/>
              </a:rPr>
              <a:t>Thank You</a:t>
            </a:r>
            <a:br>
              <a:rPr lang="en-US" b="1" dirty="0">
                <a:solidFill>
                  <a:srgbClr val="FFFFFF"/>
                </a:solidFill>
                <a:latin typeface="Bookman Old Style" panose="02050604050505020204" pitchFamily="18" charset="0"/>
              </a:rPr>
            </a:br>
            <a:endParaRPr lang="en-US" b="1" dirty="0">
              <a:solidFill>
                <a:srgbClr val="FFFFFF"/>
              </a:solidFill>
              <a:latin typeface="Bookman Old Style" panose="02050604050505020204" pitchFamily="18" charset="0"/>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E47-C386-5C8F-750A-148C135BF47F}"/>
              </a:ext>
            </a:extLst>
          </p:cNvPr>
          <p:cNvSpPr>
            <a:spLocks noGrp="1"/>
          </p:cNvSpPr>
          <p:nvPr>
            <p:ph type="ctrTitle"/>
          </p:nvPr>
        </p:nvSpPr>
        <p:spPr/>
        <p:txBody>
          <a:bodyPr/>
          <a:lstStyle/>
          <a:p>
            <a:r>
              <a:rPr lang="en-US" b="1" dirty="0">
                <a:latin typeface="Bookman Old Style" panose="02050604050505020204" pitchFamily="18" charset="0"/>
              </a:rPr>
              <a:t>Project LAYOUT </a:t>
            </a:r>
          </a:p>
        </p:txBody>
      </p:sp>
      <p:sp>
        <p:nvSpPr>
          <p:cNvPr id="3" name="Subtitle 2">
            <a:extLst>
              <a:ext uri="{FF2B5EF4-FFF2-40B4-BE49-F238E27FC236}">
                <a16:creationId xmlns:a16="http://schemas.microsoft.com/office/drawing/2014/main" id="{7BC83D6B-3EB6-304A-8702-043A4368D57E}"/>
              </a:ext>
            </a:extLst>
          </p:cNvPr>
          <p:cNvSpPr>
            <a:spLocks noGrp="1"/>
          </p:cNvSpPr>
          <p:nvPr>
            <p:ph type="subTitle" idx="1"/>
          </p:nvPr>
        </p:nvSpPr>
        <p:spPr>
          <a:xfrm>
            <a:off x="581194" y="3060834"/>
            <a:ext cx="10993546" cy="3368842"/>
          </a:xfrm>
        </p:spPr>
        <p:txBody>
          <a:bodyPr>
            <a:normAutofit/>
          </a:bodyPr>
          <a:lstStyle/>
          <a:p>
            <a:pPr marL="285750" indent="-285750">
              <a:buFont typeface="Wingdings" panose="05000000000000000000" pitchFamily="2" charset="2"/>
              <a:buChar char="Ø"/>
            </a:pPr>
            <a:r>
              <a:rPr lang="en-US" sz="2400" b="0" i="0" cap="none" dirty="0">
                <a:solidFill>
                  <a:schemeClr val="bg1"/>
                </a:solidFill>
                <a:effectLst/>
                <a:latin typeface="Bookman Old Style" panose="02050604050505020204" pitchFamily="18" charset="0"/>
              </a:rPr>
              <a:t>Business understanding</a:t>
            </a:r>
          </a:p>
          <a:p>
            <a:pPr marL="285750" indent="-285750">
              <a:buFont typeface="Wingdings" panose="05000000000000000000" pitchFamily="2" charset="2"/>
              <a:buChar char="Ø"/>
            </a:pPr>
            <a:r>
              <a:rPr lang="en-US" sz="2400" b="0" i="0" cap="none" dirty="0">
                <a:solidFill>
                  <a:schemeClr val="bg1"/>
                </a:solidFill>
                <a:effectLst/>
                <a:latin typeface="Bookman Old Style" panose="02050604050505020204" pitchFamily="18" charset="0"/>
              </a:rPr>
              <a:t>Data understanding</a:t>
            </a:r>
            <a:endParaRPr lang="en-US" sz="2400" cap="none"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en-US" sz="2400" b="0" i="0" cap="none" dirty="0">
                <a:solidFill>
                  <a:schemeClr val="bg1"/>
                </a:solidFill>
                <a:effectLst/>
                <a:latin typeface="Bookman Old Style" panose="02050604050505020204" pitchFamily="18" charset="0"/>
              </a:rPr>
              <a:t> Data preparation</a:t>
            </a:r>
          </a:p>
          <a:p>
            <a:pPr marL="285750" indent="-285750">
              <a:buFont typeface="Wingdings" panose="05000000000000000000" pitchFamily="2" charset="2"/>
              <a:buChar char="Ø"/>
            </a:pPr>
            <a:r>
              <a:rPr lang="en-US" sz="2400" b="0" i="0" cap="none" dirty="0">
                <a:solidFill>
                  <a:schemeClr val="bg1"/>
                </a:solidFill>
                <a:effectLst/>
                <a:latin typeface="Bookman Old Style" panose="02050604050505020204" pitchFamily="18" charset="0"/>
              </a:rPr>
              <a:t> Exploratory data analysis</a:t>
            </a:r>
          </a:p>
          <a:p>
            <a:pPr marL="285750" indent="-285750">
              <a:buFont typeface="Wingdings" panose="05000000000000000000" pitchFamily="2" charset="2"/>
              <a:buChar char="Ø"/>
            </a:pPr>
            <a:r>
              <a:rPr lang="en-US" sz="2400" b="0" i="0" cap="none" dirty="0">
                <a:solidFill>
                  <a:schemeClr val="bg1"/>
                </a:solidFill>
                <a:effectLst/>
                <a:latin typeface="Bookman Old Style" panose="02050604050505020204" pitchFamily="18" charset="0"/>
              </a:rPr>
              <a:t>Modeling evaluation</a:t>
            </a:r>
          </a:p>
        </p:txBody>
      </p:sp>
    </p:spTree>
    <p:extLst>
      <p:ext uri="{BB962C8B-B14F-4D97-AF65-F5344CB8AC3E}">
        <p14:creationId xmlns:p14="http://schemas.microsoft.com/office/powerpoint/2010/main" val="362015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318-5078-625B-55A4-C6DD0ED207AA}"/>
              </a:ext>
            </a:extLst>
          </p:cNvPr>
          <p:cNvSpPr>
            <a:spLocks noGrp="1"/>
          </p:cNvSpPr>
          <p:nvPr>
            <p:ph type="ctrTitle"/>
          </p:nvPr>
        </p:nvSpPr>
        <p:spPr/>
        <p:txBody>
          <a:bodyPr/>
          <a:lstStyle/>
          <a:p>
            <a:r>
              <a:rPr lang="en-US" b="1" dirty="0">
                <a:latin typeface="Bookman Old Style" panose="02050604050505020204" pitchFamily="18" charset="0"/>
              </a:rPr>
              <a:t>Business understanding</a:t>
            </a:r>
          </a:p>
        </p:txBody>
      </p:sp>
      <p:sp>
        <p:nvSpPr>
          <p:cNvPr id="3" name="Subtitle 2">
            <a:extLst>
              <a:ext uri="{FF2B5EF4-FFF2-40B4-BE49-F238E27FC236}">
                <a16:creationId xmlns:a16="http://schemas.microsoft.com/office/drawing/2014/main" id="{31C8599F-9682-5B8E-F636-24C789B10395}"/>
              </a:ext>
            </a:extLst>
          </p:cNvPr>
          <p:cNvSpPr>
            <a:spLocks noGrp="1"/>
          </p:cNvSpPr>
          <p:nvPr>
            <p:ph type="subTitle" idx="1"/>
          </p:nvPr>
        </p:nvSpPr>
        <p:spPr>
          <a:xfrm>
            <a:off x="581194" y="3128211"/>
            <a:ext cx="10993546" cy="3243713"/>
          </a:xfrm>
        </p:spPr>
        <p:txBody>
          <a:bodyPr>
            <a:normAutofit/>
          </a:bodyPr>
          <a:lstStyle/>
          <a:p>
            <a:pPr marL="285750" indent="-285750" algn="just">
              <a:buFont typeface="Wingdings" panose="05000000000000000000" pitchFamily="2" charset="2"/>
              <a:buChar char="Ø"/>
            </a:pPr>
            <a:r>
              <a:rPr lang="en-US" sz="3200" cap="none" dirty="0">
                <a:solidFill>
                  <a:schemeClr val="bg1"/>
                </a:solidFill>
                <a:latin typeface="Bookman Old Style" panose="02050604050505020204" pitchFamily="18" charset="0"/>
              </a:rPr>
              <a:t>Business overview</a:t>
            </a:r>
          </a:p>
          <a:p>
            <a:pPr marL="285750" indent="-285750" algn="just">
              <a:buFont typeface="Wingdings" panose="05000000000000000000" pitchFamily="2" charset="2"/>
              <a:buChar char="Ø"/>
            </a:pPr>
            <a:r>
              <a:rPr lang="en-US" sz="3200" cap="none" dirty="0">
                <a:solidFill>
                  <a:schemeClr val="bg1"/>
                </a:solidFill>
                <a:latin typeface="Bookman Old Style" panose="02050604050505020204" pitchFamily="18" charset="0"/>
              </a:rPr>
              <a:t>Introduction</a:t>
            </a:r>
          </a:p>
          <a:p>
            <a:pPr marL="285750" indent="-285750" algn="just">
              <a:buFont typeface="Wingdings" panose="05000000000000000000" pitchFamily="2" charset="2"/>
              <a:buChar char="Ø"/>
            </a:pPr>
            <a:r>
              <a:rPr lang="en-US" sz="3200" cap="none" dirty="0">
                <a:solidFill>
                  <a:schemeClr val="bg1"/>
                </a:solidFill>
                <a:latin typeface="Bookman Old Style" panose="02050604050505020204" pitchFamily="18" charset="0"/>
              </a:rPr>
              <a:t>Problem statement </a:t>
            </a:r>
          </a:p>
          <a:p>
            <a:pPr marL="285750" indent="-285750" algn="just">
              <a:buFont typeface="Wingdings" panose="05000000000000000000" pitchFamily="2" charset="2"/>
              <a:buChar char="Ø"/>
            </a:pPr>
            <a:r>
              <a:rPr lang="en-US" sz="3200" cap="none" dirty="0">
                <a:solidFill>
                  <a:schemeClr val="bg1"/>
                </a:solidFill>
                <a:latin typeface="Bookman Old Style" panose="02050604050505020204" pitchFamily="18" charset="0"/>
              </a:rPr>
              <a:t>Project objectives</a:t>
            </a:r>
          </a:p>
          <a:p>
            <a:pPr marL="285750" indent="-285750" algn="just">
              <a:buFont typeface="Wingdings" panose="05000000000000000000" pitchFamily="2" charset="2"/>
              <a:buChar char="Ø"/>
            </a:pPr>
            <a:endParaRPr lang="en-US" sz="4000" cap="none"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27097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E131-499A-6802-A35C-613DFEA83AF5}"/>
              </a:ext>
            </a:extLst>
          </p:cNvPr>
          <p:cNvSpPr>
            <a:spLocks noGrp="1"/>
          </p:cNvSpPr>
          <p:nvPr>
            <p:ph type="ctrTitle"/>
          </p:nvPr>
        </p:nvSpPr>
        <p:spPr/>
        <p:txBody>
          <a:bodyPr/>
          <a:lstStyle/>
          <a:p>
            <a:r>
              <a:rPr lang="en-US" b="1" dirty="0">
                <a:latin typeface="Bookman Old Style" panose="02050604050505020204" pitchFamily="18" charset="0"/>
              </a:rPr>
              <a:t>Project objectives. </a:t>
            </a:r>
            <a:endParaRPr lang="en-US" dirty="0"/>
          </a:p>
        </p:txBody>
      </p:sp>
      <p:sp>
        <p:nvSpPr>
          <p:cNvPr id="3" name="Subtitle 2">
            <a:extLst>
              <a:ext uri="{FF2B5EF4-FFF2-40B4-BE49-F238E27FC236}">
                <a16:creationId xmlns:a16="http://schemas.microsoft.com/office/drawing/2014/main" id="{47F7F807-D853-C89F-0174-0D385085565B}"/>
              </a:ext>
            </a:extLst>
          </p:cNvPr>
          <p:cNvSpPr>
            <a:spLocks noGrp="1"/>
          </p:cNvSpPr>
          <p:nvPr>
            <p:ph type="subTitle" idx="1"/>
          </p:nvPr>
        </p:nvSpPr>
        <p:spPr>
          <a:xfrm>
            <a:off x="581194" y="3147461"/>
            <a:ext cx="10993546" cy="3214838"/>
          </a:xfrm>
        </p:spPr>
        <p:txBody>
          <a:bodyPr>
            <a:normAutofit lnSpcReduction="10000"/>
          </a:bodyPr>
          <a:lstStyle/>
          <a:p>
            <a:pPr marL="285750" indent="-285750" algn="just">
              <a:buFont typeface="Wingdings" panose="05000000000000000000" pitchFamily="2" charset="2"/>
              <a:buChar char="Ø"/>
            </a:pPr>
            <a:r>
              <a:rPr lang="en-US" sz="2400" b="1" i="0" cap="none" dirty="0">
                <a:solidFill>
                  <a:schemeClr val="bg1"/>
                </a:solidFill>
                <a:effectLst/>
                <a:latin typeface="Bookman Old Style" panose="02050604050505020204" pitchFamily="18" charset="0"/>
              </a:rPr>
              <a:t>Develop a recommendation system that leverages user data and movie information to provide personalized movie recommendations.  </a:t>
            </a:r>
          </a:p>
          <a:p>
            <a:pPr marL="285750" indent="-285750" algn="just">
              <a:buFont typeface="Wingdings" panose="05000000000000000000" pitchFamily="2" charset="2"/>
              <a:buChar char="Ø"/>
            </a:pPr>
            <a:r>
              <a:rPr lang="en-US" sz="2400" b="1" cap="none" dirty="0">
                <a:solidFill>
                  <a:schemeClr val="bg1"/>
                </a:solidFill>
                <a:latin typeface="Bookman Old Style" panose="02050604050505020204" pitchFamily="18" charset="0"/>
              </a:rPr>
              <a:t>Implement different recommendation techniques, such as collaborative filtering and content-based filtering, to ensure a diverse and accurate set of movie recommendations.</a:t>
            </a:r>
          </a:p>
          <a:p>
            <a:pPr marL="285750" indent="-285750" algn="just">
              <a:buFont typeface="Wingdings" panose="05000000000000000000" pitchFamily="2" charset="2"/>
              <a:buChar char="Ø"/>
            </a:pPr>
            <a:r>
              <a:rPr lang="en-US" sz="2400" b="1" cap="none" dirty="0">
                <a:solidFill>
                  <a:schemeClr val="bg1"/>
                </a:solidFill>
                <a:latin typeface="Bookman Old Style" panose="02050604050505020204" pitchFamily="18" charset="0"/>
              </a:rPr>
              <a:t>To develop a movie recommendation system based on movie attributes, user ratings, and user interactions.  </a:t>
            </a:r>
          </a:p>
          <a:p>
            <a:pPr marL="285750" indent="-285750" algn="just">
              <a:buFont typeface="Wingdings" panose="05000000000000000000" pitchFamily="2" charset="2"/>
              <a:buChar char="Ø"/>
            </a:pPr>
            <a:endParaRPr lang="en-US" sz="2400" b="1" cap="none" dirty="0">
              <a:solidFill>
                <a:schemeClr val="bg1"/>
              </a:solidFill>
              <a:latin typeface="Bookman Old Style" panose="02050604050505020204" pitchFamily="18" charset="0"/>
            </a:endParaRPr>
          </a:p>
          <a:p>
            <a:pPr algn="just"/>
            <a:endParaRPr lang="en-US" sz="2400" b="1" dirty="0"/>
          </a:p>
        </p:txBody>
      </p:sp>
    </p:spTree>
    <p:extLst>
      <p:ext uri="{BB962C8B-B14F-4D97-AF65-F5344CB8AC3E}">
        <p14:creationId xmlns:p14="http://schemas.microsoft.com/office/powerpoint/2010/main" val="180657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CC8C-491D-4772-AA5A-B11200E54067}"/>
              </a:ext>
            </a:extLst>
          </p:cNvPr>
          <p:cNvSpPr>
            <a:spLocks noGrp="1"/>
          </p:cNvSpPr>
          <p:nvPr>
            <p:ph type="title"/>
          </p:nvPr>
        </p:nvSpPr>
        <p:spPr/>
        <p:txBody>
          <a:bodyPr>
            <a:normAutofit/>
          </a:bodyPr>
          <a:lstStyle/>
          <a:p>
            <a:r>
              <a:rPr lang="en-US" sz="3600" b="1" dirty="0">
                <a:latin typeface="Bookman Old Style" panose="02050604050505020204" pitchFamily="18" charset="0"/>
              </a:rPr>
              <a:t>Metrics of success</a:t>
            </a:r>
            <a:endParaRPr lang="LID4096" sz="3600" b="1" dirty="0">
              <a:latin typeface="Bookman Old Style" panose="02050604050505020204" pitchFamily="18" charset="0"/>
            </a:endParaRPr>
          </a:p>
        </p:txBody>
      </p:sp>
      <p:sp>
        <p:nvSpPr>
          <p:cNvPr id="5" name="Content Placeholder 4">
            <a:extLst>
              <a:ext uri="{FF2B5EF4-FFF2-40B4-BE49-F238E27FC236}">
                <a16:creationId xmlns:a16="http://schemas.microsoft.com/office/drawing/2014/main" id="{292AC0A8-4EC9-5E60-D4A8-F676718F7571}"/>
              </a:ext>
            </a:extLst>
          </p:cNvPr>
          <p:cNvSpPr>
            <a:spLocks noGrp="1"/>
          </p:cNvSpPr>
          <p:nvPr>
            <p:ph idx="1"/>
          </p:nvPr>
        </p:nvSpPr>
        <p:spPr/>
        <p:txBody>
          <a:bodyPr>
            <a:noAutofit/>
          </a:bodyPr>
          <a:lstStyle/>
          <a:p>
            <a:pPr marL="0" indent="0">
              <a:buNone/>
            </a:pPr>
            <a:endParaRPr lang="en-US" sz="2000" dirty="0">
              <a:latin typeface="Bookman Old Style" panose="02050604050505020204" pitchFamily="18" charset="0"/>
            </a:endParaRPr>
          </a:p>
          <a:p>
            <a:pPr marL="0" indent="0">
              <a:buNone/>
            </a:pPr>
            <a:r>
              <a:rPr lang="en-US" sz="2000" b="1" dirty="0">
                <a:latin typeface="Bookman Old Style" panose="02050604050505020204" pitchFamily="18" charset="0"/>
              </a:rPr>
              <a:t>Precision</a:t>
            </a:r>
          </a:p>
          <a:p>
            <a:pPr marL="0" indent="0">
              <a:buNone/>
            </a:pPr>
            <a:r>
              <a:rPr lang="en-US" sz="2000" dirty="0">
                <a:latin typeface="Bookman Old Style" panose="02050604050505020204" pitchFamily="18" charset="0"/>
              </a:rPr>
              <a:t>Our model should have a precision of 0.6 and above.</a:t>
            </a:r>
          </a:p>
          <a:p>
            <a:pPr marL="0" indent="0">
              <a:buNone/>
            </a:pPr>
            <a:endParaRPr lang="en-US" sz="2000" dirty="0">
              <a:latin typeface="Bookman Old Style" panose="02050604050505020204" pitchFamily="18" charset="0"/>
            </a:endParaRPr>
          </a:p>
          <a:p>
            <a:pPr marL="0" indent="0">
              <a:buNone/>
            </a:pPr>
            <a:r>
              <a:rPr lang="en-US" sz="2000" b="1" dirty="0">
                <a:latin typeface="Bookman Old Style" panose="02050604050505020204" pitchFamily="18" charset="0"/>
              </a:rPr>
              <a:t>Recall</a:t>
            </a:r>
          </a:p>
          <a:p>
            <a:pPr marL="0" indent="0">
              <a:buNone/>
            </a:pPr>
            <a:r>
              <a:rPr lang="en-US" sz="2000" dirty="0">
                <a:latin typeface="Bookman Old Style" panose="02050604050505020204" pitchFamily="18" charset="0"/>
              </a:rPr>
              <a:t>Our model should have a recall of 0.6 and above.</a:t>
            </a:r>
          </a:p>
          <a:p>
            <a:pPr marL="0" indent="0">
              <a:buNone/>
            </a:pPr>
            <a:endParaRPr lang="en-US" sz="2000" dirty="0">
              <a:latin typeface="Bookman Old Style" panose="02050604050505020204" pitchFamily="18" charset="0"/>
            </a:endParaRPr>
          </a:p>
          <a:p>
            <a:pPr marL="0" indent="0">
              <a:buNone/>
            </a:pPr>
            <a:r>
              <a:rPr lang="en-US" sz="2000" b="1" dirty="0">
                <a:latin typeface="Bookman Old Style" panose="02050604050505020204" pitchFamily="18" charset="0"/>
              </a:rPr>
              <a:t>RMSE</a:t>
            </a:r>
          </a:p>
          <a:p>
            <a:pPr marL="0" indent="0">
              <a:buNone/>
            </a:pPr>
            <a:r>
              <a:rPr lang="en-US" sz="2000" dirty="0">
                <a:latin typeface="Bookman Old Style" panose="02050604050505020204" pitchFamily="18" charset="0"/>
              </a:rPr>
              <a:t>Our model should have an RMSE of 0.4 and below.</a:t>
            </a:r>
          </a:p>
          <a:p>
            <a:pPr marL="0" indent="0">
              <a:buNone/>
            </a:pPr>
            <a:endParaRPr lang="LID4096" sz="2000" dirty="0">
              <a:latin typeface="Bookman Old Style" panose="02050604050505020204" pitchFamily="18" charset="0"/>
            </a:endParaRPr>
          </a:p>
        </p:txBody>
      </p:sp>
    </p:spTree>
    <p:extLst>
      <p:ext uri="{BB962C8B-B14F-4D97-AF65-F5344CB8AC3E}">
        <p14:creationId xmlns:p14="http://schemas.microsoft.com/office/powerpoint/2010/main" val="143568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6EA6-53D9-F239-6C2A-6C5AE0CAAE7F}"/>
              </a:ext>
            </a:extLst>
          </p:cNvPr>
          <p:cNvSpPr>
            <a:spLocks noGrp="1"/>
          </p:cNvSpPr>
          <p:nvPr>
            <p:ph type="ctrTitle"/>
          </p:nvPr>
        </p:nvSpPr>
        <p:spPr/>
        <p:txBody>
          <a:bodyPr/>
          <a:lstStyle/>
          <a:p>
            <a:r>
              <a:rPr lang="en-US" b="1" dirty="0">
                <a:latin typeface="Bookman Old Style" panose="02050604050505020204" pitchFamily="18" charset="0"/>
              </a:rPr>
              <a:t>Data</a:t>
            </a:r>
            <a:r>
              <a:rPr lang="en-US" dirty="0">
                <a:latin typeface="Bookman Old Style" panose="02050604050505020204" pitchFamily="18" charset="0"/>
              </a:rPr>
              <a:t> </a:t>
            </a:r>
            <a:r>
              <a:rPr lang="en-US" b="1" dirty="0">
                <a:latin typeface="Bookman Old Style" panose="02050604050505020204" pitchFamily="18" charset="0"/>
              </a:rPr>
              <a:t>understanding</a:t>
            </a:r>
            <a:r>
              <a:rPr lang="en-US" dirty="0">
                <a:latin typeface="Bookman Old Style" panose="02050604050505020204" pitchFamily="18" charset="0"/>
              </a:rPr>
              <a:t>. </a:t>
            </a:r>
          </a:p>
        </p:txBody>
      </p:sp>
      <p:sp>
        <p:nvSpPr>
          <p:cNvPr id="3" name="Content Placeholder 2">
            <a:extLst>
              <a:ext uri="{FF2B5EF4-FFF2-40B4-BE49-F238E27FC236}">
                <a16:creationId xmlns:a16="http://schemas.microsoft.com/office/drawing/2014/main" id="{8A92ADF1-A69F-8014-81E5-E80659A5273D}"/>
              </a:ext>
            </a:extLst>
          </p:cNvPr>
          <p:cNvSpPr>
            <a:spLocks noGrp="1"/>
          </p:cNvSpPr>
          <p:nvPr>
            <p:ph type="subTitle" idx="1"/>
          </p:nvPr>
        </p:nvSpPr>
        <p:spPr>
          <a:xfrm>
            <a:off x="581194" y="3128210"/>
            <a:ext cx="10993546" cy="3243713"/>
          </a:xfrm>
        </p:spPr>
        <p:txBody>
          <a:bodyPr>
            <a:normAutofit/>
          </a:bodyPr>
          <a:lstStyle/>
          <a:p>
            <a:pPr algn="just"/>
            <a:r>
              <a:rPr lang="en-US" sz="2400" b="0" i="0" cap="none" dirty="0">
                <a:solidFill>
                  <a:schemeClr val="bg1"/>
                </a:solidFill>
                <a:effectLst/>
                <a:latin typeface="Bookman Old Style" panose="02050604050505020204" pitchFamily="18" charset="0"/>
              </a:rPr>
              <a:t>TMDB is a popular database that provides comprehensive information about movies, that contains the following titles, release dates, genres, cast and crew information. Credit information is given as well about the cast and crew information whereby the cast and crew are involved in each movie. With the combination of the datasets, we gain valuable insights and perform various analyses related to the movie industry. </a:t>
            </a:r>
          </a:p>
          <a:p>
            <a:pPr algn="just"/>
            <a:endParaRPr lang="en-US" sz="2400" cap="none"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54517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0A6E-7409-66AA-5B5B-FF638D71A28E}"/>
              </a:ext>
            </a:extLst>
          </p:cNvPr>
          <p:cNvSpPr>
            <a:spLocks noGrp="1"/>
          </p:cNvSpPr>
          <p:nvPr>
            <p:ph type="ctrTitle"/>
          </p:nvPr>
        </p:nvSpPr>
        <p:spPr/>
        <p:txBody>
          <a:bodyPr/>
          <a:lstStyle/>
          <a:p>
            <a:r>
              <a:rPr lang="en-US" dirty="0">
                <a:latin typeface="Bookman Old Style" panose="02050604050505020204" pitchFamily="18" charset="0"/>
              </a:rPr>
              <a:t>Data preparation. </a:t>
            </a:r>
          </a:p>
        </p:txBody>
      </p:sp>
      <p:sp>
        <p:nvSpPr>
          <p:cNvPr id="3" name="Subtitle 2">
            <a:extLst>
              <a:ext uri="{FF2B5EF4-FFF2-40B4-BE49-F238E27FC236}">
                <a16:creationId xmlns:a16="http://schemas.microsoft.com/office/drawing/2014/main" id="{C4EF8EEF-67D4-F14F-C1D7-803C9B3F38CB}"/>
              </a:ext>
            </a:extLst>
          </p:cNvPr>
          <p:cNvSpPr>
            <a:spLocks noGrp="1"/>
          </p:cNvSpPr>
          <p:nvPr>
            <p:ph type="subTitle" idx="1"/>
          </p:nvPr>
        </p:nvSpPr>
        <p:spPr>
          <a:xfrm>
            <a:off x="581194" y="3083065"/>
            <a:ext cx="10993546" cy="3309643"/>
          </a:xfrm>
        </p:spPr>
        <p:txBody>
          <a:bodyPr>
            <a:normAutofit/>
          </a:bodyPr>
          <a:lstStyle/>
          <a:p>
            <a:pPr marL="285750" indent="-285750">
              <a:buFont typeface="Wingdings" panose="05000000000000000000" pitchFamily="2" charset="2"/>
              <a:buChar char="Ø"/>
            </a:pPr>
            <a:r>
              <a:rPr lang="en-US" sz="2800" cap="none" dirty="0">
                <a:solidFill>
                  <a:schemeClr val="bg1"/>
                </a:solidFill>
                <a:latin typeface="Bookman Old Style" panose="02050604050505020204" pitchFamily="18" charset="0"/>
              </a:rPr>
              <a:t>Identified and dealt with missing values for columns. </a:t>
            </a:r>
          </a:p>
          <a:p>
            <a:pPr marL="285750" indent="-285750">
              <a:buFont typeface="Wingdings" panose="05000000000000000000" pitchFamily="2" charset="2"/>
              <a:buChar char="Ø"/>
            </a:pPr>
            <a:r>
              <a:rPr lang="en-US" sz="2800" cap="none" dirty="0">
                <a:solidFill>
                  <a:schemeClr val="bg1"/>
                </a:solidFill>
                <a:latin typeface="Bookman Old Style" panose="02050604050505020204" pitchFamily="18" charset="0"/>
              </a:rPr>
              <a:t>Identified and dropped duplicates. </a:t>
            </a:r>
          </a:p>
          <a:p>
            <a:pPr marL="285750" indent="-285750">
              <a:buFont typeface="Wingdings" panose="05000000000000000000" pitchFamily="2" charset="2"/>
              <a:buChar char="Ø"/>
            </a:pPr>
            <a:r>
              <a:rPr lang="en-US" sz="2800" cap="none" dirty="0">
                <a:solidFill>
                  <a:schemeClr val="bg1"/>
                </a:solidFill>
                <a:latin typeface="Bookman Old Style" panose="02050604050505020204" pitchFamily="18" charset="0"/>
              </a:rPr>
              <a:t>Checking and handling of outliers. </a:t>
            </a:r>
          </a:p>
          <a:p>
            <a:pPr marL="285750" indent="-285750">
              <a:buFont typeface="Wingdings" panose="05000000000000000000" pitchFamily="2" charset="2"/>
              <a:buChar char="Ø"/>
            </a:pPr>
            <a:r>
              <a:rPr lang="en-US" sz="2800" cap="none" dirty="0">
                <a:solidFill>
                  <a:schemeClr val="bg1"/>
                </a:solidFill>
                <a:latin typeface="Bookman Old Style" panose="02050604050505020204" pitchFamily="18" charset="0"/>
              </a:rPr>
              <a:t>Checking and dealing with null values. </a:t>
            </a:r>
          </a:p>
          <a:p>
            <a:pPr marL="285750" indent="-285750">
              <a:buFont typeface="Wingdings" panose="05000000000000000000" pitchFamily="2" charset="2"/>
              <a:buChar char="Ø"/>
            </a:pPr>
            <a:endParaRPr lang="en-US" sz="2800" cap="none" dirty="0">
              <a:solidFill>
                <a:schemeClr val="bg1"/>
              </a:solidFill>
            </a:endParaRPr>
          </a:p>
        </p:txBody>
      </p:sp>
    </p:spTree>
    <p:extLst>
      <p:ext uri="{BB962C8B-B14F-4D97-AF65-F5344CB8AC3E}">
        <p14:creationId xmlns:p14="http://schemas.microsoft.com/office/powerpoint/2010/main" val="235953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4C69-6ACE-D5A8-4A2A-26762E47D8CD}"/>
              </a:ext>
            </a:extLst>
          </p:cNvPr>
          <p:cNvSpPr>
            <a:spLocks noGrp="1"/>
          </p:cNvSpPr>
          <p:nvPr>
            <p:ph type="title"/>
          </p:nvPr>
        </p:nvSpPr>
        <p:spPr/>
        <p:txBody>
          <a:bodyPr>
            <a:normAutofit fontScale="90000"/>
          </a:bodyPr>
          <a:lstStyle/>
          <a:p>
            <a:br>
              <a:rPr lang="en-US" sz="2400" b="1" dirty="0">
                <a:latin typeface="Bookman Old Style" panose="02050604050505020204" pitchFamily="18" charset="0"/>
              </a:rPr>
            </a:br>
            <a:br>
              <a:rPr lang="en-US" sz="2400" b="1" dirty="0">
                <a:latin typeface="Bookman Old Style" panose="02050604050505020204" pitchFamily="18" charset="0"/>
              </a:rPr>
            </a:br>
            <a:br>
              <a:rPr lang="en-US" sz="2400" b="1" dirty="0">
                <a:latin typeface="Bookman Old Style" panose="02050604050505020204" pitchFamily="18" charset="0"/>
              </a:rPr>
            </a:br>
            <a:br>
              <a:rPr lang="en-US" sz="4400" b="1" dirty="0">
                <a:latin typeface="Bookman Old Style" panose="02050604050505020204" pitchFamily="18" charset="0"/>
              </a:rPr>
            </a:br>
            <a:r>
              <a:rPr lang="en-US" sz="4000" b="1" dirty="0">
                <a:latin typeface="Bookman Old Style" panose="02050604050505020204" pitchFamily="18" charset="0"/>
              </a:rPr>
              <a:t>Exploratory data analysis (</a:t>
            </a:r>
            <a:r>
              <a:rPr lang="en-US" sz="4000" b="1" dirty="0" err="1">
                <a:latin typeface="Bookman Old Style" panose="02050604050505020204" pitchFamily="18" charset="0"/>
              </a:rPr>
              <a:t>eda</a:t>
            </a:r>
            <a:r>
              <a:rPr lang="en-US" sz="4000" b="1" dirty="0">
                <a:latin typeface="Bookman Old Style" panose="02050604050505020204" pitchFamily="18" charset="0"/>
              </a:rPr>
              <a:t>)</a:t>
            </a:r>
            <a:br>
              <a:rPr lang="en-US" sz="2400" b="1" dirty="0">
                <a:latin typeface="Bookman Old Style" panose="02050604050505020204" pitchFamily="18" charset="0"/>
              </a:rPr>
            </a:br>
            <a:r>
              <a:rPr lang="en-US" sz="2400" b="1" cap="none" dirty="0">
                <a:latin typeface="Bookman Old Style" panose="02050604050505020204" pitchFamily="18" charset="0"/>
              </a:rPr>
              <a:t>Most popular movies.                                </a:t>
            </a:r>
            <a:endParaRPr lang="en-US" sz="2400" b="1" dirty="0">
              <a:latin typeface="Bookman Old Style" panose="02050604050505020204" pitchFamily="18" charset="0"/>
            </a:endParaRPr>
          </a:p>
        </p:txBody>
      </p:sp>
      <p:pic>
        <p:nvPicPr>
          <p:cNvPr id="2056" name="Picture 8">
            <a:extLst>
              <a:ext uri="{FF2B5EF4-FFF2-40B4-BE49-F238E27FC236}">
                <a16:creationId xmlns:a16="http://schemas.microsoft.com/office/drawing/2014/main" id="{52EB86CA-F581-A0A2-D889-02E29E44A4C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7260" y="1925053"/>
            <a:ext cx="8261006" cy="4340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815962-1A0B-0BA1-4D57-A6473CC1BCE0}"/>
              </a:ext>
            </a:extLst>
          </p:cNvPr>
          <p:cNvSpPr>
            <a:spLocks noGrp="1"/>
          </p:cNvSpPr>
          <p:nvPr>
            <p:ph sz="half" idx="2"/>
          </p:nvPr>
        </p:nvSpPr>
        <p:spPr>
          <a:xfrm>
            <a:off x="8714390" y="2157058"/>
            <a:ext cx="3150350" cy="3747127"/>
          </a:xfrm>
        </p:spPr>
        <p:txBody>
          <a:bodyPr>
            <a:normAutofit/>
          </a:bodyPr>
          <a:lstStyle/>
          <a:p>
            <a:pPr marL="0" indent="0">
              <a:buNone/>
            </a:pPr>
            <a:r>
              <a:rPr lang="en-US" sz="2400" dirty="0">
                <a:latin typeface="Bookman Old Style" panose="02050604050505020204" pitchFamily="18" charset="0"/>
              </a:rPr>
              <a:t>This analysis shows the top movies, based on weighted ratings.</a:t>
            </a:r>
            <a:endParaRPr lang="LID4096" sz="2400" dirty="0">
              <a:latin typeface="Bookman Old Style" panose="02050604050505020204" pitchFamily="18" charset="0"/>
            </a:endParaRPr>
          </a:p>
        </p:txBody>
      </p:sp>
    </p:spTree>
    <p:extLst>
      <p:ext uri="{BB962C8B-B14F-4D97-AF65-F5344CB8AC3E}">
        <p14:creationId xmlns:p14="http://schemas.microsoft.com/office/powerpoint/2010/main" val="261069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3D65C7-20B0-45C6-0A81-1A25C30E6B7F}"/>
              </a:ext>
            </a:extLst>
          </p:cNvPr>
          <p:cNvSpPr>
            <a:spLocks noGrp="1"/>
          </p:cNvSpPr>
          <p:nvPr>
            <p:ph type="title"/>
          </p:nvPr>
        </p:nvSpPr>
        <p:spPr/>
        <p:txBody>
          <a:bodyPr>
            <a:noAutofit/>
          </a:bodyPr>
          <a:lstStyle/>
          <a:p>
            <a:r>
              <a:rPr lang="en-US" sz="3200" b="1" cap="none" dirty="0">
                <a:latin typeface="Bookman Old Style" panose="02050604050505020204" pitchFamily="18" charset="0"/>
              </a:rPr>
              <a:t>Distribution of Movies based on Country of Production</a:t>
            </a:r>
            <a:endParaRPr lang="LID4096" sz="3200"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DE87F475-F0C7-5C85-7E27-821BF404B23C}"/>
              </a:ext>
            </a:extLst>
          </p:cNvPr>
          <p:cNvSpPr>
            <a:spLocks noGrp="1"/>
          </p:cNvSpPr>
          <p:nvPr>
            <p:ph sz="half" idx="1"/>
          </p:nvPr>
        </p:nvSpPr>
        <p:spPr>
          <a:xfrm>
            <a:off x="581193" y="2228003"/>
            <a:ext cx="5422390" cy="2943087"/>
          </a:xfrm>
        </p:spPr>
        <p:txBody>
          <a:bodyPr>
            <a:normAutofit/>
          </a:bodyPr>
          <a:lstStyle/>
          <a:p>
            <a:pPr marL="0" indent="0">
              <a:buNone/>
            </a:pPr>
            <a:r>
              <a:rPr lang="en-US" sz="2400" dirty="0">
                <a:latin typeface="Bookman Old Style" panose="02050604050505020204" pitchFamily="18" charset="0"/>
              </a:rPr>
              <a:t>Based on this analysis, we conclude that majority of the movies (61.5%) were produced in the United States of America.</a:t>
            </a:r>
            <a:endParaRPr lang="LID4096" sz="2400" dirty="0">
              <a:latin typeface="Bookman Old Style" panose="02050604050505020204" pitchFamily="18" charset="0"/>
            </a:endParaRPr>
          </a:p>
        </p:txBody>
      </p:sp>
      <p:pic>
        <p:nvPicPr>
          <p:cNvPr id="11" name="Content Placeholder 10">
            <a:extLst>
              <a:ext uri="{FF2B5EF4-FFF2-40B4-BE49-F238E27FC236}">
                <a16:creationId xmlns:a16="http://schemas.microsoft.com/office/drawing/2014/main" id="{1597379F-852E-BFD9-46F4-77B3B0F34F3C}"/>
              </a:ext>
            </a:extLst>
          </p:cNvPr>
          <p:cNvPicPr>
            <a:picLocks noGrp="1" noChangeAspect="1"/>
          </p:cNvPicPr>
          <p:nvPr>
            <p:ph sz="half" idx="2"/>
          </p:nvPr>
        </p:nvPicPr>
        <p:blipFill>
          <a:blip r:embed="rId2"/>
          <a:stretch>
            <a:fillRect/>
          </a:stretch>
        </p:blipFill>
        <p:spPr>
          <a:xfrm>
            <a:off x="5580668" y="2227262"/>
            <a:ext cx="6030139" cy="4314939"/>
          </a:xfrm>
          <a:prstGeom prst="rect">
            <a:avLst/>
          </a:prstGeom>
        </p:spPr>
      </p:pic>
    </p:spTree>
    <p:extLst>
      <p:ext uri="{BB962C8B-B14F-4D97-AF65-F5344CB8AC3E}">
        <p14:creationId xmlns:p14="http://schemas.microsoft.com/office/powerpoint/2010/main" val="742576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1653</TotalTime>
  <Words>669</Words>
  <Application>Microsoft Office PowerPoint</Application>
  <PresentationFormat>Widescreen</PresentationFormat>
  <Paragraphs>76</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Bookman Old Style</vt:lpstr>
      <vt:lpstr>Calibri</vt:lpstr>
      <vt:lpstr>Gill Sans MT</vt:lpstr>
      <vt:lpstr>Wingdings</vt:lpstr>
      <vt:lpstr>Wingdings 2</vt:lpstr>
      <vt:lpstr>Dividend</vt:lpstr>
      <vt:lpstr>Movies recommendation system.</vt:lpstr>
      <vt:lpstr>Project LAYOUT </vt:lpstr>
      <vt:lpstr>Business understanding</vt:lpstr>
      <vt:lpstr>Project objectives. </vt:lpstr>
      <vt:lpstr>Metrics of success</vt:lpstr>
      <vt:lpstr>Data understanding. </vt:lpstr>
      <vt:lpstr>Data preparation. </vt:lpstr>
      <vt:lpstr>    Exploratory data analysis (eda) Most popular movies.                                </vt:lpstr>
      <vt:lpstr>Distribution of Movies based on Country of Production</vt:lpstr>
      <vt:lpstr>Top Genres</vt:lpstr>
      <vt:lpstr>Distribution of movies released over the years.</vt:lpstr>
      <vt:lpstr>Recommendation systems. </vt:lpstr>
      <vt:lpstr>1 ) Demographic Recommendation based on Popularity. </vt:lpstr>
      <vt:lpstr>2. Content based RECOMMENDATION SYSTEM</vt:lpstr>
      <vt:lpstr>3) Collaborative Based Recommendation</vt:lpstr>
      <vt:lpstr>4) Hybrid Recommendation</vt:lpstr>
      <vt:lpstr>CONCLUSION</vt:lpstr>
      <vt:lpstr>Group members.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recommendation system.</dc:title>
  <dc:creator>Maureen Nyagah</dc:creator>
  <cp:lastModifiedBy>Samwel Kagwi</cp:lastModifiedBy>
  <cp:revision>35</cp:revision>
  <dcterms:created xsi:type="dcterms:W3CDTF">2023-06-20T13:00:47Z</dcterms:created>
  <dcterms:modified xsi:type="dcterms:W3CDTF">2023-06-22T06:23:02Z</dcterms:modified>
</cp:coreProperties>
</file>