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8F51F4-30BB-481B-804A-5C4F937289F4}"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1FDFB3A9-F405-49E6-A1A8-2A4746C1D5A6}">
      <dgm:prSet/>
      <dgm:spPr/>
      <dgm:t>
        <a:bodyPr/>
        <a:lstStyle/>
        <a:p>
          <a:r>
            <a:rPr lang="en-US" b="0" i="0"/>
            <a:t>Imagine your friend has spent many years working at various cafes and recently graduated with a degree in chemistry. Your friend invented a health drink that can substitute for coffee - it gives you energy and tastes great.</a:t>
          </a:r>
          <a:endParaRPr lang="en-US"/>
        </a:p>
      </dgm:t>
    </dgm:pt>
    <dgm:pt modelId="{4501F567-4F06-4138-B58A-3F00FAC0FAEE}" type="parTrans" cxnId="{65FBD175-EF5E-4E37-B07F-34CBDD5D8A1A}">
      <dgm:prSet/>
      <dgm:spPr/>
      <dgm:t>
        <a:bodyPr/>
        <a:lstStyle/>
        <a:p>
          <a:endParaRPr lang="en-US"/>
        </a:p>
      </dgm:t>
    </dgm:pt>
    <dgm:pt modelId="{4D4B8520-1F9C-45E8-9421-24A3F44A7587}" type="sibTrans" cxnId="{65FBD175-EF5E-4E37-B07F-34CBDD5D8A1A}">
      <dgm:prSet/>
      <dgm:spPr/>
      <dgm:t>
        <a:bodyPr/>
        <a:lstStyle/>
        <a:p>
          <a:endParaRPr lang="en-US"/>
        </a:p>
      </dgm:t>
    </dgm:pt>
    <dgm:pt modelId="{40292A01-3B25-4452-BC81-51CDBC0DEFC2}">
      <dgm:prSet/>
      <dgm:spPr/>
      <dgm:t>
        <a:bodyPr/>
        <a:lstStyle/>
        <a:p>
          <a:r>
            <a:rPr lang="en-US" b="0" i="0"/>
            <a:t>You want to team up with your friend to open up a cafe that serves you know will be successful IF you can get people in the door.</a:t>
          </a:r>
          <a:endParaRPr lang="en-US"/>
        </a:p>
      </dgm:t>
    </dgm:pt>
    <dgm:pt modelId="{06BEAAEE-5ECC-4DBC-BB05-8D54CF559325}" type="parTrans" cxnId="{FB2E4C45-716F-41DC-B81E-D711C3C41E51}">
      <dgm:prSet/>
      <dgm:spPr/>
      <dgm:t>
        <a:bodyPr/>
        <a:lstStyle/>
        <a:p>
          <a:endParaRPr lang="en-US"/>
        </a:p>
      </dgm:t>
    </dgm:pt>
    <dgm:pt modelId="{68BF4E7D-2F0E-4746-8A95-D60AEF57134A}" type="sibTrans" cxnId="{FB2E4C45-716F-41DC-B81E-D711C3C41E51}">
      <dgm:prSet/>
      <dgm:spPr/>
      <dgm:t>
        <a:bodyPr/>
        <a:lstStyle/>
        <a:p>
          <a:endParaRPr lang="en-US"/>
        </a:p>
      </dgm:t>
    </dgm:pt>
    <dgm:pt modelId="{E0C2B2BB-48C2-440D-B622-E49E45DF18BB}">
      <dgm:prSet/>
      <dgm:spPr/>
      <dgm:t>
        <a:bodyPr/>
        <a:lstStyle/>
        <a:p>
          <a:r>
            <a:rPr lang="en-US" b="0" i="0"/>
            <a:t>Humans are creatures of habit and you know that because there are many great coffee shops, you will have to open up your store near existing cafes. The reason why it has to be near an existing cafe is that it will reduce marketing costs - people will come to the area for coffee and since the health drink is a substitute you can convince them to try the drink.</a:t>
          </a:r>
          <a:endParaRPr lang="en-US"/>
        </a:p>
      </dgm:t>
    </dgm:pt>
    <dgm:pt modelId="{A536529E-9156-4C9E-8A1B-0CA58206CFE3}" type="parTrans" cxnId="{F29289D3-E819-4687-8B4A-690D08AB3006}">
      <dgm:prSet/>
      <dgm:spPr/>
      <dgm:t>
        <a:bodyPr/>
        <a:lstStyle/>
        <a:p>
          <a:endParaRPr lang="en-US"/>
        </a:p>
      </dgm:t>
    </dgm:pt>
    <dgm:pt modelId="{4E4543D5-A5E0-4A6C-8B15-AD3A14D9F93D}" type="sibTrans" cxnId="{F29289D3-E819-4687-8B4A-690D08AB3006}">
      <dgm:prSet/>
      <dgm:spPr/>
      <dgm:t>
        <a:bodyPr/>
        <a:lstStyle/>
        <a:p>
          <a:endParaRPr lang="en-US"/>
        </a:p>
      </dgm:t>
    </dgm:pt>
    <dgm:pt modelId="{6ECEB027-EBF9-4762-8C1F-E0D4054360AD}">
      <dgm:prSet/>
      <dgm:spPr/>
      <dgm:t>
        <a:bodyPr/>
        <a:lstStyle/>
        <a:p>
          <a:r>
            <a:rPr lang="en-US" b="0" i="0"/>
            <a:t>You are deciding whether to open up the cafe in Manhattan or in the Bronx. We explored Manhattan in module 3, this capstone will explore clusters in Bronx to see if Cafes are in the top categories of any clusters.</a:t>
          </a:r>
          <a:endParaRPr lang="en-US"/>
        </a:p>
      </dgm:t>
    </dgm:pt>
    <dgm:pt modelId="{7A56C9DB-5124-4171-B607-A69C51EB3CD1}" type="parTrans" cxnId="{857DC221-8E9B-4696-AAE7-306FDFB93229}">
      <dgm:prSet/>
      <dgm:spPr/>
      <dgm:t>
        <a:bodyPr/>
        <a:lstStyle/>
        <a:p>
          <a:endParaRPr lang="en-US"/>
        </a:p>
      </dgm:t>
    </dgm:pt>
    <dgm:pt modelId="{2CA7E915-0388-4689-BF31-D6BCBFDFE242}" type="sibTrans" cxnId="{857DC221-8E9B-4696-AAE7-306FDFB93229}">
      <dgm:prSet/>
      <dgm:spPr/>
      <dgm:t>
        <a:bodyPr/>
        <a:lstStyle/>
        <a:p>
          <a:endParaRPr lang="en-US"/>
        </a:p>
      </dgm:t>
    </dgm:pt>
    <dgm:pt modelId="{9809E514-681C-4B1E-9E58-752CF6B97B05}" type="pres">
      <dgm:prSet presAssocID="{BF8F51F4-30BB-481B-804A-5C4F937289F4}" presName="matrix" presStyleCnt="0">
        <dgm:presLayoutVars>
          <dgm:chMax val="1"/>
          <dgm:dir/>
          <dgm:resizeHandles val="exact"/>
        </dgm:presLayoutVars>
      </dgm:prSet>
      <dgm:spPr/>
    </dgm:pt>
    <dgm:pt modelId="{982E6418-518C-46B7-96B5-F79ECC80617A}" type="pres">
      <dgm:prSet presAssocID="{BF8F51F4-30BB-481B-804A-5C4F937289F4}" presName="diamond" presStyleLbl="bgShp" presStyleIdx="0" presStyleCnt="1"/>
      <dgm:spPr/>
    </dgm:pt>
    <dgm:pt modelId="{7E92A97B-98DF-4F54-AD47-8361EA933DE7}" type="pres">
      <dgm:prSet presAssocID="{BF8F51F4-30BB-481B-804A-5C4F937289F4}" presName="quad1" presStyleLbl="node1" presStyleIdx="0" presStyleCnt="4">
        <dgm:presLayoutVars>
          <dgm:chMax val="0"/>
          <dgm:chPref val="0"/>
          <dgm:bulletEnabled val="1"/>
        </dgm:presLayoutVars>
      </dgm:prSet>
      <dgm:spPr/>
    </dgm:pt>
    <dgm:pt modelId="{83CD2F52-494B-4501-B491-3371C08933D2}" type="pres">
      <dgm:prSet presAssocID="{BF8F51F4-30BB-481B-804A-5C4F937289F4}" presName="quad2" presStyleLbl="node1" presStyleIdx="1" presStyleCnt="4">
        <dgm:presLayoutVars>
          <dgm:chMax val="0"/>
          <dgm:chPref val="0"/>
          <dgm:bulletEnabled val="1"/>
        </dgm:presLayoutVars>
      </dgm:prSet>
      <dgm:spPr/>
    </dgm:pt>
    <dgm:pt modelId="{E83AFBC7-658C-466D-BD04-7B778BF0A889}" type="pres">
      <dgm:prSet presAssocID="{BF8F51F4-30BB-481B-804A-5C4F937289F4}" presName="quad3" presStyleLbl="node1" presStyleIdx="2" presStyleCnt="4">
        <dgm:presLayoutVars>
          <dgm:chMax val="0"/>
          <dgm:chPref val="0"/>
          <dgm:bulletEnabled val="1"/>
        </dgm:presLayoutVars>
      </dgm:prSet>
      <dgm:spPr/>
    </dgm:pt>
    <dgm:pt modelId="{4677F64D-BE82-4BEC-9790-11AD7510F379}" type="pres">
      <dgm:prSet presAssocID="{BF8F51F4-30BB-481B-804A-5C4F937289F4}" presName="quad4" presStyleLbl="node1" presStyleIdx="3" presStyleCnt="4">
        <dgm:presLayoutVars>
          <dgm:chMax val="0"/>
          <dgm:chPref val="0"/>
          <dgm:bulletEnabled val="1"/>
        </dgm:presLayoutVars>
      </dgm:prSet>
      <dgm:spPr/>
    </dgm:pt>
  </dgm:ptLst>
  <dgm:cxnLst>
    <dgm:cxn modelId="{62CA6820-EC8C-4A14-B830-CE8672DA94B7}" type="presOf" srcId="{1FDFB3A9-F405-49E6-A1A8-2A4746C1D5A6}" destId="{7E92A97B-98DF-4F54-AD47-8361EA933DE7}" srcOrd="0" destOrd="0" presId="urn:microsoft.com/office/officeart/2005/8/layout/matrix3"/>
    <dgm:cxn modelId="{857DC221-8E9B-4696-AAE7-306FDFB93229}" srcId="{BF8F51F4-30BB-481B-804A-5C4F937289F4}" destId="{6ECEB027-EBF9-4762-8C1F-E0D4054360AD}" srcOrd="3" destOrd="0" parTransId="{7A56C9DB-5124-4171-B607-A69C51EB3CD1}" sibTransId="{2CA7E915-0388-4689-BF31-D6BCBFDFE242}"/>
    <dgm:cxn modelId="{99AFF928-3B9C-41FF-8ABE-63AB639577B6}" type="presOf" srcId="{40292A01-3B25-4452-BC81-51CDBC0DEFC2}" destId="{83CD2F52-494B-4501-B491-3371C08933D2}" srcOrd="0" destOrd="0" presId="urn:microsoft.com/office/officeart/2005/8/layout/matrix3"/>
    <dgm:cxn modelId="{FB2E4C45-716F-41DC-B81E-D711C3C41E51}" srcId="{BF8F51F4-30BB-481B-804A-5C4F937289F4}" destId="{40292A01-3B25-4452-BC81-51CDBC0DEFC2}" srcOrd="1" destOrd="0" parTransId="{06BEAAEE-5ECC-4DBC-BB05-8D54CF559325}" sibTransId="{68BF4E7D-2F0E-4746-8A95-D60AEF57134A}"/>
    <dgm:cxn modelId="{65FBD175-EF5E-4E37-B07F-34CBDD5D8A1A}" srcId="{BF8F51F4-30BB-481B-804A-5C4F937289F4}" destId="{1FDFB3A9-F405-49E6-A1A8-2A4746C1D5A6}" srcOrd="0" destOrd="0" parTransId="{4501F567-4F06-4138-B58A-3F00FAC0FAEE}" sibTransId="{4D4B8520-1F9C-45E8-9421-24A3F44A7587}"/>
    <dgm:cxn modelId="{5095507D-BFF9-4A83-BE1D-B73AD5CFB6E4}" type="presOf" srcId="{E0C2B2BB-48C2-440D-B622-E49E45DF18BB}" destId="{E83AFBC7-658C-466D-BD04-7B778BF0A889}" srcOrd="0" destOrd="0" presId="urn:microsoft.com/office/officeart/2005/8/layout/matrix3"/>
    <dgm:cxn modelId="{3805D984-9305-4875-A37B-1C16110E5D33}" type="presOf" srcId="{6ECEB027-EBF9-4762-8C1F-E0D4054360AD}" destId="{4677F64D-BE82-4BEC-9790-11AD7510F379}" srcOrd="0" destOrd="0" presId="urn:microsoft.com/office/officeart/2005/8/layout/matrix3"/>
    <dgm:cxn modelId="{4B486D9F-EECC-4E42-9C2E-68F427C20515}" type="presOf" srcId="{BF8F51F4-30BB-481B-804A-5C4F937289F4}" destId="{9809E514-681C-4B1E-9E58-752CF6B97B05}" srcOrd="0" destOrd="0" presId="urn:microsoft.com/office/officeart/2005/8/layout/matrix3"/>
    <dgm:cxn modelId="{F29289D3-E819-4687-8B4A-690D08AB3006}" srcId="{BF8F51F4-30BB-481B-804A-5C4F937289F4}" destId="{E0C2B2BB-48C2-440D-B622-E49E45DF18BB}" srcOrd="2" destOrd="0" parTransId="{A536529E-9156-4C9E-8A1B-0CA58206CFE3}" sibTransId="{4E4543D5-A5E0-4A6C-8B15-AD3A14D9F93D}"/>
    <dgm:cxn modelId="{0C69C405-AB13-4649-A080-9717D71B2A36}" type="presParOf" srcId="{9809E514-681C-4B1E-9E58-752CF6B97B05}" destId="{982E6418-518C-46B7-96B5-F79ECC80617A}" srcOrd="0" destOrd="0" presId="urn:microsoft.com/office/officeart/2005/8/layout/matrix3"/>
    <dgm:cxn modelId="{528CFB84-C4DF-4E4C-8CD8-F0DE604B03CC}" type="presParOf" srcId="{9809E514-681C-4B1E-9E58-752CF6B97B05}" destId="{7E92A97B-98DF-4F54-AD47-8361EA933DE7}" srcOrd="1" destOrd="0" presId="urn:microsoft.com/office/officeart/2005/8/layout/matrix3"/>
    <dgm:cxn modelId="{3B241A80-2463-4E07-8E1A-3D911D4610C7}" type="presParOf" srcId="{9809E514-681C-4B1E-9E58-752CF6B97B05}" destId="{83CD2F52-494B-4501-B491-3371C08933D2}" srcOrd="2" destOrd="0" presId="urn:microsoft.com/office/officeart/2005/8/layout/matrix3"/>
    <dgm:cxn modelId="{5AA4C5FC-0DDE-4460-BB62-50C75C4EB3AB}" type="presParOf" srcId="{9809E514-681C-4B1E-9E58-752CF6B97B05}" destId="{E83AFBC7-658C-466D-BD04-7B778BF0A889}" srcOrd="3" destOrd="0" presId="urn:microsoft.com/office/officeart/2005/8/layout/matrix3"/>
    <dgm:cxn modelId="{19E95F52-826F-4DC7-97FF-24B438FAC10F}" type="presParOf" srcId="{9809E514-681C-4B1E-9E58-752CF6B97B05}" destId="{4677F64D-BE82-4BEC-9790-11AD7510F379}"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E6418-518C-46B7-96B5-F79ECC80617A}">
      <dsp:nvSpPr>
        <dsp:cNvPr id="0" name=""/>
        <dsp:cNvSpPr/>
      </dsp:nvSpPr>
      <dsp:spPr>
        <a:xfrm>
          <a:off x="672633" y="0"/>
          <a:ext cx="5243992" cy="5243992"/>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2A97B-98DF-4F54-AD47-8361EA933DE7}">
      <dsp:nvSpPr>
        <dsp:cNvPr id="0" name=""/>
        <dsp:cNvSpPr/>
      </dsp:nvSpPr>
      <dsp:spPr>
        <a:xfrm>
          <a:off x="1170812" y="498179"/>
          <a:ext cx="2045157" cy="20451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Imagine your friend has spent many years working at various cafes and recently graduated with a degree in chemistry. Your friend invented a health drink that can substitute for coffee - it gives you energy and tastes great.</a:t>
          </a:r>
          <a:endParaRPr lang="en-US" sz="1000" kern="1200"/>
        </a:p>
      </dsp:txBody>
      <dsp:txXfrm>
        <a:off x="1270648" y="598015"/>
        <a:ext cx="1845485" cy="1845485"/>
      </dsp:txXfrm>
    </dsp:sp>
    <dsp:sp modelId="{83CD2F52-494B-4501-B491-3371C08933D2}">
      <dsp:nvSpPr>
        <dsp:cNvPr id="0" name=""/>
        <dsp:cNvSpPr/>
      </dsp:nvSpPr>
      <dsp:spPr>
        <a:xfrm>
          <a:off x="3373289" y="498179"/>
          <a:ext cx="2045157" cy="2045157"/>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You want to team up with your friend to open up a cafe that serves you know will be successful IF you can get people in the door.</a:t>
          </a:r>
          <a:endParaRPr lang="en-US" sz="1000" kern="1200"/>
        </a:p>
      </dsp:txBody>
      <dsp:txXfrm>
        <a:off x="3473125" y="598015"/>
        <a:ext cx="1845485" cy="1845485"/>
      </dsp:txXfrm>
    </dsp:sp>
    <dsp:sp modelId="{E83AFBC7-658C-466D-BD04-7B778BF0A889}">
      <dsp:nvSpPr>
        <dsp:cNvPr id="0" name=""/>
        <dsp:cNvSpPr/>
      </dsp:nvSpPr>
      <dsp:spPr>
        <a:xfrm>
          <a:off x="1170812" y="2700656"/>
          <a:ext cx="2045157" cy="2045157"/>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Humans are creatures of habit and you know that because there are many great coffee shops, you will have to open up your store near existing cafes. The reason why it has to be near an existing cafe is that it will reduce marketing costs - people will come to the area for coffee and since the health drink is a substitute you can convince them to try the drink.</a:t>
          </a:r>
          <a:endParaRPr lang="en-US" sz="1000" kern="1200"/>
        </a:p>
      </dsp:txBody>
      <dsp:txXfrm>
        <a:off x="1270648" y="2800492"/>
        <a:ext cx="1845485" cy="1845485"/>
      </dsp:txXfrm>
    </dsp:sp>
    <dsp:sp modelId="{4677F64D-BE82-4BEC-9790-11AD7510F379}">
      <dsp:nvSpPr>
        <dsp:cNvPr id="0" name=""/>
        <dsp:cNvSpPr/>
      </dsp:nvSpPr>
      <dsp:spPr>
        <a:xfrm>
          <a:off x="3373289" y="2700656"/>
          <a:ext cx="2045157" cy="2045157"/>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a:t>You are deciding whether to open up the cafe in Manhattan or in the Bronx. We explored Manhattan in module 3, this capstone will explore clusters in Bronx to see if Cafes are in the top categories of any clusters.</a:t>
          </a:r>
          <a:endParaRPr lang="en-US" sz="1000" kern="1200"/>
        </a:p>
      </dsp:txBody>
      <dsp:txXfrm>
        <a:off x="3473125" y="2800492"/>
        <a:ext cx="1845485" cy="184548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15BA-19E4-4B9D-BC25-DE44B09BE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021543-8B4E-4425-BD8D-D5345A2A0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B8B71-0A7B-4CAE-BF3B-FA20A3854132}"/>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5" name="Footer Placeholder 4">
            <a:extLst>
              <a:ext uri="{FF2B5EF4-FFF2-40B4-BE49-F238E27FC236}">
                <a16:creationId xmlns:a16="http://schemas.microsoft.com/office/drawing/2014/main" id="{95BA62D1-1851-44EF-AFBD-7B08D5264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688C6-839C-438E-BD74-0EF47F00A91F}"/>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345121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A1B1-B402-4FE8-B874-1A817FA88D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1F63C9-0B6E-4484-BB37-4228FA412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883E6-1808-4DB5-B00C-C84E54992FDD}"/>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5" name="Footer Placeholder 4">
            <a:extLst>
              <a:ext uri="{FF2B5EF4-FFF2-40B4-BE49-F238E27FC236}">
                <a16:creationId xmlns:a16="http://schemas.microsoft.com/office/drawing/2014/main" id="{1CD1E1C5-E746-44B3-8E69-BFF976AC7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6C39D4-8D51-4372-A4CC-840CA7EF0FE2}"/>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124026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598A2C-925C-403D-A00A-074216614A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E804CF-10B0-41A1-8978-7AD7D91C2F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561CA-0241-4AD4-A06A-EB56D5AC8D08}"/>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5" name="Footer Placeholder 4">
            <a:extLst>
              <a:ext uri="{FF2B5EF4-FFF2-40B4-BE49-F238E27FC236}">
                <a16:creationId xmlns:a16="http://schemas.microsoft.com/office/drawing/2014/main" id="{5896F1E6-F635-467E-B6C1-30384A89DA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5CE96-2BE5-4D72-8EDF-E8D02D3E8F00}"/>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148572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5833-37B8-45B2-8149-8B05893478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05E66-00A5-4304-81EA-D97B6D3A0F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F2BAC-5D88-4743-B5F1-A5D185E2A3B1}"/>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5" name="Footer Placeholder 4">
            <a:extLst>
              <a:ext uri="{FF2B5EF4-FFF2-40B4-BE49-F238E27FC236}">
                <a16:creationId xmlns:a16="http://schemas.microsoft.com/office/drawing/2014/main" id="{A1648B84-FFD2-4823-89A7-DDDE5348E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FBE46-984C-4C8E-9379-31C1EDD7E372}"/>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2371401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BB25-793E-4F98-9412-188468E8C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BC14AE-A757-4B78-8584-EF086E1750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03EC27-2DD1-4E4D-9ECD-24F04FE0C799}"/>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5" name="Footer Placeholder 4">
            <a:extLst>
              <a:ext uri="{FF2B5EF4-FFF2-40B4-BE49-F238E27FC236}">
                <a16:creationId xmlns:a16="http://schemas.microsoft.com/office/drawing/2014/main" id="{1111C602-592C-410A-917D-B453FBDE9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99262-0FA6-4727-8DB8-9F4E606252C6}"/>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376051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4AF83-566D-49A1-A704-D31E6900C4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03EE28-AD6B-4DAC-B11C-42398D21D2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6853BD-7EB4-46D7-9994-803D0E90A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95B0C0-D6F0-4E56-B0EC-8FA520A29452}"/>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6" name="Footer Placeholder 5">
            <a:extLst>
              <a:ext uri="{FF2B5EF4-FFF2-40B4-BE49-F238E27FC236}">
                <a16:creationId xmlns:a16="http://schemas.microsoft.com/office/drawing/2014/main" id="{5237030E-C753-42E2-BF09-1289C6B8F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C14FD-D7A1-4CCD-B768-954032F8BD7D}"/>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280192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5977-161A-4882-88A3-28ED3716AD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3A922-9CF5-453A-8CD1-B01E345A69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8DFE2-B4B5-47A7-94E8-F6302E8035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94B92-042A-4046-9D45-4D49E8D96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F65E04-EA21-4951-BAB1-C42AC3EB94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5311E9-6123-46D0-BB41-B0195116673B}"/>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8" name="Footer Placeholder 7">
            <a:extLst>
              <a:ext uri="{FF2B5EF4-FFF2-40B4-BE49-F238E27FC236}">
                <a16:creationId xmlns:a16="http://schemas.microsoft.com/office/drawing/2014/main" id="{5EC5F12A-ACF2-4A09-9FD9-156AE87E7A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C03594-9064-464F-9186-93F17B4E66BD}"/>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232939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5EE6-D01F-49CB-8742-9ECDDF0B35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0E59C5-63D0-478B-ABC5-AA6697454399}"/>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4" name="Footer Placeholder 3">
            <a:extLst>
              <a:ext uri="{FF2B5EF4-FFF2-40B4-BE49-F238E27FC236}">
                <a16:creationId xmlns:a16="http://schemas.microsoft.com/office/drawing/2014/main" id="{25BC8BCF-00FC-4792-B693-BD5A054B6A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5E91BB-5CD1-49A6-A2DE-5E8FFA611D7D}"/>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268493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7F39A-685A-4A58-9FF2-0A884C83A6B1}"/>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3" name="Footer Placeholder 2">
            <a:extLst>
              <a:ext uri="{FF2B5EF4-FFF2-40B4-BE49-F238E27FC236}">
                <a16:creationId xmlns:a16="http://schemas.microsoft.com/office/drawing/2014/main" id="{E1770FFB-497A-4852-84C4-0327CD6F6E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801A2E-0478-4A35-81FA-C8A3B3D2A0CA}"/>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213886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E464-CCE2-4C89-BB6C-046FAA52C4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7BCB4-0045-42C6-B95C-557CD52E77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74946-3C18-4ABC-814F-47A20B408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0E494-2D76-4C10-AD72-E19D87564B97}"/>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6" name="Footer Placeholder 5">
            <a:extLst>
              <a:ext uri="{FF2B5EF4-FFF2-40B4-BE49-F238E27FC236}">
                <a16:creationId xmlns:a16="http://schemas.microsoft.com/office/drawing/2014/main" id="{74C77F67-0419-46A6-9AD0-FC1E7D5A8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622437-069A-4727-AEFF-487C5B7B1BD9}"/>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263092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84667-F7BF-44CA-A015-41CF4D055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F039D2-D729-44F4-A179-033EB1828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4641F7-C898-4962-BB5E-24F4B27B3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CE49A-CDBC-4D37-A753-75779492EBDE}"/>
              </a:ext>
            </a:extLst>
          </p:cNvPr>
          <p:cNvSpPr>
            <a:spLocks noGrp="1"/>
          </p:cNvSpPr>
          <p:nvPr>
            <p:ph type="dt" sz="half" idx="10"/>
          </p:nvPr>
        </p:nvSpPr>
        <p:spPr/>
        <p:txBody>
          <a:bodyPr/>
          <a:lstStyle/>
          <a:p>
            <a:fld id="{630D1839-B98B-430E-9CE2-562C76076F0A}" type="datetimeFigureOut">
              <a:rPr lang="en-US" smtClean="0"/>
              <a:t>9/23/2020</a:t>
            </a:fld>
            <a:endParaRPr lang="en-US"/>
          </a:p>
        </p:txBody>
      </p:sp>
      <p:sp>
        <p:nvSpPr>
          <p:cNvPr id="6" name="Footer Placeholder 5">
            <a:extLst>
              <a:ext uri="{FF2B5EF4-FFF2-40B4-BE49-F238E27FC236}">
                <a16:creationId xmlns:a16="http://schemas.microsoft.com/office/drawing/2014/main" id="{8BFD1B7E-B09C-470B-9EBB-52E71B5ECD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DBF70-7EF2-4B64-8CC2-3559846DBB4D}"/>
              </a:ext>
            </a:extLst>
          </p:cNvPr>
          <p:cNvSpPr>
            <a:spLocks noGrp="1"/>
          </p:cNvSpPr>
          <p:nvPr>
            <p:ph type="sldNum" sz="quarter" idx="12"/>
          </p:nvPr>
        </p:nvSpPr>
        <p:spPr/>
        <p:txBody>
          <a:bodyPr/>
          <a:lstStyle/>
          <a:p>
            <a:fld id="{E803C929-929E-409D-BA75-9848CC88D8E7}" type="slidenum">
              <a:rPr lang="en-US" smtClean="0"/>
              <a:t>‹#›</a:t>
            </a:fld>
            <a:endParaRPr lang="en-US"/>
          </a:p>
        </p:txBody>
      </p:sp>
    </p:spTree>
    <p:extLst>
      <p:ext uri="{BB962C8B-B14F-4D97-AF65-F5344CB8AC3E}">
        <p14:creationId xmlns:p14="http://schemas.microsoft.com/office/powerpoint/2010/main" val="397815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82B089-A6F3-4A63-9AE1-8610B8F0CE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7E1C69-7A72-42FF-9312-15B00D283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94E0F-8E8C-4DDE-B53B-6CED21A0D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0D1839-B98B-430E-9CE2-562C76076F0A}" type="datetimeFigureOut">
              <a:rPr lang="en-US" smtClean="0"/>
              <a:t>9/23/2020</a:t>
            </a:fld>
            <a:endParaRPr lang="en-US"/>
          </a:p>
        </p:txBody>
      </p:sp>
      <p:sp>
        <p:nvSpPr>
          <p:cNvPr id="5" name="Footer Placeholder 4">
            <a:extLst>
              <a:ext uri="{FF2B5EF4-FFF2-40B4-BE49-F238E27FC236}">
                <a16:creationId xmlns:a16="http://schemas.microsoft.com/office/drawing/2014/main" id="{E635D2F8-6733-443E-9A85-1481A7F567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F73FBF-BA69-4D56-9E58-AC8B3357B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3C929-929E-409D-BA75-9848CC88D8E7}" type="slidenum">
              <a:rPr lang="en-US" smtClean="0"/>
              <a:t>‹#›</a:t>
            </a:fld>
            <a:endParaRPr lang="en-US"/>
          </a:p>
        </p:txBody>
      </p:sp>
    </p:spTree>
    <p:extLst>
      <p:ext uri="{BB962C8B-B14F-4D97-AF65-F5344CB8AC3E}">
        <p14:creationId xmlns:p14="http://schemas.microsoft.com/office/powerpoint/2010/main" val="2991208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3788F-05B2-48BA-A71F-F8C9D9C15B05}"/>
              </a:ext>
            </a:extLst>
          </p:cNvPr>
          <p:cNvSpPr>
            <a:spLocks noGrp="1"/>
          </p:cNvSpPr>
          <p:nvPr>
            <p:ph type="ctrTitle"/>
          </p:nvPr>
        </p:nvSpPr>
        <p:spPr>
          <a:xfrm>
            <a:off x="970908" y="1220919"/>
            <a:ext cx="5425781" cy="2387600"/>
          </a:xfrm>
        </p:spPr>
        <p:txBody>
          <a:bodyPr>
            <a:normAutofit/>
          </a:bodyPr>
          <a:lstStyle/>
          <a:p>
            <a:pPr algn="l"/>
            <a:r>
              <a:rPr lang="en-US"/>
              <a:t>Coursera Capstone Project</a:t>
            </a:r>
          </a:p>
        </p:txBody>
      </p:sp>
      <p:sp>
        <p:nvSpPr>
          <p:cNvPr id="3" name="Subtitle 2">
            <a:extLst>
              <a:ext uri="{FF2B5EF4-FFF2-40B4-BE49-F238E27FC236}">
                <a16:creationId xmlns:a16="http://schemas.microsoft.com/office/drawing/2014/main" id="{F8E5E3CD-5FDA-46E9-9961-2061D10C3A81}"/>
              </a:ext>
            </a:extLst>
          </p:cNvPr>
          <p:cNvSpPr>
            <a:spLocks noGrp="1"/>
          </p:cNvSpPr>
          <p:nvPr>
            <p:ph type="subTitle" idx="1"/>
          </p:nvPr>
        </p:nvSpPr>
        <p:spPr>
          <a:xfrm>
            <a:off x="970908" y="3700594"/>
            <a:ext cx="5425781" cy="1655762"/>
          </a:xfrm>
        </p:spPr>
        <p:txBody>
          <a:bodyPr>
            <a:normAutofit/>
          </a:bodyPr>
          <a:lstStyle/>
          <a:p>
            <a:pPr algn="l"/>
            <a:r>
              <a:rPr lang="en-US"/>
              <a:t>IBM Course Data Analysis</a:t>
            </a:r>
          </a:p>
        </p:txBody>
      </p:sp>
      <p:sp>
        <p:nvSpPr>
          <p:cNvPr id="15"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33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7F0EB-9C56-4BA1-B079-A46733FBA9F5}"/>
              </a:ext>
            </a:extLst>
          </p:cNvPr>
          <p:cNvSpPr>
            <a:spLocks noGrp="1"/>
          </p:cNvSpPr>
          <p:nvPr>
            <p:ph type="title"/>
          </p:nvPr>
        </p:nvSpPr>
        <p:spPr>
          <a:xfrm>
            <a:off x="504967" y="675564"/>
            <a:ext cx="3609833" cy="5204085"/>
          </a:xfrm>
        </p:spPr>
        <p:txBody>
          <a:bodyPr>
            <a:normAutofit/>
          </a:bodyPr>
          <a:lstStyle/>
          <a:p>
            <a:r>
              <a:rPr lang="en-US" b="1" i="0">
                <a:effectLst/>
                <a:latin typeface="ibm-plex-sans"/>
              </a:rPr>
              <a:t>Business Problem</a:t>
            </a:r>
            <a:endParaRPr lang="en-US"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64ED6C3-E104-43E3-8C34-F3EC93D8BA91}"/>
              </a:ext>
            </a:extLst>
          </p:cNvPr>
          <p:cNvGraphicFramePr>
            <a:graphicFrameLocks noGrp="1"/>
          </p:cNvGraphicFramePr>
          <p:nvPr>
            <p:ph idx="1"/>
            <p:extLst>
              <p:ext uri="{D42A27DB-BD31-4B8C-83A1-F6EECF244321}">
                <p14:modId xmlns:p14="http://schemas.microsoft.com/office/powerpoint/2010/main" val="30234089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85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249C-D0BE-497C-82AD-F3759203C071}"/>
              </a:ext>
            </a:extLst>
          </p:cNvPr>
          <p:cNvSpPr>
            <a:spLocks noGrp="1"/>
          </p:cNvSpPr>
          <p:nvPr>
            <p:ph type="title"/>
          </p:nvPr>
        </p:nvSpPr>
        <p:spPr>
          <a:xfrm>
            <a:off x="648929" y="629266"/>
            <a:ext cx="3505495" cy="1622321"/>
          </a:xfrm>
        </p:spPr>
        <p:txBody>
          <a:bodyPr>
            <a:normAutofit/>
          </a:bodyPr>
          <a:lstStyle/>
          <a:p>
            <a:r>
              <a:rPr lang="en-US" dirty="0"/>
              <a:t>Data</a:t>
            </a:r>
          </a:p>
        </p:txBody>
      </p:sp>
      <p:sp>
        <p:nvSpPr>
          <p:cNvPr id="3" name="Content Placeholder 2">
            <a:extLst>
              <a:ext uri="{FF2B5EF4-FFF2-40B4-BE49-F238E27FC236}">
                <a16:creationId xmlns:a16="http://schemas.microsoft.com/office/drawing/2014/main" id="{4161FC34-A304-45F9-804D-2AD60ACE2287}"/>
              </a:ext>
            </a:extLst>
          </p:cNvPr>
          <p:cNvSpPr>
            <a:spLocks noGrp="1"/>
          </p:cNvSpPr>
          <p:nvPr>
            <p:ph idx="1"/>
          </p:nvPr>
        </p:nvSpPr>
        <p:spPr>
          <a:xfrm>
            <a:off x="648931" y="2438400"/>
            <a:ext cx="3505494" cy="3785419"/>
          </a:xfrm>
        </p:spPr>
        <p:txBody>
          <a:bodyPr>
            <a:normAutofit/>
          </a:bodyPr>
          <a:lstStyle/>
          <a:p>
            <a:r>
              <a:rPr lang="en-US" sz="2000" b="0" i="0">
                <a:effectLst/>
                <a:latin typeface="ibm-plex-sans"/>
              </a:rPr>
              <a:t>To solve this problem, I will need a list of all neighborhoods in NYC (from here - </a:t>
            </a:r>
            <a:r>
              <a:rPr lang="en-US" sz="2000" b="0" i="0" u="sng">
                <a:effectLst/>
                <a:latin typeface="ibm-plex-sans"/>
                <a:hlinkClick r:id="rId2"/>
              </a:rPr>
              <a:t>https://geo.nyu.edu/catalog/nyu_2451_34572</a:t>
            </a:r>
            <a:r>
              <a:rPr lang="en-US" sz="2000" b="0" i="0">
                <a:effectLst/>
                <a:latin typeface="ibm-plex-sans"/>
              </a:rPr>
              <a:t>). I will need to build a data frame and find venues for each neighborhood.</a:t>
            </a:r>
            <a:endParaRPr lang="en-US" sz="200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91AB72-6E3E-414A-8E13-45CF2B72722D}"/>
              </a:ext>
            </a:extLst>
          </p:cNvPr>
          <p:cNvPicPr>
            <a:picLocks noChangeAspect="1"/>
          </p:cNvPicPr>
          <p:nvPr/>
        </p:nvPicPr>
        <p:blipFill>
          <a:blip r:embed="rId3"/>
          <a:stretch>
            <a:fillRect/>
          </a:stretch>
        </p:blipFill>
        <p:spPr>
          <a:xfrm>
            <a:off x="5405862" y="1899972"/>
            <a:ext cx="6019331" cy="3054809"/>
          </a:xfrm>
          <a:prstGeom prst="rect">
            <a:avLst/>
          </a:prstGeom>
          <a:effectLst/>
        </p:spPr>
      </p:pic>
    </p:spTree>
    <p:extLst>
      <p:ext uri="{BB962C8B-B14F-4D97-AF65-F5344CB8AC3E}">
        <p14:creationId xmlns:p14="http://schemas.microsoft.com/office/powerpoint/2010/main" val="63362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26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DD134-086C-4004-90CC-FE23A251B38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800">
                <a:solidFill>
                  <a:srgbClr val="FFFFFF"/>
                </a:solidFill>
              </a:rPr>
              <a:t>Map of New York with Neighborhoods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566137-A487-4190-AE83-7278CAFED58D}"/>
              </a:ext>
            </a:extLst>
          </p:cNvPr>
          <p:cNvPicPr>
            <a:picLocks noChangeAspect="1"/>
          </p:cNvPicPr>
          <p:nvPr/>
        </p:nvPicPr>
        <p:blipFill rotWithShape="1">
          <a:blip r:embed="rId2"/>
          <a:srcRect t="3763"/>
          <a:stretch/>
        </p:blipFill>
        <p:spPr>
          <a:xfrm>
            <a:off x="976251" y="942538"/>
            <a:ext cx="7163222" cy="4808332"/>
          </a:xfrm>
          <a:prstGeom prst="rect">
            <a:avLst/>
          </a:prstGeom>
          <a:effectLst/>
        </p:spPr>
      </p:pic>
    </p:spTree>
    <p:extLst>
      <p:ext uri="{BB962C8B-B14F-4D97-AF65-F5344CB8AC3E}">
        <p14:creationId xmlns:p14="http://schemas.microsoft.com/office/powerpoint/2010/main" val="113311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69E8-AA70-4248-82FF-37253E55E836}"/>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Map of Bronx</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C47B02DB-8B5B-4DA7-9699-BE5C24C8D7D4}"/>
              </a:ext>
            </a:extLst>
          </p:cNvPr>
          <p:cNvPicPr>
            <a:picLocks noChangeAspect="1"/>
          </p:cNvPicPr>
          <p:nvPr/>
        </p:nvPicPr>
        <p:blipFill rotWithShape="1">
          <a:blip r:embed="rId2"/>
          <a:srcRect t="514" r="2" b="7556"/>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5880334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176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8DD50-5155-4BCC-B384-1681C7F6F134}"/>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Result: Map Clusters</a:t>
            </a:r>
          </a:p>
        </p:txBody>
      </p:sp>
      <p:sp>
        <p:nvSpPr>
          <p:cNvPr id="12"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7BC9BD5-0201-4ED4-BFEB-BB84A20FEB02}"/>
              </a:ext>
            </a:extLst>
          </p:cNvPr>
          <p:cNvPicPr>
            <a:picLocks noChangeAspect="1"/>
          </p:cNvPicPr>
          <p:nvPr/>
        </p:nvPicPr>
        <p:blipFill rotWithShape="1">
          <a:blip r:embed="rId2"/>
          <a:srcRect t="14401" b="15127"/>
          <a:stretch/>
        </p:blipFill>
        <p:spPr>
          <a:xfrm>
            <a:off x="976251" y="942538"/>
            <a:ext cx="7163222" cy="4808332"/>
          </a:xfrm>
          <a:prstGeom prst="rect">
            <a:avLst/>
          </a:prstGeom>
          <a:effectLst/>
        </p:spPr>
      </p:pic>
    </p:spTree>
    <p:extLst>
      <p:ext uri="{BB962C8B-B14F-4D97-AF65-F5344CB8AC3E}">
        <p14:creationId xmlns:p14="http://schemas.microsoft.com/office/powerpoint/2010/main" val="2395541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21854A-2575-4B6C-BCDB-538EDB975BF1}"/>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Result: Final Observation</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C6BDB1B-EAEC-4328-8381-805BF7264D77}"/>
              </a:ext>
            </a:extLst>
          </p:cNvPr>
          <p:cNvSpPr>
            <a:spLocks noGrp="1"/>
          </p:cNvSpPr>
          <p:nvPr>
            <p:ph idx="1"/>
          </p:nvPr>
        </p:nvSpPr>
        <p:spPr>
          <a:xfrm>
            <a:off x="5221862" y="1719618"/>
            <a:ext cx="5948831" cy="4334629"/>
          </a:xfrm>
        </p:spPr>
        <p:txBody>
          <a:bodyPr anchor="ctr">
            <a:normAutofit/>
          </a:bodyPr>
          <a:lstStyle/>
          <a:p>
            <a:r>
              <a:rPr lang="en-US" sz="1700" b="0" i="0">
                <a:solidFill>
                  <a:srgbClr val="FEFFFF"/>
                </a:solidFill>
                <a:effectLst/>
                <a:latin typeface="ibm-plex-sans"/>
              </a:rPr>
              <a:t>First and second cluster contains majority of the neibourhood, based on common venues. Cluster 3-5 contain 1-2 venues per cluster.</a:t>
            </a:r>
          </a:p>
          <a:p>
            <a:r>
              <a:rPr lang="en-US" sz="1700" b="0" i="0">
                <a:solidFill>
                  <a:srgbClr val="FEFFFF"/>
                </a:solidFill>
                <a:effectLst/>
                <a:latin typeface="ibm-plex-sans"/>
              </a:rPr>
              <a:t>Few observations/insights from the results:</a:t>
            </a:r>
          </a:p>
          <a:p>
            <a:r>
              <a:rPr lang="en-US" sz="1700" b="0" i="0">
                <a:solidFill>
                  <a:srgbClr val="FEFFFF"/>
                </a:solidFill>
                <a:effectLst/>
                <a:latin typeface="ibm-plex-sans"/>
              </a:rPr>
              <a:t>Most neibourhoods are similar in terms of the types/categories of venues which could mean few things The population in Bronx is similar (i.e. age, occupation, etc.) across neibourhood While NYC is considered an international city, Bronx might be more American due to similar venues Only one of the neibourhood, East Tremont, where Cafe is in top 5 frequency which would indicate that it is more of a bedroom community - people go to work in other cities The final recommendation/conclusion that can be drawn from this is that you and your friend should open up a cafe in Manhattan as the first and the second clusters (Red and Purple) had cafe in the top 10 most common types of venues.</a:t>
            </a:r>
          </a:p>
          <a:p>
            <a:endParaRPr lang="en-US" sz="1700">
              <a:solidFill>
                <a:srgbClr val="FEFFFF"/>
              </a:solidFill>
            </a:endParaRPr>
          </a:p>
        </p:txBody>
      </p:sp>
    </p:spTree>
    <p:extLst>
      <p:ext uri="{BB962C8B-B14F-4D97-AF65-F5344CB8AC3E}">
        <p14:creationId xmlns:p14="http://schemas.microsoft.com/office/powerpoint/2010/main" val="642106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ibm-plex-sans</vt:lpstr>
      <vt:lpstr>Office Theme</vt:lpstr>
      <vt:lpstr>Coursera Capstone Project</vt:lpstr>
      <vt:lpstr>Business Problem</vt:lpstr>
      <vt:lpstr>Data</vt:lpstr>
      <vt:lpstr>Map of New York with Neighborhoods</vt:lpstr>
      <vt:lpstr>Map of Bronx</vt:lpstr>
      <vt:lpstr>Result: Map Clusters</vt:lpstr>
      <vt:lpstr>Result: Final Observation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Coursera Capstone Project</dc:title>
  <dc:creator>LODHI Imad Said (TRACTEBEL - UAE)</dc:creator>
  <cp:lastModifiedBy>LODHI Imad Said (TRACTEBEL - UAE)</cp:lastModifiedBy>
  <cp:revision>1</cp:revision>
  <dcterms:created xsi:type="dcterms:W3CDTF">2020-09-23T10:33:43Z</dcterms:created>
  <dcterms:modified xsi:type="dcterms:W3CDTF">2020-09-23T10:33:48Z</dcterms:modified>
</cp:coreProperties>
</file>