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4605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7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4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43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61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5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0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2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73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DABA6-E786-4991-9CB6-62800ACB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22" y="1545995"/>
            <a:ext cx="11756544" cy="2604155"/>
          </a:xfrm>
        </p:spPr>
        <p:txBody>
          <a:bodyPr/>
          <a:lstStyle/>
          <a:p>
            <a:r>
              <a:rPr lang="fr-FR" sz="5400" dirty="0"/>
              <a:t>Python for data analysis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3866C4-37C9-4B7F-9225-A2EC6B45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1541" y="3619238"/>
            <a:ext cx="8163552" cy="68467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Dataset: Pen-Based Recognition of Handwritten Digits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F7BD69-A075-484F-84D9-2BBE9A309F19}"/>
              </a:ext>
            </a:extLst>
          </p:cNvPr>
          <p:cNvSpPr txBox="1"/>
          <p:nvPr/>
        </p:nvSpPr>
        <p:spPr>
          <a:xfrm>
            <a:off x="801279" y="6007826"/>
            <a:ext cx="262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Imad Mebrouk</a:t>
            </a:r>
          </a:p>
        </p:txBody>
      </p:sp>
    </p:spTree>
    <p:extLst>
      <p:ext uri="{BB962C8B-B14F-4D97-AF65-F5344CB8AC3E}">
        <p14:creationId xmlns:p14="http://schemas.microsoft.com/office/powerpoint/2010/main" val="250485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65" y="1881226"/>
            <a:ext cx="9353046" cy="4368745"/>
          </a:xfrm>
        </p:spPr>
        <p:txBody>
          <a:bodyPr>
            <a:normAutofit/>
          </a:bodyPr>
          <a:lstStyle/>
          <a:p>
            <a:r>
              <a:rPr lang="fr-FR" dirty="0"/>
              <a:t>Il s’agit d’une collection de 250 caractères écrits par 44 auteurs différents. </a:t>
            </a:r>
          </a:p>
          <a:p>
            <a:r>
              <a:rPr lang="fr-FR" dirty="0"/>
              <a:t>Pour ceci, ils ont utilisés un écran tactile détecteur de pression de 500 par 500 pixel sur lequel les écrivains ont pu écrire ces caractères.</a:t>
            </a:r>
          </a:p>
          <a:p>
            <a:r>
              <a:rPr lang="fr-FR" dirty="0"/>
              <a:t>L'écran renvoie des coordonnées x et y toutes les 100 millisecondes.</a:t>
            </a:r>
          </a:p>
          <a:p>
            <a:r>
              <a:rPr lang="fr-FR" dirty="0"/>
              <a:t>Les 10 premiers caractères de chaque écrivains ne sont pas pris en compte.</a:t>
            </a:r>
          </a:p>
          <a:p>
            <a:r>
              <a:rPr lang="fr-FR" dirty="0"/>
              <a:t>Sur ces données, ils appliquent une normalisation pour en faire une représentation invariants au translation et distorsions.</a:t>
            </a:r>
          </a:p>
          <a:p>
            <a:r>
              <a:rPr lang="fr-FR" dirty="0"/>
              <a:t>Les nouvelles données sont des coordonnées dont les valeurs sont entre 0 et 100. 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B015D67-3156-4FF4-B519-DE93CA77AB67}"/>
              </a:ext>
            </a:extLst>
          </p:cNvPr>
          <p:cNvSpPr txBox="1">
            <a:spLocks/>
          </p:cNvSpPr>
          <p:nvPr/>
        </p:nvSpPr>
        <p:spPr>
          <a:xfrm>
            <a:off x="582806" y="0"/>
            <a:ext cx="8438645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Contexte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95794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07" y="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Contexte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07" y="2211165"/>
            <a:ext cx="10361712" cy="362551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Pour former et tester les classificateurs, il faut représenter les chiffres en tant que vecteurs caractéristiques de longueur constantes.</a:t>
            </a:r>
          </a:p>
          <a:p>
            <a:r>
              <a:rPr lang="fr-FR" dirty="0"/>
              <a:t>Ils ont utilisé la technique de rééchantillonnage des points (</a:t>
            </a:r>
            <a:r>
              <a:rPr lang="fr-FR" dirty="0" err="1"/>
              <a:t>x_t</a:t>
            </a:r>
            <a:r>
              <a:rPr lang="fr-FR" dirty="0"/>
              <a:t>, </a:t>
            </a:r>
            <a:r>
              <a:rPr lang="fr-FR" dirty="0" err="1"/>
              <a:t>y_t</a:t>
            </a:r>
            <a:r>
              <a:rPr lang="fr-FR" dirty="0"/>
              <a:t>).</a:t>
            </a:r>
          </a:p>
          <a:p>
            <a:r>
              <a:rPr lang="fr-FR" dirty="0"/>
              <a:t>Ils ont effectué un rééchantillonnage spatial (points régulièrement espacés en longueur d'arc) grâce à une simple interpolation linéaire entre pairs de points.</a:t>
            </a:r>
          </a:p>
          <a:p>
            <a:r>
              <a:rPr lang="fr-FR" dirty="0"/>
              <a:t>Les charactères sont ainsi représenté comme une séquence de T points : (</a:t>
            </a:r>
            <a:r>
              <a:rPr lang="fr-FR" dirty="0" err="1"/>
              <a:t>x_t</a:t>
            </a:r>
            <a:r>
              <a:rPr lang="fr-FR" dirty="0"/>
              <a:t>, </a:t>
            </a:r>
            <a:r>
              <a:rPr lang="fr-FR" dirty="0" err="1"/>
              <a:t>y_t</a:t>
            </a:r>
            <a:r>
              <a:rPr lang="fr-FR" dirty="0"/>
              <a:t>)_{t=1}^T régulièrement espacés dans l'espace en longueur d'arc.</a:t>
            </a:r>
          </a:p>
          <a:p>
            <a:endParaRPr lang="fr-FR" dirty="0"/>
          </a:p>
          <a:p>
            <a:r>
              <a:rPr lang="fr-FR" dirty="0"/>
              <a:t>Ainsi le vecteur à une taille de 2*T, 2 fois le nombre de points rééchantillonner.</a:t>
            </a:r>
          </a:p>
          <a:p>
            <a:r>
              <a:rPr lang="fr-FR" dirty="0"/>
              <a:t>Ils ont fait un rééchantillonnage spatial avec T=8.</a:t>
            </a:r>
          </a:p>
        </p:txBody>
      </p:sp>
    </p:spTree>
    <p:extLst>
      <p:ext uri="{BB962C8B-B14F-4D97-AF65-F5344CB8AC3E}">
        <p14:creationId xmlns:p14="http://schemas.microsoft.com/office/powerpoint/2010/main" val="5502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43" y="45198"/>
            <a:ext cx="9156443" cy="1188720"/>
          </a:xfrm>
        </p:spPr>
        <p:txBody>
          <a:bodyPr>
            <a:normAutofit/>
          </a:bodyPr>
          <a:lstStyle/>
          <a:p>
            <a:r>
              <a:rPr lang="fr-FR" sz="4000" dirty="0"/>
              <a:t>Composition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75874"/>
            <a:ext cx="10833052" cy="802105"/>
          </a:xfrm>
        </p:spPr>
        <p:txBody>
          <a:bodyPr/>
          <a:lstStyle/>
          <a:p>
            <a:r>
              <a:rPr lang="fr-FR" dirty="0"/>
              <a:t>Le dataset est composé de 16 attributs en entrés de type entiers entre 0 et 100 et de 1 attribut de classe qui le code de classe compris entre 0 et 9.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362572E-CDE2-49F6-B0E1-34551B4EE5AF}"/>
              </a:ext>
            </a:extLst>
          </p:cNvPr>
          <p:cNvSpPr txBox="1">
            <a:spLocks/>
          </p:cNvSpPr>
          <p:nvPr/>
        </p:nvSpPr>
        <p:spPr>
          <a:xfrm>
            <a:off x="673767" y="2277979"/>
            <a:ext cx="4588043" cy="446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Training dataset :  7 494 lignes</a:t>
            </a:r>
          </a:p>
          <a:p>
            <a:r>
              <a:rPr lang="nb-NO" dirty="0"/>
              <a:t>Classe:</a:t>
            </a:r>
          </a:p>
          <a:p>
            <a:r>
              <a:rPr lang="nb-NO" dirty="0"/>
              <a:t>	0:  780</a:t>
            </a:r>
          </a:p>
          <a:p>
            <a:r>
              <a:rPr lang="nb-NO" dirty="0"/>
              <a:t>	1:  779</a:t>
            </a:r>
          </a:p>
          <a:p>
            <a:r>
              <a:rPr lang="nb-NO" dirty="0"/>
              <a:t>	2:  780</a:t>
            </a:r>
          </a:p>
          <a:p>
            <a:r>
              <a:rPr lang="nb-NO" dirty="0"/>
              <a:t>	3:  719</a:t>
            </a:r>
          </a:p>
          <a:p>
            <a:r>
              <a:rPr lang="nb-NO" dirty="0"/>
              <a:t>	4:  780</a:t>
            </a:r>
          </a:p>
          <a:p>
            <a:r>
              <a:rPr lang="nb-NO" dirty="0"/>
              <a:t>	5:  720</a:t>
            </a:r>
          </a:p>
          <a:p>
            <a:r>
              <a:rPr lang="nb-NO" dirty="0"/>
              <a:t>	6:  720</a:t>
            </a:r>
          </a:p>
          <a:p>
            <a:r>
              <a:rPr lang="nb-NO" dirty="0"/>
              <a:t>	7:  778</a:t>
            </a:r>
          </a:p>
          <a:p>
            <a:r>
              <a:rPr lang="nb-NO" dirty="0"/>
              <a:t>	8:  719</a:t>
            </a:r>
          </a:p>
          <a:p>
            <a:r>
              <a:rPr lang="nb-NO" dirty="0"/>
              <a:t>	9:  719		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4F789C-7C90-4D36-9E35-7591ABE5B971}"/>
              </a:ext>
            </a:extLst>
          </p:cNvPr>
          <p:cNvSpPr txBox="1">
            <a:spLocks/>
          </p:cNvSpPr>
          <p:nvPr/>
        </p:nvSpPr>
        <p:spPr>
          <a:xfrm>
            <a:off x="5863388" y="2347241"/>
            <a:ext cx="4588043" cy="446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Test dataset :  3 498 lignes</a:t>
            </a:r>
          </a:p>
          <a:p>
            <a:r>
              <a:rPr lang="nb-NO" dirty="0"/>
              <a:t>Classe:</a:t>
            </a:r>
          </a:p>
          <a:p>
            <a:r>
              <a:rPr lang="nb-NO" dirty="0"/>
              <a:t>	0:  363</a:t>
            </a:r>
          </a:p>
          <a:p>
            <a:r>
              <a:rPr lang="nb-NO" dirty="0"/>
              <a:t>	1:  364</a:t>
            </a:r>
          </a:p>
          <a:p>
            <a:r>
              <a:rPr lang="nb-NO" dirty="0"/>
              <a:t>	2:  364</a:t>
            </a:r>
          </a:p>
          <a:p>
            <a:r>
              <a:rPr lang="nb-NO" dirty="0"/>
              <a:t>	3:  336</a:t>
            </a:r>
          </a:p>
          <a:p>
            <a:r>
              <a:rPr lang="nb-NO" dirty="0"/>
              <a:t>	4:  364</a:t>
            </a:r>
          </a:p>
          <a:p>
            <a:r>
              <a:rPr lang="nb-NO" dirty="0"/>
              <a:t>	5:  335</a:t>
            </a:r>
          </a:p>
          <a:p>
            <a:r>
              <a:rPr lang="nb-NO" dirty="0"/>
              <a:t>	6:  336</a:t>
            </a:r>
          </a:p>
          <a:p>
            <a:r>
              <a:rPr lang="nb-NO" dirty="0"/>
              <a:t>	7:  364</a:t>
            </a:r>
          </a:p>
          <a:p>
            <a:r>
              <a:rPr lang="nb-NO" dirty="0"/>
              <a:t>	8:  336</a:t>
            </a:r>
          </a:p>
          <a:p>
            <a:r>
              <a:rPr lang="nb-NO" dirty="0"/>
              <a:t>	9:  336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98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6" y="0"/>
            <a:ext cx="7729728" cy="1188720"/>
          </a:xfrm>
        </p:spPr>
        <p:txBody>
          <a:bodyPr/>
          <a:lstStyle/>
          <a:p>
            <a:r>
              <a:rPr lang="fr-FR" sz="4000" dirty="0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6" y="1981200"/>
            <a:ext cx="10244434" cy="4876800"/>
          </a:xfrm>
        </p:spPr>
        <p:txBody>
          <a:bodyPr/>
          <a:lstStyle/>
          <a:p>
            <a:r>
              <a:rPr lang="fr-FR" sz="2000" dirty="0"/>
              <a:t>Prédire le chiffre </a:t>
            </a:r>
            <a:r>
              <a:rPr lang="fr-FR" sz="2000" dirty="0" err="1"/>
              <a:t>target</a:t>
            </a:r>
            <a:r>
              <a:rPr lang="fr-FR" sz="2000" dirty="0"/>
              <a:t> grâce aux 16 attributs qui composent le dataset.</a:t>
            </a:r>
          </a:p>
          <a:p>
            <a:endParaRPr lang="fr-FR" sz="2000" dirty="0"/>
          </a:p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n’ont pas de signification seules (il s’agit de coordonnées) . Elles doivent être traitées ensemble. Il est donc compliqué de faire une visualisation des données compréhensive. Nous allons pouvoir par exemple montrer la répartition de chaque </a:t>
            </a:r>
            <a:r>
              <a:rPr lang="fr-FR" dirty="0" err="1"/>
              <a:t>feature</a:t>
            </a:r>
            <a:r>
              <a:rPr lang="fr-FR" dirty="0"/>
              <a:t>.</a:t>
            </a:r>
          </a:p>
          <a:p>
            <a:r>
              <a:rPr lang="fr-FR" dirty="0"/>
              <a:t>Le dataset est déjà prêt pour l’utilisation de modèles de machine </a:t>
            </a:r>
            <a:r>
              <a:rPr lang="fr-FR" dirty="0" err="1"/>
              <a:t>learning</a:t>
            </a:r>
            <a:r>
              <a:rPr lang="fr-FR" dirty="0"/>
              <a:t>. Il n’y a donc pas de préparation à faire.</a:t>
            </a:r>
          </a:p>
          <a:p>
            <a:r>
              <a:rPr lang="fr-FR" dirty="0"/>
              <a:t>Nous allons appliqué différents modèles de machine </a:t>
            </a:r>
            <a:r>
              <a:rPr lang="fr-FR" dirty="0" err="1"/>
              <a:t>learning</a:t>
            </a:r>
            <a:r>
              <a:rPr lang="fr-FR" dirty="0"/>
              <a:t>, comme le SVM, </a:t>
            </a:r>
            <a:r>
              <a:rPr lang="fr-FR" dirty="0" err="1"/>
              <a:t>XGBoost</a:t>
            </a:r>
            <a:r>
              <a:rPr lang="fr-FR" dirty="0"/>
              <a:t> Classifier,  le K-NN et </a:t>
            </a:r>
            <a:r>
              <a:rPr lang="fr-FR" dirty="0" err="1"/>
              <a:t>Random</a:t>
            </a:r>
            <a:r>
              <a:rPr lang="fr-FR" dirty="0"/>
              <a:t> Forest.</a:t>
            </a:r>
          </a:p>
          <a:p>
            <a:r>
              <a:rPr lang="fr-FR" dirty="0"/>
              <a:t>Et enfin nous visualiserons les performances des différents modèles.</a:t>
            </a:r>
          </a:p>
        </p:txBody>
      </p:sp>
    </p:spTree>
    <p:extLst>
      <p:ext uri="{BB962C8B-B14F-4D97-AF65-F5344CB8AC3E}">
        <p14:creationId xmlns:p14="http://schemas.microsoft.com/office/powerpoint/2010/main" val="207100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6749E-0054-4A1D-83C8-5B9EB3E6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Gains de performance des différents modèles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96607C-1A33-446B-92FC-D85388CA7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3" y="2661657"/>
            <a:ext cx="4122230" cy="324282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0AA24F-A25C-475E-989A-B36077B04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26" y="2253005"/>
            <a:ext cx="4084548" cy="40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4140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319</TotalTime>
  <Words>427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Vue</vt:lpstr>
      <vt:lpstr>Python for data analysis </vt:lpstr>
      <vt:lpstr>Présentation PowerPoint</vt:lpstr>
      <vt:lpstr>Contexte de la base de données</vt:lpstr>
      <vt:lpstr>Composition de la base de données</vt:lpstr>
      <vt:lpstr>Objectifs</vt:lpstr>
      <vt:lpstr>Gains de performance des différents modèles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Devoir maison</dc:title>
  <dc:creator>Théo FOURNIER</dc:creator>
  <cp:lastModifiedBy>MEBROUK Imad</cp:lastModifiedBy>
  <cp:revision>15</cp:revision>
  <dcterms:created xsi:type="dcterms:W3CDTF">2019-02-12T12:23:36Z</dcterms:created>
  <dcterms:modified xsi:type="dcterms:W3CDTF">2019-02-14T23:08:11Z</dcterms:modified>
</cp:coreProperties>
</file>