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09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477" y="355945"/>
            <a:ext cx="3535362" cy="81497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9625" y="0"/>
            <a:ext cx="4574374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-1" y="4817440"/>
            <a:ext cx="9144000" cy="32605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66785" y="118793"/>
            <a:ext cx="712936" cy="719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07870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4">
            <a:solidFill>
              <a:srgbClr val="391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7654" y="297737"/>
            <a:ext cx="6143960" cy="584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91221"/>
            <a:ext cx="7386955" cy="2494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509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477" y="355945"/>
            <a:ext cx="3535362" cy="81497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9625" y="0"/>
            <a:ext cx="4574374" cy="5143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2439" y="1251813"/>
            <a:ext cx="683831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b="0">
                <a:solidFill>
                  <a:srgbClr val="FFFFFF"/>
                </a:solidFill>
                <a:latin typeface="Arial"/>
                <a:cs typeface="Arial"/>
              </a:rPr>
              <a:t>Intel</a:t>
            </a:r>
            <a:r>
              <a:rPr dirty="0" sz="3400" spc="-4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0">
                <a:solidFill>
                  <a:srgbClr val="FFFFFF"/>
                </a:solidFill>
                <a:latin typeface="Arial"/>
                <a:cs typeface="Arial"/>
              </a:rPr>
              <a:t>Unnati</a:t>
            </a:r>
            <a:r>
              <a:rPr dirty="0" sz="3400" spc="-3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0">
                <a:solidFill>
                  <a:srgbClr val="FFFFFF"/>
                </a:solidFill>
                <a:latin typeface="Arial"/>
                <a:cs typeface="Arial"/>
              </a:rPr>
              <a:t>Industrial</a:t>
            </a:r>
            <a:r>
              <a:rPr dirty="0" sz="3400" spc="-3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b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dirty="0" sz="3400" spc="-3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20" b="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2439" y="1801075"/>
            <a:ext cx="6868159" cy="268541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0"/>
              </a:spcBef>
            </a:pP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26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dirty="0" sz="26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26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Enhancing</a:t>
            </a:r>
            <a:r>
              <a:rPr dirty="0" sz="26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dirty="0" sz="26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Experience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AI-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Insights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15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Presented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(Batch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4)</a:t>
            </a:r>
            <a:endParaRPr sz="1800">
              <a:latin typeface="Arial"/>
              <a:cs typeface="Arial"/>
            </a:endParaRPr>
          </a:p>
          <a:p>
            <a:pPr marL="12700" marR="289687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23951A66A3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I.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Mohan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Phani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Kishore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23951A66A4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K.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Mohana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Rupa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23951A66A6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K.</a:t>
            </a:r>
            <a:r>
              <a:rPr dirty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Naga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Harshita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Department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CSE(AI&amp;ML)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Date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05-04-</a:t>
            </a:r>
            <a:r>
              <a:rPr dirty="0" sz="1800" spc="-2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01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dirty="0"/>
              <a:t>Challenges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Solutions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2600" y="1334477"/>
            <a:ext cx="655828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292929"/>
                </a:solidFill>
                <a:latin typeface="Arial"/>
                <a:cs typeface="Arial"/>
              </a:rPr>
              <a:t>Real-</a:t>
            </a:r>
            <a:r>
              <a:rPr dirty="0" sz="2000">
                <a:solidFill>
                  <a:srgbClr val="292929"/>
                </a:solidFill>
                <a:latin typeface="Arial"/>
                <a:cs typeface="Arial"/>
              </a:rPr>
              <a:t>time</a:t>
            </a:r>
            <a:r>
              <a:rPr dirty="0" sz="200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29"/>
                </a:solidFill>
                <a:latin typeface="Arial"/>
                <a:cs typeface="Arial"/>
              </a:rPr>
              <a:t>Processing</a:t>
            </a:r>
            <a:r>
              <a:rPr dirty="0" sz="200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dirty="0" sz="200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29"/>
                </a:solidFill>
                <a:latin typeface="Arial"/>
                <a:cs typeface="Arial"/>
              </a:rPr>
              <a:t>Multiple</a:t>
            </a:r>
            <a:r>
              <a:rPr dirty="0" sz="2000" spc="-3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29"/>
                </a:solidFill>
                <a:latin typeface="Arial"/>
                <a:cs typeface="Arial"/>
              </a:rPr>
              <a:t>Video</a:t>
            </a:r>
            <a:r>
              <a:rPr dirty="0" sz="200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29"/>
                </a:solidFill>
                <a:latin typeface="Arial"/>
                <a:cs typeface="Arial"/>
              </a:rPr>
              <a:t>Feeds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solidFill>
                  <a:srgbClr val="292929"/>
                </a:solidFill>
                <a:latin typeface="Arial"/>
                <a:cs typeface="Arial"/>
              </a:rPr>
              <a:t>Accurate</a:t>
            </a:r>
            <a:r>
              <a:rPr dirty="0" sz="2000" spc="-5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29"/>
                </a:solidFill>
                <a:latin typeface="Arial"/>
                <a:cs typeface="Arial"/>
              </a:rPr>
              <a:t>Behavior</a:t>
            </a:r>
            <a:r>
              <a:rPr dirty="0" sz="2000" spc="-5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29"/>
                </a:solidFill>
                <a:latin typeface="Arial"/>
                <a:cs typeface="Arial"/>
              </a:rPr>
              <a:t>Detection</a:t>
            </a:r>
            <a:r>
              <a:rPr dirty="0" sz="2000" spc="-5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dirty="0" sz="2000" spc="-5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29"/>
                </a:solidFill>
                <a:latin typeface="Arial"/>
                <a:cs typeface="Arial"/>
              </a:rPr>
              <a:t>Crowded/Variable</a:t>
            </a:r>
            <a:r>
              <a:rPr dirty="0" sz="2000" spc="-5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29"/>
                </a:solidFill>
                <a:latin typeface="Arial"/>
                <a:cs typeface="Arial"/>
              </a:rPr>
              <a:t>Lighting Conditions.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292929"/>
                </a:solidFill>
                <a:latin typeface="Arial"/>
                <a:cs typeface="Arial"/>
              </a:rPr>
              <a:t>Handling</a:t>
            </a:r>
            <a:r>
              <a:rPr dirty="0" sz="2000" spc="-5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29"/>
                </a:solidFill>
                <a:latin typeface="Arial"/>
                <a:cs typeface="Arial"/>
              </a:rPr>
              <a:t>Large-</a:t>
            </a:r>
            <a:r>
              <a:rPr dirty="0" sz="2000">
                <a:solidFill>
                  <a:srgbClr val="292929"/>
                </a:solidFill>
                <a:latin typeface="Arial"/>
                <a:cs typeface="Arial"/>
              </a:rPr>
              <a:t>Scale</a:t>
            </a:r>
            <a:r>
              <a:rPr dirty="0" sz="2000" spc="-5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dirty="0" sz="2000" spc="-5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92929"/>
                </a:solidFill>
                <a:latin typeface="Arial"/>
                <a:cs typeface="Arial"/>
              </a:rPr>
              <a:t>Efficiently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01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dirty="0" spc="-60"/>
              <a:t> </a:t>
            </a:r>
            <a:r>
              <a:rPr dirty="0"/>
              <a:t>Study:</a:t>
            </a:r>
            <a:r>
              <a:rPr dirty="0" spc="-60"/>
              <a:t> </a:t>
            </a:r>
            <a:r>
              <a:rPr dirty="0"/>
              <a:t>Retail</a:t>
            </a:r>
            <a:r>
              <a:rPr dirty="0" spc="-60"/>
              <a:t> </a:t>
            </a:r>
            <a:r>
              <a:rPr dirty="0" spc="-10"/>
              <a:t>Implementation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3592" y="1171181"/>
            <a:ext cx="3686175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Example</a:t>
            </a:r>
            <a:r>
              <a:rPr dirty="0" sz="1800" spc="-30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Retail</a:t>
            </a:r>
            <a:r>
              <a:rPr dirty="0" sz="1800" spc="-1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92929"/>
                </a:solidFill>
                <a:latin typeface="Arial"/>
                <a:cs typeface="Arial"/>
              </a:rPr>
              <a:t>Implementation:</a:t>
            </a:r>
            <a:endParaRPr sz="1800">
              <a:latin typeface="Arial"/>
              <a:cs typeface="Arial"/>
            </a:endParaRPr>
          </a:p>
          <a:p>
            <a:pPr marL="12700" marR="249554">
              <a:lnSpc>
                <a:spcPct val="100000"/>
              </a:lnSpc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•Choose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real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retail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example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or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simulate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one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where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this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system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is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implemented.</a:t>
            </a:r>
            <a:endParaRPr sz="1800">
              <a:latin typeface="Arial"/>
              <a:cs typeface="Arial"/>
            </a:endParaRPr>
          </a:p>
          <a:p>
            <a:pPr marL="92710" indent="-88900">
              <a:lnSpc>
                <a:spcPct val="100000"/>
              </a:lnSpc>
              <a:buSzPct val="94444"/>
              <a:buFont typeface="Arial"/>
              <a:buChar char="•"/>
              <a:tabLst>
                <a:tab pos="92710" algn="l"/>
              </a:tabLst>
            </a:pPr>
            <a:r>
              <a:rPr dirty="0" sz="1800" spc="-10" b="1">
                <a:solidFill>
                  <a:srgbClr val="292929"/>
                </a:solidFill>
                <a:latin typeface="Arial"/>
                <a:cs typeface="Arial"/>
              </a:rPr>
              <a:t>Results:</a:t>
            </a:r>
            <a:endParaRPr sz="1800">
              <a:latin typeface="Arial"/>
              <a:cs typeface="Arial"/>
            </a:endParaRPr>
          </a:p>
          <a:p>
            <a:pPr marL="12700" marR="145415">
              <a:lnSpc>
                <a:spcPct val="100000"/>
              </a:lnSpc>
              <a:tabLst>
                <a:tab pos="1778000" algn="l"/>
              </a:tabLst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•Through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better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product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placement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driven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real-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	time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customer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behavior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insights.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461645">
              <a:lnSpc>
                <a:spcPct val="100000"/>
              </a:lnSpc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•Personalization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leads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higher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customer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satisfaction.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•Reduced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out-of-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stock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incidents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better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staff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allocation.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653" y="1585290"/>
            <a:ext cx="4681537" cy="28495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100"/>
              </a:spcBef>
            </a:pPr>
            <a:r>
              <a:rPr dirty="0" sz="2800" b="0">
                <a:solidFill>
                  <a:srgbClr val="292929"/>
                </a:solidFill>
                <a:latin typeface="Arial"/>
                <a:cs typeface="Arial"/>
              </a:rPr>
              <a:t>Results</a:t>
            </a:r>
            <a:r>
              <a:rPr dirty="0" sz="2800" spc="-105" b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2800" spc="-10" b="0">
                <a:solidFill>
                  <a:srgbClr val="292929"/>
                </a:solidFill>
                <a:latin typeface="Arial"/>
                <a:cs typeface="Arial"/>
              </a:rPr>
              <a:t>(Output)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5280" y="1272933"/>
            <a:ext cx="5357393" cy="30327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01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8632" y="1354061"/>
            <a:ext cx="4716780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80645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</a:tabLst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AI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video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analytics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can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significantly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enhance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in-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store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customer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experience.</a:t>
            </a:r>
            <a:endParaRPr sz="18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Char char="•"/>
              <a:tabLst>
                <a:tab pos="298450" algn="l"/>
              </a:tabLst>
            </a:pP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Real-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time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insights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lead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better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operational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decisions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(e.g.,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product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placement,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restocking,</a:t>
            </a:r>
            <a:r>
              <a:rPr dirty="0" sz="1800" spc="-4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staffing).</a:t>
            </a:r>
            <a:endParaRPr sz="1800">
              <a:latin typeface="Arial"/>
              <a:cs typeface="Arial"/>
            </a:endParaRPr>
          </a:p>
          <a:p>
            <a:pPr marL="298450" marR="27305" indent="-285750">
              <a:lnSpc>
                <a:spcPct val="100000"/>
              </a:lnSpc>
              <a:buChar char="•"/>
              <a:tabLst>
                <a:tab pos="298450" algn="l"/>
              </a:tabLst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system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offers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retailers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competitive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edge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over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e-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commerce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personalizing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in-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store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shopping.</a:t>
            </a:r>
            <a:endParaRPr sz="1800">
              <a:latin typeface="Arial"/>
              <a:cs typeface="Arial"/>
            </a:endParaRPr>
          </a:p>
          <a:p>
            <a:pPr marL="298450" marR="271145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Future</a:t>
            </a:r>
            <a:r>
              <a:rPr dirty="0" sz="1800" spc="-3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Potential:</a:t>
            </a:r>
            <a:r>
              <a:rPr dirty="0" sz="1800" spc="-30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Mention</a:t>
            </a:r>
            <a:r>
              <a:rPr dirty="0" sz="1800" spc="-3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how</a:t>
            </a:r>
            <a:r>
              <a:rPr dirty="0" sz="1800" spc="-3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this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technology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can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be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expanded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larger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stores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or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integrated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with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other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retail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tech.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4373" y="1589163"/>
            <a:ext cx="3380879" cy="25027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01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References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710" indent="-8890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2710" algn="l"/>
              </a:tabLst>
            </a:pPr>
            <a:r>
              <a:rPr dirty="0" spc="-10" b="1" i="0">
                <a:latin typeface="Arial"/>
                <a:cs typeface="Arial"/>
              </a:rPr>
              <a:t>Fei-</a:t>
            </a:r>
            <a:r>
              <a:rPr dirty="0" b="1" i="0">
                <a:latin typeface="Arial"/>
                <a:cs typeface="Arial"/>
              </a:rPr>
              <a:t>Fei</a:t>
            </a:r>
            <a:r>
              <a:rPr dirty="0" spc="-15" b="1" i="0">
                <a:latin typeface="Arial"/>
                <a:cs typeface="Arial"/>
              </a:rPr>
              <a:t> </a:t>
            </a:r>
            <a:r>
              <a:rPr dirty="0" b="1" i="0">
                <a:latin typeface="Arial"/>
                <a:cs typeface="Arial"/>
              </a:rPr>
              <a:t>Li</a:t>
            </a:r>
            <a:r>
              <a:rPr dirty="0" i="0">
                <a:latin typeface="Arial"/>
                <a:cs typeface="Arial"/>
              </a:rPr>
              <a:t>,</a:t>
            </a:r>
            <a:r>
              <a:rPr dirty="0" spc="-15" i="0">
                <a:latin typeface="Arial"/>
                <a:cs typeface="Arial"/>
              </a:rPr>
              <a:t> </a:t>
            </a:r>
            <a:r>
              <a:rPr dirty="0"/>
              <a:t>ImageNet: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10"/>
              <a:t>large-</a:t>
            </a:r>
            <a:r>
              <a:rPr dirty="0"/>
              <a:t>scale</a:t>
            </a:r>
            <a:r>
              <a:rPr dirty="0" spc="-15"/>
              <a:t> </a:t>
            </a:r>
            <a:r>
              <a:rPr dirty="0"/>
              <a:t>hierarchical</a:t>
            </a:r>
            <a:r>
              <a:rPr dirty="0" spc="-15"/>
              <a:t> </a:t>
            </a:r>
            <a:r>
              <a:rPr dirty="0"/>
              <a:t>image</a:t>
            </a:r>
            <a:r>
              <a:rPr dirty="0" spc="-15"/>
              <a:t> </a:t>
            </a:r>
            <a:r>
              <a:rPr dirty="0"/>
              <a:t>database</a:t>
            </a:r>
            <a:r>
              <a:rPr dirty="0" i="0">
                <a:latin typeface="Arial"/>
                <a:cs typeface="Arial"/>
              </a:rPr>
              <a:t>,</a:t>
            </a:r>
            <a:r>
              <a:rPr dirty="0" spc="-15" i="0">
                <a:latin typeface="Arial"/>
                <a:cs typeface="Arial"/>
              </a:rPr>
              <a:t> </a:t>
            </a:r>
            <a:r>
              <a:rPr dirty="0" spc="-10" i="0">
                <a:latin typeface="Arial"/>
                <a:cs typeface="Arial"/>
              </a:rPr>
              <a:t>2009.</a:t>
            </a:r>
          </a:p>
          <a:p>
            <a:pPr marL="12700" marR="119380" indent="-9525">
              <a:lnSpc>
                <a:spcPct val="100000"/>
              </a:lnSpc>
              <a:buSzPct val="94444"/>
              <a:buFont typeface="Arial"/>
              <a:buChar char="•"/>
              <a:tabLst>
                <a:tab pos="12700" algn="l"/>
                <a:tab pos="92075" algn="l"/>
              </a:tabLst>
            </a:pPr>
            <a:r>
              <a:rPr dirty="0" b="1" i="0">
                <a:latin typeface="Arial"/>
                <a:cs typeface="Arial"/>
              </a:rPr>
              <a:t>	</a:t>
            </a:r>
            <a:r>
              <a:rPr dirty="0" b="1" i="0">
                <a:latin typeface="Arial"/>
                <a:cs typeface="Arial"/>
              </a:rPr>
              <a:t>Geoffrey</a:t>
            </a:r>
            <a:r>
              <a:rPr dirty="0" spc="-40" b="1" i="0">
                <a:latin typeface="Arial"/>
                <a:cs typeface="Arial"/>
              </a:rPr>
              <a:t> </a:t>
            </a:r>
            <a:r>
              <a:rPr dirty="0" b="1" i="0">
                <a:latin typeface="Arial"/>
                <a:cs typeface="Arial"/>
              </a:rPr>
              <a:t>Hinton</a:t>
            </a:r>
            <a:r>
              <a:rPr dirty="0" i="0">
                <a:latin typeface="Arial"/>
                <a:cs typeface="Arial"/>
              </a:rPr>
              <a:t>,</a:t>
            </a:r>
            <a:r>
              <a:rPr dirty="0" spc="-35" i="0">
                <a:latin typeface="Arial"/>
                <a:cs typeface="Arial"/>
              </a:rPr>
              <a:t> </a:t>
            </a:r>
            <a:r>
              <a:rPr dirty="0"/>
              <a:t>Learning</a:t>
            </a:r>
            <a:r>
              <a:rPr dirty="0" spc="-35"/>
              <a:t> </a:t>
            </a:r>
            <a:r>
              <a:rPr dirty="0"/>
              <a:t>representations</a:t>
            </a:r>
            <a:r>
              <a:rPr dirty="0" spc="-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/>
              <a:t>backpropagating</a:t>
            </a:r>
            <a:r>
              <a:rPr dirty="0" spc="-35"/>
              <a:t> </a:t>
            </a:r>
            <a:r>
              <a:rPr dirty="0" spc="-10"/>
              <a:t>errors</a:t>
            </a:r>
            <a:r>
              <a:rPr dirty="0" spc="-10" i="0">
                <a:latin typeface="Arial"/>
                <a:cs typeface="Arial"/>
              </a:rPr>
              <a:t>, 1986.</a:t>
            </a:r>
          </a:p>
          <a:p>
            <a:pPr marL="12700" marR="5080" indent="-9525">
              <a:lnSpc>
                <a:spcPct val="100000"/>
              </a:lnSpc>
              <a:buSzPct val="94444"/>
              <a:buFont typeface="Arial"/>
              <a:buChar char="•"/>
              <a:tabLst>
                <a:tab pos="12700" algn="l"/>
                <a:tab pos="92075" algn="l"/>
              </a:tabLst>
            </a:pPr>
            <a:r>
              <a:rPr dirty="0" b="1" i="0">
                <a:latin typeface="Arial"/>
                <a:cs typeface="Arial"/>
              </a:rPr>
              <a:t>	</a:t>
            </a:r>
            <a:r>
              <a:rPr dirty="0" b="1" i="0">
                <a:latin typeface="Arial"/>
                <a:cs typeface="Arial"/>
              </a:rPr>
              <a:t>Yann</a:t>
            </a:r>
            <a:r>
              <a:rPr dirty="0" spc="-20" b="1" i="0">
                <a:latin typeface="Arial"/>
                <a:cs typeface="Arial"/>
              </a:rPr>
              <a:t> </a:t>
            </a:r>
            <a:r>
              <a:rPr dirty="0" b="1" i="0">
                <a:latin typeface="Arial"/>
                <a:cs typeface="Arial"/>
              </a:rPr>
              <a:t>LeCun</a:t>
            </a:r>
            <a:r>
              <a:rPr dirty="0" i="0">
                <a:latin typeface="Arial"/>
                <a:cs typeface="Arial"/>
              </a:rPr>
              <a:t>,</a:t>
            </a:r>
            <a:r>
              <a:rPr dirty="0" spc="-15" i="0">
                <a:latin typeface="Arial"/>
                <a:cs typeface="Arial"/>
              </a:rPr>
              <a:t> </a:t>
            </a:r>
            <a:r>
              <a:rPr dirty="0" spc="-10"/>
              <a:t>Gradient-</a:t>
            </a:r>
            <a:r>
              <a:rPr dirty="0"/>
              <a:t>based</a:t>
            </a:r>
            <a:r>
              <a:rPr dirty="0" spc="-15"/>
              <a:t> </a:t>
            </a:r>
            <a:r>
              <a:rPr dirty="0"/>
              <a:t>learning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document</a:t>
            </a:r>
            <a:r>
              <a:rPr dirty="0" spc="-15"/>
              <a:t> </a:t>
            </a:r>
            <a:r>
              <a:rPr dirty="0" spc="-10"/>
              <a:t>recognition</a:t>
            </a:r>
            <a:r>
              <a:rPr dirty="0" spc="-10" i="0">
                <a:latin typeface="Arial"/>
                <a:cs typeface="Arial"/>
              </a:rPr>
              <a:t>, 1998.</a:t>
            </a:r>
          </a:p>
          <a:p>
            <a:pPr marL="12700" marR="325755" indent="-8890">
              <a:lnSpc>
                <a:spcPct val="100000"/>
              </a:lnSpc>
              <a:buSzPct val="94444"/>
              <a:buFont typeface="Arial"/>
              <a:buChar char="•"/>
              <a:tabLst>
                <a:tab pos="92710" algn="l"/>
              </a:tabLst>
            </a:pPr>
            <a:r>
              <a:rPr dirty="0" b="1" i="0">
                <a:latin typeface="Arial"/>
                <a:cs typeface="Arial"/>
              </a:rPr>
              <a:t>	</a:t>
            </a:r>
            <a:r>
              <a:rPr dirty="0" b="1" i="0">
                <a:latin typeface="Arial"/>
                <a:cs typeface="Arial"/>
              </a:rPr>
              <a:t>Rama</a:t>
            </a:r>
            <a:r>
              <a:rPr dirty="0" spc="-30" b="1" i="0">
                <a:latin typeface="Arial"/>
                <a:cs typeface="Arial"/>
              </a:rPr>
              <a:t> </a:t>
            </a:r>
            <a:r>
              <a:rPr dirty="0" b="1" i="0">
                <a:latin typeface="Arial"/>
                <a:cs typeface="Arial"/>
              </a:rPr>
              <a:t>Chellappa</a:t>
            </a:r>
            <a:r>
              <a:rPr dirty="0" i="0">
                <a:latin typeface="Arial"/>
                <a:cs typeface="Arial"/>
              </a:rPr>
              <a:t>,</a:t>
            </a:r>
            <a:r>
              <a:rPr dirty="0" spc="-30" i="0">
                <a:latin typeface="Arial"/>
                <a:cs typeface="Arial"/>
              </a:rPr>
              <a:t> </a:t>
            </a:r>
            <a:r>
              <a:rPr dirty="0" i="0">
                <a:latin typeface="Arial"/>
                <a:cs typeface="Arial"/>
              </a:rPr>
              <a:t>Research</a:t>
            </a:r>
            <a:r>
              <a:rPr dirty="0" spc="-30" i="0">
                <a:latin typeface="Arial"/>
                <a:cs typeface="Arial"/>
              </a:rPr>
              <a:t> </a:t>
            </a:r>
            <a:r>
              <a:rPr dirty="0" i="0">
                <a:latin typeface="Arial"/>
                <a:cs typeface="Arial"/>
              </a:rPr>
              <a:t>on</a:t>
            </a:r>
            <a:r>
              <a:rPr dirty="0" spc="-30" i="0">
                <a:latin typeface="Arial"/>
                <a:cs typeface="Arial"/>
              </a:rPr>
              <a:t> </a:t>
            </a:r>
            <a:r>
              <a:rPr dirty="0" i="0">
                <a:latin typeface="Arial"/>
                <a:cs typeface="Arial"/>
              </a:rPr>
              <a:t>human</a:t>
            </a:r>
            <a:r>
              <a:rPr dirty="0" spc="-25" i="0">
                <a:latin typeface="Arial"/>
                <a:cs typeface="Arial"/>
              </a:rPr>
              <a:t> </a:t>
            </a:r>
            <a:r>
              <a:rPr dirty="0" i="0">
                <a:latin typeface="Arial"/>
                <a:cs typeface="Arial"/>
              </a:rPr>
              <a:t>activity</a:t>
            </a:r>
            <a:r>
              <a:rPr dirty="0" spc="-35" i="0">
                <a:latin typeface="Arial"/>
                <a:cs typeface="Arial"/>
              </a:rPr>
              <a:t> </a:t>
            </a:r>
            <a:r>
              <a:rPr dirty="0" i="0">
                <a:latin typeface="Arial"/>
                <a:cs typeface="Arial"/>
              </a:rPr>
              <a:t>recognition</a:t>
            </a:r>
            <a:r>
              <a:rPr dirty="0" spc="-30" i="0">
                <a:latin typeface="Arial"/>
                <a:cs typeface="Arial"/>
              </a:rPr>
              <a:t> </a:t>
            </a:r>
            <a:r>
              <a:rPr dirty="0" i="0">
                <a:latin typeface="Arial"/>
                <a:cs typeface="Arial"/>
              </a:rPr>
              <a:t>and</a:t>
            </a:r>
            <a:r>
              <a:rPr dirty="0" spc="-30" i="0">
                <a:latin typeface="Arial"/>
                <a:cs typeface="Arial"/>
              </a:rPr>
              <a:t> </a:t>
            </a:r>
            <a:r>
              <a:rPr dirty="0" spc="-10" i="0">
                <a:latin typeface="Arial"/>
                <a:cs typeface="Arial"/>
              </a:rPr>
              <a:t>video analytics.</a:t>
            </a:r>
          </a:p>
          <a:p>
            <a:pPr marL="12700" marR="1557020" indent="-8890">
              <a:lnSpc>
                <a:spcPct val="100000"/>
              </a:lnSpc>
              <a:buSzPct val="94444"/>
              <a:buFont typeface="Arial"/>
              <a:buChar char="•"/>
              <a:tabLst>
                <a:tab pos="92710" algn="l"/>
              </a:tabLst>
            </a:pPr>
            <a:r>
              <a:rPr dirty="0" b="1" i="0">
                <a:latin typeface="Arial"/>
                <a:cs typeface="Arial"/>
              </a:rPr>
              <a:t>	</a:t>
            </a:r>
            <a:r>
              <a:rPr dirty="0" b="1" i="0">
                <a:latin typeface="Arial"/>
                <a:cs typeface="Arial"/>
              </a:rPr>
              <a:t>Jitendra</a:t>
            </a:r>
            <a:r>
              <a:rPr dirty="0" spc="-25" b="1" i="0">
                <a:latin typeface="Arial"/>
                <a:cs typeface="Arial"/>
              </a:rPr>
              <a:t> </a:t>
            </a:r>
            <a:r>
              <a:rPr dirty="0" b="1" i="0">
                <a:latin typeface="Arial"/>
                <a:cs typeface="Arial"/>
              </a:rPr>
              <a:t>Malik</a:t>
            </a:r>
            <a:r>
              <a:rPr dirty="0" i="0">
                <a:latin typeface="Arial"/>
                <a:cs typeface="Arial"/>
              </a:rPr>
              <a:t>,</a:t>
            </a:r>
            <a:r>
              <a:rPr dirty="0" spc="-20" i="0">
                <a:latin typeface="Arial"/>
                <a:cs typeface="Arial"/>
              </a:rPr>
              <a:t> </a:t>
            </a:r>
            <a:r>
              <a:rPr dirty="0" i="0">
                <a:latin typeface="Arial"/>
                <a:cs typeface="Arial"/>
              </a:rPr>
              <a:t>Research</a:t>
            </a:r>
            <a:r>
              <a:rPr dirty="0" spc="-20" i="0">
                <a:latin typeface="Arial"/>
                <a:cs typeface="Arial"/>
              </a:rPr>
              <a:t> </a:t>
            </a:r>
            <a:r>
              <a:rPr dirty="0" i="0">
                <a:latin typeface="Arial"/>
                <a:cs typeface="Arial"/>
              </a:rPr>
              <a:t>on</a:t>
            </a:r>
            <a:r>
              <a:rPr dirty="0" spc="-20" i="0">
                <a:latin typeface="Arial"/>
                <a:cs typeface="Arial"/>
              </a:rPr>
              <a:t> </a:t>
            </a:r>
            <a:r>
              <a:rPr dirty="0" i="0">
                <a:latin typeface="Arial"/>
                <a:cs typeface="Arial"/>
              </a:rPr>
              <a:t>object</a:t>
            </a:r>
            <a:r>
              <a:rPr dirty="0" spc="-20" i="0">
                <a:latin typeface="Arial"/>
                <a:cs typeface="Arial"/>
              </a:rPr>
              <a:t> </a:t>
            </a:r>
            <a:r>
              <a:rPr dirty="0" i="0">
                <a:latin typeface="Arial"/>
                <a:cs typeface="Arial"/>
              </a:rPr>
              <a:t>detection</a:t>
            </a:r>
            <a:r>
              <a:rPr dirty="0" spc="-20" i="0">
                <a:latin typeface="Arial"/>
                <a:cs typeface="Arial"/>
              </a:rPr>
              <a:t> </a:t>
            </a:r>
            <a:r>
              <a:rPr dirty="0" i="0">
                <a:latin typeface="Arial"/>
                <a:cs typeface="Arial"/>
              </a:rPr>
              <a:t>and</a:t>
            </a:r>
            <a:r>
              <a:rPr dirty="0" spc="-20" i="0">
                <a:latin typeface="Arial"/>
                <a:cs typeface="Arial"/>
              </a:rPr>
              <a:t> </a:t>
            </a:r>
            <a:r>
              <a:rPr dirty="0" spc="-10" i="0">
                <a:latin typeface="Arial"/>
                <a:cs typeface="Arial"/>
              </a:rPr>
              <a:t>scene understanding.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23937" y="2308364"/>
            <a:ext cx="254381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dirty="0" sz="3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400" spc="-25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01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>
                <a:solidFill>
                  <a:srgbClr val="292929"/>
                </a:solidFill>
              </a:rPr>
              <a:t>Smarter</a:t>
            </a:r>
            <a:r>
              <a:rPr dirty="0" spc="-6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Retail</a:t>
            </a:r>
            <a:r>
              <a:rPr dirty="0" spc="-60">
                <a:solidFill>
                  <a:srgbClr val="292929"/>
                </a:solidFill>
              </a:rPr>
              <a:t> </a:t>
            </a:r>
            <a:r>
              <a:rPr dirty="0" spc="-10">
                <a:solidFill>
                  <a:srgbClr val="292929"/>
                </a:solidFill>
              </a:rPr>
              <a:t>Experience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3540" y="1171321"/>
            <a:ext cx="4952365" cy="349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4020">
              <a:lnSpc>
                <a:spcPct val="100000"/>
              </a:lnSpc>
              <a:spcBef>
                <a:spcPts val="100"/>
              </a:spcBef>
            </a:pPr>
            <a:r>
              <a:rPr dirty="0" sz="1750" spc="-10">
                <a:solidFill>
                  <a:srgbClr val="292929"/>
                </a:solidFill>
                <a:latin typeface="Arial"/>
                <a:cs typeface="Arial"/>
              </a:rPr>
              <a:t>Brick-</a:t>
            </a:r>
            <a:r>
              <a:rPr dirty="0" sz="1750" spc="-20">
                <a:solidFill>
                  <a:srgbClr val="292929"/>
                </a:solidFill>
                <a:latin typeface="Arial"/>
                <a:cs typeface="Arial"/>
              </a:rPr>
              <a:t>and-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mortar</a:t>
            </a:r>
            <a:r>
              <a:rPr dirty="0" sz="1750" spc="-6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retail</a:t>
            </a:r>
            <a:r>
              <a:rPr dirty="0" sz="1750" spc="-5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stores</a:t>
            </a:r>
            <a:r>
              <a:rPr dirty="0" sz="1750" spc="-6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are</a:t>
            </a:r>
            <a:r>
              <a:rPr dirty="0" sz="1750" spc="-5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struggling</a:t>
            </a:r>
            <a:r>
              <a:rPr dirty="0" sz="1750" spc="-5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 spc="-25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compete</a:t>
            </a:r>
            <a:r>
              <a:rPr dirty="0" sz="1750" spc="-5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with</a:t>
            </a:r>
            <a:r>
              <a:rPr dirty="0" sz="1750" spc="-4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 spc="-20">
                <a:solidFill>
                  <a:srgbClr val="292929"/>
                </a:solidFill>
                <a:latin typeface="Arial"/>
                <a:cs typeface="Arial"/>
              </a:rPr>
              <a:t>e-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commerce</a:t>
            </a:r>
            <a:r>
              <a:rPr dirty="0" sz="1750" spc="-5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due</a:t>
            </a:r>
            <a:r>
              <a:rPr dirty="0" sz="1750" spc="-4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dirty="0" sz="1750" spc="-4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dirty="0" sz="1750" spc="-5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lack</a:t>
            </a:r>
            <a:r>
              <a:rPr dirty="0" sz="1750" spc="-4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 spc="-25">
                <a:solidFill>
                  <a:srgbClr val="292929"/>
                </a:solidFill>
                <a:latin typeface="Arial"/>
                <a:cs typeface="Arial"/>
              </a:rPr>
              <a:t>of </a:t>
            </a:r>
            <a:r>
              <a:rPr dirty="0" sz="1750" spc="-10">
                <a:solidFill>
                  <a:srgbClr val="292929"/>
                </a:solidFill>
                <a:latin typeface="Arial"/>
                <a:cs typeface="Arial"/>
              </a:rPr>
              <a:t>personalized</a:t>
            </a:r>
            <a:r>
              <a:rPr dirty="0" sz="1750" spc="-3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 spc="-20">
                <a:solidFill>
                  <a:srgbClr val="292929"/>
                </a:solidFill>
                <a:latin typeface="Arial"/>
                <a:cs typeface="Arial"/>
              </a:rPr>
              <a:t>in-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store</a:t>
            </a:r>
            <a:r>
              <a:rPr dirty="0" sz="1750" spc="-3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292929"/>
                </a:solidFill>
                <a:latin typeface="Arial"/>
                <a:cs typeface="Arial"/>
              </a:rPr>
              <a:t>experiences.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750">
              <a:latin typeface="Arial"/>
              <a:cs typeface="Arial"/>
            </a:endParaRPr>
          </a:p>
          <a:p>
            <a:pPr marL="12700" marR="386715">
              <a:lnSpc>
                <a:spcPct val="100000"/>
              </a:lnSpc>
            </a:pP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Develop</a:t>
            </a:r>
            <a:r>
              <a:rPr dirty="0" sz="1750" spc="-6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an</a:t>
            </a:r>
            <a:r>
              <a:rPr dirty="0" sz="1750" spc="-6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292929"/>
                </a:solidFill>
                <a:latin typeface="Arial"/>
                <a:cs typeface="Arial"/>
              </a:rPr>
              <a:t>AI-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powered</a:t>
            </a:r>
            <a:r>
              <a:rPr dirty="0" sz="1750" spc="-6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system</a:t>
            </a:r>
            <a:r>
              <a:rPr dirty="0" sz="1750" spc="-6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dirty="0" sz="1750" spc="-6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292929"/>
                </a:solidFill>
                <a:latin typeface="Arial"/>
                <a:cs typeface="Arial"/>
              </a:rPr>
              <a:t>leverages </a:t>
            </a:r>
            <a:r>
              <a:rPr dirty="0" sz="1750" spc="-20">
                <a:solidFill>
                  <a:srgbClr val="292929"/>
                </a:solidFill>
                <a:latin typeface="Arial"/>
                <a:cs typeface="Arial"/>
              </a:rPr>
              <a:t>real-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time</a:t>
            </a:r>
            <a:r>
              <a:rPr dirty="0" sz="175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video</a:t>
            </a:r>
            <a:r>
              <a:rPr dirty="0" sz="175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analytics</a:t>
            </a:r>
            <a:r>
              <a:rPr dirty="0" sz="1750" spc="-3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dirty="0" sz="175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track</a:t>
            </a:r>
            <a:r>
              <a:rPr dirty="0" sz="1750" spc="-3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292929"/>
                </a:solidFill>
                <a:latin typeface="Arial"/>
                <a:cs typeface="Arial"/>
              </a:rPr>
              <a:t>customer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movement</a:t>
            </a:r>
            <a:r>
              <a:rPr dirty="0" sz="1750" spc="-9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dirty="0" sz="1750" spc="-9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behavior,</a:t>
            </a:r>
            <a:r>
              <a:rPr dirty="0" sz="1750" spc="-9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providing</a:t>
            </a:r>
            <a:r>
              <a:rPr dirty="0" sz="1750" spc="-9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292929"/>
                </a:solidFill>
                <a:latin typeface="Arial"/>
                <a:cs typeface="Arial"/>
              </a:rPr>
              <a:t>valuable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insights</a:t>
            </a:r>
            <a:r>
              <a:rPr dirty="0" sz="1750" spc="-6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dirty="0" sz="1750" spc="-6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store</a:t>
            </a:r>
            <a:r>
              <a:rPr dirty="0" sz="1750" spc="-6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operations</a:t>
            </a:r>
            <a:r>
              <a:rPr dirty="0" sz="1750" spc="-6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dirty="0" sz="1750" spc="-6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292929"/>
                </a:solidFill>
                <a:latin typeface="Arial"/>
                <a:cs typeface="Arial"/>
              </a:rPr>
              <a:t>customer engagement.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7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dirty="0" sz="175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create</a:t>
            </a:r>
            <a:r>
              <a:rPr dirty="0" sz="175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dirty="0" sz="1750" spc="-3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smarter</a:t>
            </a:r>
            <a:r>
              <a:rPr dirty="0" sz="175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retail</a:t>
            </a:r>
            <a:r>
              <a:rPr dirty="0" sz="175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292929"/>
                </a:solidFill>
                <a:latin typeface="Arial"/>
                <a:cs typeface="Arial"/>
              </a:rPr>
              <a:t>experience</a:t>
            </a:r>
            <a:r>
              <a:rPr dirty="0" sz="1750" spc="-3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dirty="0" sz="175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292929"/>
                </a:solidFill>
                <a:latin typeface="Arial"/>
                <a:cs typeface="Arial"/>
              </a:rPr>
              <a:t>offering personalized</a:t>
            </a:r>
            <a:r>
              <a:rPr dirty="0" sz="1750" spc="-7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customer</a:t>
            </a:r>
            <a:r>
              <a:rPr dirty="0" sz="1750" spc="-7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interactions</a:t>
            </a:r>
            <a:r>
              <a:rPr dirty="0" sz="1750" spc="-7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dirty="0" sz="1750" spc="-7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292929"/>
                </a:solidFill>
                <a:latin typeface="Arial"/>
                <a:cs typeface="Arial"/>
              </a:rPr>
              <a:t>optimizing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store</a:t>
            </a:r>
            <a:r>
              <a:rPr dirty="0" sz="1750" spc="-7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292929"/>
                </a:solidFill>
                <a:latin typeface="Arial"/>
                <a:cs typeface="Arial"/>
              </a:rPr>
              <a:t>performance</a:t>
            </a:r>
            <a:r>
              <a:rPr dirty="0" sz="1750" spc="-7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through</a:t>
            </a:r>
            <a:r>
              <a:rPr dirty="0" sz="1750" spc="-7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292929"/>
                </a:solidFill>
                <a:latin typeface="Arial"/>
                <a:cs typeface="Arial"/>
              </a:rPr>
              <a:t>actionable</a:t>
            </a:r>
            <a:r>
              <a:rPr dirty="0" sz="1750" spc="-7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292929"/>
                </a:solidFill>
                <a:latin typeface="Arial"/>
                <a:cs typeface="Arial"/>
              </a:rPr>
              <a:t>insights.</a:t>
            </a:r>
            <a:endParaRPr sz="175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5188" y="1433322"/>
            <a:ext cx="3578506" cy="2619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1081278"/>
            <a:ext cx="4530064" cy="33627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01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Objectives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10"/>
              <a:t>Project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1171181"/>
            <a:ext cx="3699510" cy="2494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6680" indent="143510">
              <a:lnSpc>
                <a:spcPct val="100000"/>
              </a:lnSpc>
              <a:spcBef>
                <a:spcPts val="10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Using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in-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store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cameras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monitor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customer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movement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activities.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algn="just" marL="12700" marR="32384">
              <a:lnSpc>
                <a:spcPct val="100000"/>
              </a:lnSpc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•Identify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high-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traffic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areas,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customer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preferences,</a:t>
            </a:r>
            <a:r>
              <a:rPr dirty="0" sz="1800" spc="-3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dirty="0" sz="1800" spc="-3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patterns.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•Provide</a:t>
            </a:r>
            <a:r>
              <a:rPr dirty="0" sz="1800" spc="-3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data-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driven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suggestions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product</a:t>
            </a:r>
            <a:r>
              <a:rPr dirty="0" sz="180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placement,</a:t>
            </a:r>
            <a:r>
              <a:rPr dirty="0" sz="180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promotions,</a:t>
            </a:r>
            <a:r>
              <a:rPr dirty="0" sz="1800" spc="-3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staff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allocation.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01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 spc="-10"/>
              <a:t>Project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3998" y="961780"/>
            <a:ext cx="4805045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2384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•In-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store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cameras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capture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customer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movement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behavior.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170815">
              <a:lnSpc>
                <a:spcPct val="100000"/>
              </a:lnSpc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•AI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algorithms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process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video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generate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insights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real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time.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•Store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managers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receive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actionable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insights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enhancing</a:t>
            </a:r>
            <a:r>
              <a:rPr dirty="0" sz="1800" spc="-3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customer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experience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and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improving</a:t>
            </a:r>
            <a:r>
              <a:rPr dirty="0" sz="1800" spc="-4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operational</a:t>
            </a:r>
            <a:r>
              <a:rPr dirty="0" sz="180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efficiency.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996315">
              <a:lnSpc>
                <a:spcPct val="100000"/>
              </a:lnSpc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•Personalized</a:t>
            </a:r>
            <a:r>
              <a:rPr dirty="0" sz="1800" spc="-4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product</a:t>
            </a:r>
            <a:r>
              <a:rPr dirty="0" sz="180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placement</a:t>
            </a:r>
            <a:r>
              <a:rPr dirty="0" sz="180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promotions.</a:t>
            </a:r>
            <a:endParaRPr sz="1800">
              <a:latin typeface="Arial"/>
              <a:cs typeface="Arial"/>
            </a:endParaRPr>
          </a:p>
          <a:p>
            <a:pPr marL="12700" marR="95250">
              <a:lnSpc>
                <a:spcPct val="100000"/>
              </a:lnSpc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•Alerts</a:t>
            </a:r>
            <a:r>
              <a:rPr dirty="0" sz="1800" spc="-3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customer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assistance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restocking needs.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5857" y="1601952"/>
            <a:ext cx="4138142" cy="28695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01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dirty="0"/>
              <a:t>Components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10"/>
              <a:t>System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9703" y="1410614"/>
            <a:ext cx="320421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001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•In-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store cameras and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sensors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collection.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208915" indent="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OpenCV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video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analytics,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TensorFlow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AI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modeling.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•Real-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time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processing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actionable</a:t>
            </a:r>
            <a:r>
              <a:rPr dirty="0" sz="180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insights.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9502" y="1389646"/>
            <a:ext cx="5246560" cy="29537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01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dirty="0" spc="-80"/>
              <a:t> </a:t>
            </a:r>
            <a:r>
              <a:rPr dirty="0"/>
              <a:t>Design</a:t>
            </a:r>
            <a:r>
              <a:rPr dirty="0" spc="-80"/>
              <a:t> </a:t>
            </a:r>
            <a:r>
              <a:rPr dirty="0" spc="-10"/>
              <a:t>Specifications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9441" y="1545297"/>
            <a:ext cx="353060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29565" indent="-889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2710" algn="l"/>
              </a:tabLst>
            </a:pP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	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Input:</a:t>
            </a:r>
            <a:r>
              <a:rPr dirty="0" sz="1800" spc="-20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Video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feeds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sensor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from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cameras.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292929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12700" marR="5080" indent="-8890">
              <a:lnSpc>
                <a:spcPct val="100000"/>
              </a:lnSpc>
              <a:buSzPct val="94444"/>
              <a:buFont typeface="Arial"/>
              <a:buChar char="•"/>
              <a:tabLst>
                <a:tab pos="92710" algn="l"/>
              </a:tabLst>
            </a:pP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	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Processing:</a:t>
            </a:r>
            <a:r>
              <a:rPr dirty="0" sz="1800" spc="-2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AI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algorithms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analyze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behavior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preferences.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292929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12700" marR="345440" indent="-8890">
              <a:lnSpc>
                <a:spcPct val="100000"/>
              </a:lnSpc>
              <a:buSzPct val="94444"/>
              <a:buFont typeface="Arial"/>
              <a:buChar char="•"/>
              <a:tabLst>
                <a:tab pos="92710" algn="l"/>
              </a:tabLst>
            </a:pP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	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Output:</a:t>
            </a:r>
            <a:r>
              <a:rPr dirty="0" sz="1800" spc="-2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Real-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time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reports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and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alerts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store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optimization.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1767" y="1624266"/>
            <a:ext cx="4765624" cy="24183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635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Algorithm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7646" y="902477"/>
            <a:ext cx="7116445" cy="3591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0325" indent="-889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2710" algn="l"/>
              </a:tabLst>
            </a:pP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	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Object</a:t>
            </a:r>
            <a:r>
              <a:rPr dirty="0" sz="1800" spc="-3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Detection</a:t>
            </a:r>
            <a:r>
              <a:rPr dirty="0" sz="1800" spc="-30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(Customer</a:t>
            </a:r>
            <a:r>
              <a:rPr dirty="0" sz="1800" spc="-3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Tracking):</a:t>
            </a:r>
            <a:r>
              <a:rPr dirty="0" sz="1800" spc="-1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Use</a:t>
            </a:r>
            <a:r>
              <a:rPr dirty="0" sz="1800" spc="-3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OpenCV</a:t>
            </a:r>
            <a:r>
              <a:rPr dirty="0" sz="1800" spc="-3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dirty="0" sz="1800" spc="-3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deep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learning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models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(CNNs)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track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customer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movements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video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feeds.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292929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12700" marR="62865" indent="-8890">
              <a:lnSpc>
                <a:spcPct val="100000"/>
              </a:lnSpc>
              <a:buSzPct val="94444"/>
              <a:buFont typeface="Arial"/>
              <a:buChar char="•"/>
              <a:tabLst>
                <a:tab pos="92710" algn="l"/>
              </a:tabLst>
            </a:pP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	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Behavioral</a:t>
            </a:r>
            <a:r>
              <a:rPr dirty="0" sz="1800" spc="-30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Analysis:</a:t>
            </a:r>
            <a:r>
              <a:rPr dirty="0" sz="1800" spc="-10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Implement</a:t>
            </a:r>
            <a:r>
              <a:rPr dirty="0" sz="1800" spc="-3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clustering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techniques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segment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customer</a:t>
            </a:r>
            <a:r>
              <a:rPr dirty="0" sz="1800" spc="-3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behavior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into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different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patterns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(e.g.,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browsing,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purchasing).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292929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12700" marR="5080" indent="-8890">
              <a:lnSpc>
                <a:spcPct val="100000"/>
              </a:lnSpc>
              <a:buSzPct val="94444"/>
              <a:buFont typeface="Arial"/>
              <a:buChar char="•"/>
              <a:tabLst>
                <a:tab pos="92710" algn="l"/>
              </a:tabLst>
            </a:pPr>
            <a:r>
              <a:rPr dirty="0" sz="1800" spc="-10" b="1">
                <a:solidFill>
                  <a:srgbClr val="292929"/>
                </a:solidFill>
                <a:latin typeface="Arial"/>
                <a:cs typeface="Arial"/>
              </a:rPr>
              <a:t>	</a:t>
            </a:r>
            <a:r>
              <a:rPr dirty="0" sz="1800" spc="-10" b="1">
                <a:solidFill>
                  <a:srgbClr val="292929"/>
                </a:solidFill>
                <a:latin typeface="Arial"/>
                <a:cs typeface="Arial"/>
              </a:rPr>
              <a:t>Real-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time</a:t>
            </a:r>
            <a:r>
              <a:rPr dirty="0" sz="1800" spc="-1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Alerts:</a:t>
            </a:r>
            <a:r>
              <a:rPr dirty="0" sz="1800" spc="-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Build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alert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systems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when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specific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behaviors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are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detected,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such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when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customer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lingers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near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out-of-stock product.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82550">
              <a:lnSpc>
                <a:spcPct val="100000"/>
              </a:lnSpc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•Could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include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flowchart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algorithms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or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steps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are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used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process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raw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from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cameras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sensors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actionable outputs.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01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dirty="0" spc="-60"/>
              <a:t> </a:t>
            </a:r>
            <a:r>
              <a:rPr dirty="0" spc="-10"/>
              <a:t>Stack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9738" y="1220510"/>
            <a:ext cx="5386070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232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OpenCV:</a:t>
            </a:r>
            <a:r>
              <a:rPr dirty="0" sz="1800" spc="-1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real-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time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computer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vision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(e.g.,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detecting</a:t>
            </a:r>
            <a:r>
              <a:rPr dirty="0" sz="1800" spc="-3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customer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movement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tracking interactions).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TensorFlow/PyTorch:</a:t>
            </a:r>
            <a:r>
              <a:rPr dirty="0" sz="1800" spc="-3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dirty="0" sz="1800" spc="-3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training</a:t>
            </a:r>
            <a:r>
              <a:rPr dirty="0" sz="1800" spc="-3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machine</a:t>
            </a:r>
            <a:r>
              <a:rPr dirty="0" sz="1800" spc="-3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learning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models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predict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customer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behavior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preferences.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260350">
              <a:lnSpc>
                <a:spcPct val="100000"/>
              </a:lnSpc>
            </a:pP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Database</a:t>
            </a:r>
            <a:r>
              <a:rPr dirty="0" sz="1800" spc="-40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(Optional):</a:t>
            </a:r>
            <a:r>
              <a:rPr dirty="0" sz="1800" spc="-30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dirty="0" sz="1800" spc="-3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store</a:t>
            </a:r>
            <a:r>
              <a:rPr dirty="0" sz="1800" spc="-3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historical</a:t>
            </a:r>
            <a:r>
              <a:rPr dirty="0" sz="180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customer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behavior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patterns.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106680">
              <a:lnSpc>
                <a:spcPct val="100000"/>
              </a:lnSpc>
            </a:pP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Visualization</a:t>
            </a:r>
            <a:r>
              <a:rPr dirty="0" sz="1800" spc="-40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Tools</a:t>
            </a:r>
            <a:r>
              <a:rPr dirty="0" sz="1800" spc="-2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(e.g.,</a:t>
            </a:r>
            <a:r>
              <a:rPr dirty="0" sz="1800" spc="-2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Tableau,</a:t>
            </a:r>
            <a:r>
              <a:rPr dirty="0" sz="1800" spc="-30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Power</a:t>
            </a:r>
            <a:r>
              <a:rPr dirty="0" sz="1800" spc="-2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BI):</a:t>
            </a:r>
            <a:r>
              <a:rPr dirty="0" sz="1800" spc="-10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For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presenting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insights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alerts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easy-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to-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understand</a:t>
            </a:r>
            <a:r>
              <a:rPr dirty="0" sz="1800" spc="-4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1826" y="1321816"/>
            <a:ext cx="2619375" cy="28146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Prototyping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0"/>
              <a:t> Testing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7640" y="1745246"/>
            <a:ext cx="3933685" cy="22028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74250" y="1115886"/>
            <a:ext cx="5034280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" indent="-88900">
              <a:lnSpc>
                <a:spcPct val="100000"/>
              </a:lnSpc>
              <a:spcBef>
                <a:spcPts val="100"/>
              </a:spcBef>
              <a:buSzPct val="94444"/>
              <a:buFont typeface="Arial"/>
              <a:buChar char="•"/>
              <a:tabLst>
                <a:tab pos="92710" algn="l"/>
              </a:tabLst>
            </a:pP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Prototype</a:t>
            </a:r>
            <a:r>
              <a:rPr dirty="0" sz="1800" spc="-40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92929"/>
                </a:solidFill>
                <a:latin typeface="Arial"/>
                <a:cs typeface="Arial"/>
              </a:rPr>
              <a:t>Features:</a:t>
            </a:r>
            <a:endParaRPr sz="1800">
              <a:latin typeface="Arial"/>
              <a:cs typeface="Arial"/>
            </a:endParaRPr>
          </a:p>
          <a:p>
            <a:pPr lvl="1" marL="755650" marR="44450" indent="-285750">
              <a:lnSpc>
                <a:spcPct val="100000"/>
              </a:lnSpc>
              <a:buChar char="•"/>
              <a:tabLst>
                <a:tab pos="755650" algn="l"/>
              </a:tabLst>
            </a:pP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Real-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time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tracking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customer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movement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dirty="0" sz="1800" spc="-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store.</a:t>
            </a:r>
            <a:endParaRPr sz="1800">
              <a:latin typeface="Arial"/>
              <a:cs typeface="Arial"/>
            </a:endParaRPr>
          </a:p>
          <a:p>
            <a:pPr lvl="1" marL="755650" marR="525145" indent="-285750">
              <a:lnSpc>
                <a:spcPct val="100000"/>
              </a:lnSpc>
              <a:buChar char="•"/>
              <a:tabLst>
                <a:tab pos="755650" algn="l"/>
              </a:tabLst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Identification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high-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traffic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areas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product</a:t>
            </a:r>
            <a:r>
              <a:rPr dirty="0" sz="1800" spc="-3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preferences.</a:t>
            </a:r>
            <a:endParaRPr sz="1800">
              <a:latin typeface="Arial"/>
              <a:cs typeface="Arial"/>
            </a:endParaRPr>
          </a:p>
          <a:p>
            <a:pPr lvl="1" marL="755650" marR="882650" indent="-285750">
              <a:lnSpc>
                <a:spcPct val="100000"/>
              </a:lnSpc>
              <a:buChar char="•"/>
              <a:tabLst>
                <a:tab pos="755650" algn="l"/>
              </a:tabLst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Alerts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potential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issues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(e.g.,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restocking,</a:t>
            </a:r>
            <a:r>
              <a:rPr dirty="0" sz="1800" spc="-3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customer</a:t>
            </a:r>
            <a:r>
              <a:rPr dirty="0" sz="1800" spc="-3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assistance).</a:t>
            </a:r>
            <a:endParaRPr sz="1800">
              <a:latin typeface="Arial"/>
              <a:cs typeface="Arial"/>
            </a:endParaRPr>
          </a:p>
          <a:p>
            <a:pPr marL="92710" indent="-88900">
              <a:lnSpc>
                <a:spcPct val="100000"/>
              </a:lnSpc>
              <a:buSzPct val="94444"/>
              <a:buFont typeface="Arial"/>
              <a:buChar char="•"/>
              <a:tabLst>
                <a:tab pos="92710" algn="l"/>
              </a:tabLst>
            </a:pPr>
            <a:r>
              <a:rPr dirty="0" sz="1800" b="1">
                <a:solidFill>
                  <a:srgbClr val="292929"/>
                </a:solidFill>
                <a:latin typeface="Arial"/>
                <a:cs typeface="Arial"/>
              </a:rPr>
              <a:t>Testing</a:t>
            </a:r>
            <a:r>
              <a:rPr dirty="0" sz="1800" spc="-50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92929"/>
                </a:solidFill>
                <a:latin typeface="Arial"/>
                <a:cs typeface="Arial"/>
              </a:rPr>
              <a:t>Process:</a:t>
            </a:r>
            <a:endParaRPr sz="1800">
              <a:latin typeface="Arial"/>
              <a:cs typeface="Arial"/>
            </a:endParaRPr>
          </a:p>
          <a:p>
            <a:pPr lvl="1" marL="755015" marR="144780" indent="-285750">
              <a:lnSpc>
                <a:spcPct val="100000"/>
              </a:lnSpc>
              <a:buChar char="•"/>
              <a:tabLst>
                <a:tab pos="755015" algn="l"/>
              </a:tabLst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Initial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testing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with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video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feeds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controlled</a:t>
            </a:r>
            <a:r>
              <a:rPr dirty="0" sz="1800" spc="-3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environment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(e.g.,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smaller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test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store).</a:t>
            </a:r>
            <a:endParaRPr sz="1800">
              <a:latin typeface="Arial"/>
              <a:cs typeface="Arial"/>
            </a:endParaRPr>
          </a:p>
          <a:p>
            <a:pPr lvl="1" marL="755015" marR="5080" indent="-285750">
              <a:lnSpc>
                <a:spcPct val="100000"/>
              </a:lnSpc>
              <a:buChar char="•"/>
              <a:tabLst>
                <a:tab pos="755015" algn="l"/>
              </a:tabLst>
            </a:pP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Evaluation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based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on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accuracy</a:t>
            </a:r>
            <a:r>
              <a:rPr dirty="0" sz="1800" spc="-1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dirty="0" sz="1800" spc="50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customer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tracking,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latency,</a:t>
            </a:r>
            <a:r>
              <a:rPr dirty="0" sz="1800" spc="-2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dirty="0" sz="1800" spc="-2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Arial"/>
                <a:cs typeface="Arial"/>
              </a:rPr>
              <a:t>actionable insights.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2025-04-05T18:29:51Z</dcterms:created>
  <dcterms:modified xsi:type="dcterms:W3CDTF">2025-04-05T18:29:51Z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2025-04-05T00:00:00Z</vt:filetime>
  </property>
  <property fmtid="{D5CDD505-2E9C-101B-9397-08002B2CF9AE}" pid="3" name="LastSaved">
    <vt:filetime>2025-04-05T00:00:00Z</vt:filetime>
  </property>
  <property fmtid="{D5CDD505-2E9C-101B-9397-08002B2CF9AE}" pid="4" name="Producer">
    <vt:lpwstr>3-Heights(TM) PDF Security Shell 4.8.25.2 (http://www.pdf-tools.com)</vt:lpwstr>
  </property>
</Properties>
</file>