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79" r:id="rId2"/>
    <p:sldId id="257" r:id="rId3"/>
    <p:sldId id="259" r:id="rId4"/>
    <p:sldId id="258" r:id="rId5"/>
    <p:sldId id="260" r:id="rId6"/>
    <p:sldId id="261" r:id="rId7"/>
    <p:sldId id="263" r:id="rId8"/>
    <p:sldId id="272"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varScale="1">
        <p:scale>
          <a:sx n="64" d="100"/>
          <a:sy n="64" d="100"/>
        </p:scale>
        <p:origin x="104" y="3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4B13F-7AFF-41B3-A900-ACD915AE2D3E}" type="datetimeFigureOut">
              <a:rPr lang="en-US" smtClean="0"/>
              <a:t>8/16/2025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89C753-6A46-4379-AE29-B476185F1619}" type="slidenum">
              <a:rPr lang="en-US" smtClean="0"/>
              <a:t>‹#›</a:t>
            </a:fld>
            <a:endParaRPr lang="en-US"/>
          </a:p>
        </p:txBody>
      </p:sp>
    </p:spTree>
    <p:extLst>
      <p:ext uri="{BB962C8B-B14F-4D97-AF65-F5344CB8AC3E}">
        <p14:creationId xmlns:p14="http://schemas.microsoft.com/office/powerpoint/2010/main" val="866964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A0EF287E-F4EE-4F65-884B-55CB4B9B19BE}" type="datetime1">
              <a:rPr lang="en-US" smtClean="0"/>
              <a:t>8/16/2025</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8D34786F-578E-4DF2-B55D-B401902FE8E3}" type="datetime1">
              <a:rPr lang="en-US" smtClean="0"/>
              <a:t>8/16/2025</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8A292478-66DC-49B2-82C0-453B2FCBE3D8}" type="datetime1">
              <a:rPr lang="en-US" smtClean="0"/>
              <a:t>8/16/2025</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34363118-32AC-45A3-9279-7EFC347AF6C8}" type="datetime1">
              <a:rPr lang="en-US" smtClean="0"/>
              <a:t>8/16/2025</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4936ED-0479-464E-8503-83166DC40352}" type="datetime1">
              <a:rPr lang="en-US" smtClean="0"/>
              <a:t>8/16/2025</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F4907986-A7BC-4AE3-8A7F-F6BA6052BBC9}" type="datetime1">
              <a:rPr lang="en-US" smtClean="0"/>
              <a:t>8/16/2025</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CA0ADF50-E7C9-4BE1-81FC-A343748A4B6F}" type="datetime1">
              <a:rPr lang="en-US" smtClean="0"/>
              <a:t>8/16/2025</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B363194F-ECCD-438B-9A57-E03395BBC9D1}" type="datetime1">
              <a:rPr lang="en-US" smtClean="0"/>
              <a:t>8/16/2025</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1FF547D6-8437-4533-B58B-4C285D9B0900}" type="datetime1">
              <a:rPr lang="en-US" smtClean="0"/>
              <a:t>8/16/2025</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A181007E-0055-4BFB-B61E-A7C41F4B27AB}" type="datetime1">
              <a:rPr lang="en-US" smtClean="0"/>
              <a:t>8/16/2025</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222A2073-2790-41CB-897C-2638B88B9839}" type="datetime1">
              <a:rPr lang="en-US" smtClean="0"/>
              <a:t>8/16/2025</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57947-027B-4D78-9192-77412E516216}" type="datetime1">
              <a:rPr lang="en-US" smtClean="0"/>
              <a:t>8/16/2025</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6" y="2380343"/>
            <a:ext cx="7946573" cy="3185487"/>
          </a:xfrm>
          <a:prstGeom prst="rect">
            <a:avLst/>
          </a:prstGeom>
          <a:solidFill>
            <a:schemeClr val="bg2">
              <a:lumMod val="25000"/>
            </a:schemeClr>
          </a:solidFill>
        </p:spPr>
        <p:txBody>
          <a:bodyPr wrap="squar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2500" dirty="0">
              <a:solidFill>
                <a:srgbClr val="FF6600"/>
              </a:solidFill>
            </a:endParaRPr>
          </a:p>
          <a:p>
            <a:r>
              <a:rPr lang="en-US" sz="2000" b="1" i="1" dirty="0">
                <a:solidFill>
                  <a:srgbClr val="FF6600"/>
                </a:solidFill>
              </a:rPr>
              <a:t>Name: Peter Abban</a:t>
            </a:r>
          </a:p>
          <a:p>
            <a:r>
              <a:rPr lang="en-US" sz="2000" b="1" i="1" dirty="0">
                <a:solidFill>
                  <a:srgbClr val="FF6600"/>
                </a:solidFill>
              </a:rPr>
              <a:t>Email: abbanpeter12@gmail.com</a:t>
            </a:r>
            <a:endParaRPr lang="en-US" sz="2000" b="1" i="1" dirty="0">
              <a:solidFill>
                <a:schemeClr val="accent2"/>
              </a:solidFill>
            </a:endParaRPr>
          </a:p>
          <a:p>
            <a:r>
              <a:rPr lang="en-US" sz="2000" b="1" i="1" dirty="0">
                <a:solidFill>
                  <a:srgbClr val="FF6600"/>
                </a:solidFill>
              </a:rPr>
              <a:t>Country: Hungary</a:t>
            </a:r>
            <a:endParaRPr lang="en-US" sz="2000" b="1" i="1" dirty="0">
              <a:solidFill>
                <a:schemeClr val="accent2"/>
              </a:solidFill>
            </a:endParaRPr>
          </a:p>
          <a:p>
            <a:r>
              <a:rPr lang="en-US" sz="2000" b="1" i="1" dirty="0">
                <a:solidFill>
                  <a:srgbClr val="FF6600"/>
                </a:solidFill>
              </a:rPr>
              <a:t>Date : 15-Aug-2025</a:t>
            </a:r>
          </a:p>
        </p:txBody>
      </p:sp>
      <p:sp>
        <p:nvSpPr>
          <p:cNvPr id="2" name="Slide Number Placeholder 1">
            <a:extLst>
              <a:ext uri="{FF2B5EF4-FFF2-40B4-BE49-F238E27FC236}">
                <a16:creationId xmlns:a16="http://schemas.microsoft.com/office/drawing/2014/main" id="{182A23E9-0352-CC5D-A314-6C41E10EFC5B}"/>
              </a:ext>
            </a:extLst>
          </p:cNvPr>
          <p:cNvSpPr>
            <a:spLocks noGrp="1"/>
          </p:cNvSpPr>
          <p:nvPr>
            <p:ph type="sldNum" sz="quarter" idx="12"/>
          </p:nvPr>
        </p:nvSpPr>
        <p:spPr/>
        <p:txBody>
          <a:bodyPr/>
          <a:lstStyle/>
          <a:p>
            <a:fld id="{F3281B17-8789-6B4C-B449-7FC9CCFFE3A3}" type="slidenum">
              <a:rPr lang="en-US" smtClean="0"/>
              <a:t>1</a:t>
            </a:fld>
            <a:endParaRPr lang="en-US"/>
          </a:p>
        </p:txBody>
      </p:sp>
    </p:spTree>
    <p:extLst>
      <p:ext uri="{BB962C8B-B14F-4D97-AF65-F5344CB8AC3E}">
        <p14:creationId xmlns:p14="http://schemas.microsoft.com/office/powerpoint/2010/main" val="149197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10515600" cy="4831701"/>
          </a:xfrm>
        </p:spPr>
        <p:txBody>
          <a:bodyPr>
            <a:normAutofit/>
          </a:bodyPr>
          <a:lstStyle/>
          <a:p>
            <a:r>
              <a:rPr lang="en-US" sz="1800" b="1" dirty="0"/>
              <a:t>XYZ</a:t>
            </a:r>
            <a:r>
              <a:rPr lang="en-US" sz="1800" dirty="0"/>
              <a:t> is a private equity firm in US. Due to remarkable growth in the Cab Industry in last few years and multiple key players in the market, it is planning for an investment in Cab industry and as per their Go-to-Market (G2M) they want to understand the market before taking the final decision.</a:t>
            </a:r>
          </a:p>
          <a:p>
            <a:pPr marL="0" indent="0">
              <a:buNone/>
            </a:pPr>
            <a:endParaRPr lang="en-US" sz="1800" dirty="0"/>
          </a:p>
          <a:p>
            <a:r>
              <a:rPr lang="en-US" sz="1800" b="1" i="1" dirty="0"/>
              <a:t>Objective</a:t>
            </a:r>
            <a:r>
              <a:rPr lang="en-US" sz="1800" dirty="0"/>
              <a:t>: Provide actionable insights to help XYZ firm in identifying the right company for investment.</a:t>
            </a:r>
          </a:p>
          <a:p>
            <a:endParaRPr lang="en-US" sz="1800" dirty="0"/>
          </a:p>
          <a:p>
            <a:pPr marL="0" indent="0">
              <a:buNone/>
            </a:pPr>
            <a:r>
              <a:rPr lang="en-US" sz="1800" b="1" dirty="0"/>
              <a:t> </a:t>
            </a:r>
            <a:r>
              <a:rPr lang="en-US" sz="1800" b="1" i="1" dirty="0"/>
              <a:t>Data Analysis and Recommendation(s)</a:t>
            </a:r>
            <a:r>
              <a:rPr lang="en-US" sz="1800" i="1" dirty="0"/>
              <a:t>: </a:t>
            </a:r>
          </a:p>
          <a:p>
            <a:pPr marL="400050" indent="-400050">
              <a:buFont typeface="+mj-lt"/>
              <a:buAutoNum type="romanLcPeriod"/>
            </a:pPr>
            <a:r>
              <a:rPr lang="en-US" sz="1800" dirty="0"/>
              <a:t>Data Understanding.</a:t>
            </a:r>
          </a:p>
          <a:p>
            <a:pPr marL="400050" indent="-400050">
              <a:buFont typeface="+mj-lt"/>
              <a:buAutoNum type="romanLcPeriod"/>
            </a:pPr>
            <a:r>
              <a:rPr lang="en-US" sz="1800" dirty="0"/>
              <a:t>Analysis of Cab Performance </a:t>
            </a:r>
          </a:p>
          <a:p>
            <a:pPr marL="400050" indent="-400050">
              <a:buFont typeface="+mj-lt"/>
              <a:buAutoNum type="romanLcPeriod"/>
            </a:pPr>
            <a:r>
              <a:rPr lang="en-US" sz="1800" dirty="0"/>
              <a:t>Analysis of Customer Demographics </a:t>
            </a:r>
          </a:p>
          <a:p>
            <a:pPr marL="400050" indent="-400050">
              <a:buFont typeface="+mj-lt"/>
              <a:buAutoNum type="romanLcPeriod"/>
            </a:pPr>
            <a:r>
              <a:rPr lang="en-US" sz="1800" dirty="0"/>
              <a:t>Analysis of Transaction Pattern </a:t>
            </a:r>
          </a:p>
          <a:p>
            <a:pPr marL="400050" indent="-400050">
              <a:buFont typeface="+mj-lt"/>
              <a:buAutoNum type="romanLcPeriod"/>
            </a:pPr>
            <a:r>
              <a:rPr lang="en-US" sz="1800" dirty="0"/>
              <a:t>Analysis of the City-wise Distribution</a:t>
            </a:r>
          </a:p>
          <a:p>
            <a:pPr marL="400050" indent="-400050">
              <a:buFont typeface="+mj-lt"/>
              <a:buAutoNum type="romanLcPeriod"/>
            </a:pPr>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
        <p:nvSpPr>
          <p:cNvPr id="2" name="Slide Number Placeholder 1">
            <a:extLst>
              <a:ext uri="{FF2B5EF4-FFF2-40B4-BE49-F238E27FC236}">
                <a16:creationId xmlns:a16="http://schemas.microsoft.com/office/drawing/2014/main" id="{9CA4870D-2C12-46CB-D398-55B72AE2634C}"/>
              </a:ext>
            </a:extLst>
          </p:cNvPr>
          <p:cNvSpPr>
            <a:spLocks noGrp="1"/>
          </p:cNvSpPr>
          <p:nvPr>
            <p:ph type="sldNum" sz="quarter" idx="12"/>
          </p:nvPr>
        </p:nvSpPr>
        <p:spPr/>
        <p:txBody>
          <a:bodyPr/>
          <a:lstStyle/>
          <a:p>
            <a:fld id="{F3281B17-8789-6B4C-B449-7FC9CCFFE3A3}" type="slidenum">
              <a:rPr lang="en-US" smtClean="0"/>
              <a:t>2</a:t>
            </a:fld>
            <a:endParaRPr lang="en-US"/>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11208532" cy="369331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Total Datapoints: </a:t>
            </a:r>
            <a:r>
              <a:rPr lang="en-US" dirty="0"/>
              <a:t>359392</a:t>
            </a:r>
          </a:p>
          <a:p>
            <a:pPr marL="285750" indent="-285750">
              <a:buFont typeface="Arial" panose="020B0604020202020204" pitchFamily="34" charset="0"/>
              <a:buChar char="•"/>
            </a:pPr>
            <a:r>
              <a:rPr lang="en-US" b="1" dirty="0"/>
              <a:t>Total Features</a:t>
            </a:r>
            <a:r>
              <a:rPr lang="en-US" dirty="0"/>
              <a:t>: 16</a:t>
            </a:r>
          </a:p>
          <a:p>
            <a:pPr marL="285750" indent="-285750">
              <a:buFont typeface="Arial" panose="020B0604020202020204" pitchFamily="34" charset="0"/>
              <a:buChar char="•"/>
            </a:pPr>
            <a:r>
              <a:rPr lang="en-US" b="1" dirty="0"/>
              <a:t>Timeframe of Data</a:t>
            </a:r>
            <a:r>
              <a:rPr lang="en-US" dirty="0"/>
              <a:t>: 2016-01-31 to 2018-12-31</a:t>
            </a:r>
          </a:p>
          <a:p>
            <a:endParaRPr lang="en-US" dirty="0"/>
          </a:p>
          <a:p>
            <a:endParaRPr lang="en-US" dirty="0"/>
          </a:p>
          <a:p>
            <a:r>
              <a:rPr lang="en-US" b="1" dirty="0"/>
              <a:t>Dataset Description:</a:t>
            </a:r>
          </a:p>
          <a:p>
            <a:endParaRPr lang="en-US" b="1" dirty="0"/>
          </a:p>
          <a:p>
            <a:pPr marL="285750" indent="-285750" algn="just">
              <a:buFont typeface="Arial" panose="020B0604020202020204" pitchFamily="34" charset="0"/>
              <a:buChar char="•"/>
            </a:pPr>
            <a:r>
              <a:rPr lang="en-US" b="1" dirty="0" err="1"/>
              <a:t>Cab_Data</a:t>
            </a:r>
            <a:r>
              <a:rPr lang="en-US" b="1" dirty="0"/>
              <a:t>: </a:t>
            </a:r>
            <a:r>
              <a:rPr lang="en-US" dirty="0"/>
              <a:t>Contains details for the two Cab  companies (</a:t>
            </a:r>
            <a:r>
              <a:rPr lang="en-US" b="1" dirty="0"/>
              <a:t>size: </a:t>
            </a:r>
            <a:r>
              <a:rPr lang="en-US" dirty="0"/>
              <a:t>359392, 7)</a:t>
            </a:r>
            <a:endParaRPr lang="en-US" b="1" dirty="0"/>
          </a:p>
          <a:p>
            <a:pPr marL="285750" indent="-285750" algn="just">
              <a:buFont typeface="Arial" panose="020B0604020202020204" pitchFamily="34" charset="0"/>
              <a:buChar char="•"/>
            </a:pPr>
            <a:r>
              <a:rPr lang="en-US" b="1" dirty="0" err="1"/>
              <a:t>Customer_ID</a:t>
            </a:r>
            <a:r>
              <a:rPr lang="en-US" b="1" dirty="0"/>
              <a:t>: </a:t>
            </a:r>
            <a:r>
              <a:rPr lang="en-US" dirty="0"/>
              <a:t>Contains unique identifiers that links to the customer’s  (</a:t>
            </a:r>
            <a:r>
              <a:rPr lang="en-US" b="1" dirty="0"/>
              <a:t>size: </a:t>
            </a:r>
            <a:r>
              <a:rPr lang="en-US" dirty="0"/>
              <a:t>49171, 4)</a:t>
            </a:r>
          </a:p>
          <a:p>
            <a:pPr algn="just"/>
            <a:r>
              <a:rPr lang="en-US" dirty="0"/>
              <a:t>     demographic details</a:t>
            </a:r>
          </a:p>
          <a:p>
            <a:pPr marL="285750" indent="-285750" algn="just">
              <a:buFont typeface="Arial" panose="020B0604020202020204" pitchFamily="34" charset="0"/>
              <a:buChar char="•"/>
            </a:pPr>
            <a:r>
              <a:rPr lang="en-US" b="1" dirty="0" err="1"/>
              <a:t>Transaction_ID</a:t>
            </a:r>
            <a:r>
              <a:rPr lang="en-US" b="1" dirty="0"/>
              <a:t>: </a:t>
            </a:r>
            <a:r>
              <a:rPr lang="en-US" dirty="0"/>
              <a:t>Contains the transaction to customer mapping and payment mode (</a:t>
            </a:r>
            <a:r>
              <a:rPr lang="en-US" b="1" dirty="0"/>
              <a:t>size: </a:t>
            </a:r>
            <a:r>
              <a:rPr lang="en-US" dirty="0"/>
              <a:t>440098, 3)</a:t>
            </a:r>
          </a:p>
          <a:p>
            <a:pPr marL="285750" indent="-285750" algn="just">
              <a:buFont typeface="Arial" panose="020B0604020202020204" pitchFamily="34" charset="0"/>
              <a:buChar char="•"/>
            </a:pPr>
            <a:r>
              <a:rPr lang="en-US" dirty="0"/>
              <a:t> </a:t>
            </a:r>
            <a:r>
              <a:rPr lang="en-US" b="1" dirty="0"/>
              <a:t>City: </a:t>
            </a:r>
            <a:r>
              <a:rPr lang="en-US" dirty="0"/>
              <a:t>Contains U.S cities, their population and the number of Cab users (</a:t>
            </a:r>
            <a:r>
              <a:rPr lang="en-US" b="1" dirty="0"/>
              <a:t>size: </a:t>
            </a:r>
            <a:r>
              <a:rPr lang="en-US" dirty="0"/>
              <a:t>20, 3)</a:t>
            </a:r>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6510130" y="1537723"/>
            <a:ext cx="5272709" cy="2478721"/>
            <a:chOff x="5536376" y="1858363"/>
            <a:chExt cx="6148852" cy="3638251"/>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11391" cy="3638251"/>
              <a:chOff x="1702411" y="3452991"/>
              <a:chExt cx="5111391" cy="4113693"/>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11391" cy="1459816"/>
                <a:chOff x="1702411" y="4026102"/>
                <a:chExt cx="5111391" cy="1459816"/>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026210"/>
                  <a:ext cx="1121326" cy="459708"/>
                </a:xfrm>
                <a:prstGeom prst="rect">
                  <a:avLst/>
                </a:prstGeom>
                <a:noFill/>
              </p:spPr>
              <p:txBody>
                <a:bodyPr wrap="square" rtlCol="0">
                  <a:spAutoFit/>
                </a:bodyPr>
                <a:lstStyle/>
                <a:p>
                  <a:r>
                    <a:rPr lang="en-US" sz="1200" dirty="0" err="1"/>
                    <a:t>Cab_Data.cs</a:t>
                  </a:r>
                  <a:endParaRPr lang="en-US" sz="1200" dirty="0"/>
                </a:p>
              </p:txBody>
            </p:sp>
            <p:sp>
              <p:nvSpPr>
                <p:cNvPr id="10" name="TextBox 9">
                  <a:extLst>
                    <a:ext uri="{FF2B5EF4-FFF2-40B4-BE49-F238E27FC236}">
                      <a16:creationId xmlns:a16="http://schemas.microsoft.com/office/drawing/2014/main" id="{4A0D3DAE-96EE-934F-9AF0-0620F641D805}"/>
                    </a:ext>
                  </a:extLst>
                </p:cNvPr>
                <p:cNvSpPr txBox="1"/>
                <p:nvPr/>
              </p:nvSpPr>
              <p:spPr>
                <a:xfrm>
                  <a:off x="3052806" y="4996475"/>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316806" y="5026210"/>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063321" y="5010792"/>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050996" y="6647267"/>
                <a:ext cx="2160186" cy="919417"/>
              </a:xfrm>
              <a:prstGeom prst="rect">
                <a:avLst/>
              </a:prstGeom>
              <a:noFill/>
            </p:spPr>
            <p:txBody>
              <a:bodyPr wrap="square" rtlCol="0">
                <a:spAutoFit/>
              </a:bodyPr>
              <a:lstStyle/>
              <a:p>
                <a:r>
                  <a:rPr lang="en-US" sz="1200" dirty="0"/>
                  <a:t>Final Data (merged data)</a:t>
                </a:r>
              </a:p>
              <a:p>
                <a:endParaRPr lang="en-US" dirty="0"/>
              </a:p>
            </p:txBody>
          </p:sp>
        </p:grpSp>
        <p:sp>
          <p:nvSpPr>
            <p:cNvPr id="39" name="Freeform 86">
              <a:extLst>
                <a:ext uri="{FF2B5EF4-FFF2-40B4-BE49-F238E27FC236}">
                  <a16:creationId xmlns:a16="http://schemas.microsoft.com/office/drawing/2014/main" id="{1B25A797-CEF4-004B-A34A-0B12A2C9F170}"/>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a:extLst>
                <a:ext uri="{FF2B5EF4-FFF2-40B4-BE49-F238E27FC236}">
                  <a16:creationId xmlns:a16="http://schemas.microsoft.com/office/drawing/2014/main" id="{D91ACCB9-E39C-BD40-B428-6A71DF137BDF}"/>
                </a:ext>
              </a:extLst>
            </p:cNvPr>
            <p:cNvSpPr txBox="1"/>
            <p:nvPr/>
          </p:nvSpPr>
          <p:spPr>
            <a:xfrm>
              <a:off x="10915652" y="2887013"/>
              <a:ext cx="197614" cy="367965"/>
            </a:xfrm>
            <a:prstGeom prst="rect">
              <a:avLst/>
            </a:prstGeom>
            <a:noFill/>
          </p:spPr>
          <p:txBody>
            <a:bodyPr wrap="none" rtlCol="0">
              <a:spAutoFit/>
            </a:bodyPr>
            <a:lstStyle/>
            <a:p>
              <a:endParaRPr lang="en-US" sz="1200" dirty="0"/>
            </a:p>
          </p:txBody>
        </p:sp>
        <p:cxnSp>
          <p:nvCxnSpPr>
            <p:cNvPr id="47" name="Straight Arrow Connector 46">
              <a:extLst>
                <a:ext uri="{FF2B5EF4-FFF2-40B4-BE49-F238E27FC236}">
                  <a16:creationId xmlns:a16="http://schemas.microsoft.com/office/drawing/2014/main" id="{EB5BEC63-E17B-CB43-89A7-6F8377D71E6A}"/>
                </a:ext>
              </a:extLst>
            </p:cNvPr>
            <p:cNvCxnSpPr>
              <a:cxnSpLocks/>
              <a:stCxn id="39"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    Data Understanding</a:t>
            </a:r>
          </a:p>
        </p:txBody>
      </p:sp>
      <p:sp>
        <p:nvSpPr>
          <p:cNvPr id="2" name="Slide Number Placeholder 1">
            <a:extLst>
              <a:ext uri="{FF2B5EF4-FFF2-40B4-BE49-F238E27FC236}">
                <a16:creationId xmlns:a16="http://schemas.microsoft.com/office/drawing/2014/main" id="{E3A29672-0B7E-F36F-28C5-1CBEF8B1EA87}"/>
              </a:ext>
            </a:extLst>
          </p:cNvPr>
          <p:cNvSpPr>
            <a:spLocks noGrp="1"/>
          </p:cNvSpPr>
          <p:nvPr>
            <p:ph type="sldNum" sz="quarter" idx="12"/>
          </p:nvPr>
        </p:nvSpPr>
        <p:spPr/>
        <p:txBody>
          <a:bodyPr/>
          <a:lstStyle/>
          <a:p>
            <a:fld id="{F3281B17-8789-6B4C-B449-7FC9CCFFE3A3}" type="slidenum">
              <a:rPr lang="en-US" smtClean="0"/>
              <a:t>3</a:t>
            </a:fld>
            <a:endParaRPr lang="en-US"/>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6804253-3163-4F43-BC8C-6307FD7D618B}"/>
              </a:ext>
            </a:extLst>
          </p:cNvPr>
          <p:cNvGrpSpPr/>
          <p:nvPr/>
        </p:nvGrpSpPr>
        <p:grpSpPr>
          <a:xfrm>
            <a:off x="555761" y="1523419"/>
            <a:ext cx="6425464" cy="4254422"/>
            <a:chOff x="555761" y="1690688"/>
            <a:chExt cx="6425464" cy="4254422"/>
          </a:xfrm>
        </p:grpSpPr>
        <p:sp>
          <p:nvSpPr>
            <p:cNvPr id="6" name="Rectangle 5">
              <a:extLst>
                <a:ext uri="{FF2B5EF4-FFF2-40B4-BE49-F238E27FC236}">
                  <a16:creationId xmlns:a16="http://schemas.microsoft.com/office/drawing/2014/main" id="{ED020DBE-BB46-414C-BC00-FD6696C52E97}"/>
                </a:ext>
              </a:extLst>
            </p:cNvPr>
            <p:cNvSpPr/>
            <p:nvPr/>
          </p:nvSpPr>
          <p:spPr>
            <a:xfrm>
              <a:off x="3445727" y="1735060"/>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AE2FFEF-88DB-9446-8C9A-0ABEC330D042}"/>
                </a:ext>
              </a:extLst>
            </p:cNvPr>
            <p:cNvSpPr/>
            <p:nvPr/>
          </p:nvSpPr>
          <p:spPr>
            <a:xfrm>
              <a:off x="555761" y="1690688"/>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0B49C57-3F4A-0A44-8B40-5BC00872A77C}"/>
                </a:ext>
              </a:extLst>
            </p:cNvPr>
            <p:cNvSpPr/>
            <p:nvPr/>
          </p:nvSpPr>
          <p:spPr>
            <a:xfrm>
              <a:off x="6602084" y="2058446"/>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4D56A9-2FE1-004D-8175-1C19DD43305B}"/>
                </a:ext>
              </a:extLst>
            </p:cNvPr>
            <p:cNvSpPr/>
            <p:nvPr/>
          </p:nvSpPr>
          <p:spPr>
            <a:xfrm>
              <a:off x="6786563" y="1735060"/>
              <a:ext cx="194662"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Analysis of Cab Performance</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69AD6E2E-070C-6556-3AEC-322C150877B6}"/>
              </a:ext>
            </a:extLst>
          </p:cNvPr>
          <p:cNvPicPr>
            <a:picLocks noChangeAspect="1"/>
          </p:cNvPicPr>
          <p:nvPr/>
        </p:nvPicPr>
        <p:blipFill>
          <a:blip r:embed="rId2"/>
          <a:stretch>
            <a:fillRect/>
          </a:stretch>
        </p:blipFill>
        <p:spPr>
          <a:xfrm>
            <a:off x="300058" y="1567791"/>
            <a:ext cx="4086795" cy="1257475"/>
          </a:xfrm>
          <a:prstGeom prst="rect">
            <a:avLst/>
          </a:prstGeom>
        </p:spPr>
      </p:pic>
      <p:pic>
        <p:nvPicPr>
          <p:cNvPr id="10" name="Picture 9">
            <a:extLst>
              <a:ext uri="{FF2B5EF4-FFF2-40B4-BE49-F238E27FC236}">
                <a16:creationId xmlns:a16="http://schemas.microsoft.com/office/drawing/2014/main" id="{CFF29218-DB19-BE3B-69D8-74367754E4B6}"/>
              </a:ext>
            </a:extLst>
          </p:cNvPr>
          <p:cNvPicPr>
            <a:picLocks noChangeAspect="1"/>
          </p:cNvPicPr>
          <p:nvPr/>
        </p:nvPicPr>
        <p:blipFill>
          <a:blip r:embed="rId3"/>
          <a:stretch>
            <a:fillRect/>
          </a:stretch>
        </p:blipFill>
        <p:spPr>
          <a:xfrm>
            <a:off x="461557" y="3211953"/>
            <a:ext cx="3963202" cy="3019323"/>
          </a:xfrm>
          <a:prstGeom prst="rect">
            <a:avLst/>
          </a:prstGeom>
        </p:spPr>
      </p:pic>
      <p:sp>
        <p:nvSpPr>
          <p:cNvPr id="11" name="TextBox 10">
            <a:extLst>
              <a:ext uri="{FF2B5EF4-FFF2-40B4-BE49-F238E27FC236}">
                <a16:creationId xmlns:a16="http://schemas.microsoft.com/office/drawing/2014/main" id="{C4620DCE-01E1-9199-0806-ADAC58A8FB0A}"/>
              </a:ext>
            </a:extLst>
          </p:cNvPr>
          <p:cNvSpPr txBox="1"/>
          <p:nvPr/>
        </p:nvSpPr>
        <p:spPr>
          <a:xfrm>
            <a:off x="408955" y="2842621"/>
            <a:ext cx="3869000" cy="369332"/>
          </a:xfrm>
          <a:prstGeom prst="rect">
            <a:avLst/>
          </a:prstGeom>
          <a:noFill/>
        </p:spPr>
        <p:txBody>
          <a:bodyPr wrap="square" rtlCol="0">
            <a:spAutoFit/>
          </a:bodyPr>
          <a:lstStyle/>
          <a:p>
            <a:r>
              <a:rPr lang="en-US" b="1" dirty="0"/>
              <a:t>            </a:t>
            </a:r>
            <a:r>
              <a:rPr lang="en-US" sz="1400" b="1" dirty="0"/>
              <a:t>Table 1: </a:t>
            </a:r>
            <a:r>
              <a:rPr lang="en-US" sz="1400" dirty="0"/>
              <a:t>Company Performance</a:t>
            </a:r>
          </a:p>
        </p:txBody>
      </p:sp>
      <p:sp>
        <p:nvSpPr>
          <p:cNvPr id="18" name="TextBox 17">
            <a:extLst>
              <a:ext uri="{FF2B5EF4-FFF2-40B4-BE49-F238E27FC236}">
                <a16:creationId xmlns:a16="http://schemas.microsoft.com/office/drawing/2014/main" id="{C5DEE417-E9FC-9609-7FB8-7B77F5FDF6CC}"/>
              </a:ext>
            </a:extLst>
          </p:cNvPr>
          <p:cNvSpPr txBox="1"/>
          <p:nvPr/>
        </p:nvSpPr>
        <p:spPr>
          <a:xfrm>
            <a:off x="1012961" y="6231276"/>
            <a:ext cx="3713151" cy="307777"/>
          </a:xfrm>
          <a:prstGeom prst="rect">
            <a:avLst/>
          </a:prstGeom>
          <a:noFill/>
        </p:spPr>
        <p:txBody>
          <a:bodyPr wrap="square" rtlCol="0">
            <a:spAutoFit/>
          </a:bodyPr>
          <a:lstStyle/>
          <a:p>
            <a:r>
              <a:rPr lang="en-US" sz="1400" b="1" dirty="0"/>
              <a:t>Fig.1: </a:t>
            </a:r>
            <a:r>
              <a:rPr lang="en-US" sz="1400" dirty="0"/>
              <a:t>Total Profit by Company</a:t>
            </a:r>
          </a:p>
        </p:txBody>
      </p:sp>
      <p:pic>
        <p:nvPicPr>
          <p:cNvPr id="22" name="Picture 21">
            <a:extLst>
              <a:ext uri="{FF2B5EF4-FFF2-40B4-BE49-F238E27FC236}">
                <a16:creationId xmlns:a16="http://schemas.microsoft.com/office/drawing/2014/main" id="{B63C4215-AEEC-269E-5DF7-EFA9FC980CE5}"/>
              </a:ext>
            </a:extLst>
          </p:cNvPr>
          <p:cNvPicPr>
            <a:picLocks noChangeAspect="1"/>
          </p:cNvPicPr>
          <p:nvPr/>
        </p:nvPicPr>
        <p:blipFill>
          <a:blip r:embed="rId4"/>
          <a:stretch>
            <a:fillRect/>
          </a:stretch>
        </p:blipFill>
        <p:spPr>
          <a:xfrm>
            <a:off x="4533657" y="1468081"/>
            <a:ext cx="3727237" cy="2763749"/>
          </a:xfrm>
          <a:prstGeom prst="rect">
            <a:avLst/>
          </a:prstGeom>
        </p:spPr>
      </p:pic>
      <p:pic>
        <p:nvPicPr>
          <p:cNvPr id="24" name="Picture 23" descr="A graph of a company&#10;&#10;AI-generated content may be incorrect.">
            <a:extLst>
              <a:ext uri="{FF2B5EF4-FFF2-40B4-BE49-F238E27FC236}">
                <a16:creationId xmlns:a16="http://schemas.microsoft.com/office/drawing/2014/main" id="{0097B9DB-22D0-BBD2-BC75-44630EF340B5}"/>
              </a:ext>
            </a:extLst>
          </p:cNvPr>
          <p:cNvPicPr>
            <a:picLocks noChangeAspect="1"/>
          </p:cNvPicPr>
          <p:nvPr/>
        </p:nvPicPr>
        <p:blipFill>
          <a:blip r:embed="rId5"/>
          <a:stretch>
            <a:fillRect/>
          </a:stretch>
        </p:blipFill>
        <p:spPr>
          <a:xfrm>
            <a:off x="8151203" y="1524401"/>
            <a:ext cx="3889132" cy="2763749"/>
          </a:xfrm>
          <a:prstGeom prst="rect">
            <a:avLst/>
          </a:prstGeom>
        </p:spPr>
      </p:pic>
      <p:sp>
        <p:nvSpPr>
          <p:cNvPr id="25" name="TextBox 24">
            <a:extLst>
              <a:ext uri="{FF2B5EF4-FFF2-40B4-BE49-F238E27FC236}">
                <a16:creationId xmlns:a16="http://schemas.microsoft.com/office/drawing/2014/main" id="{83116650-A11C-CBC5-F545-39E4E5147D25}"/>
              </a:ext>
            </a:extLst>
          </p:cNvPr>
          <p:cNvSpPr txBox="1"/>
          <p:nvPr/>
        </p:nvSpPr>
        <p:spPr>
          <a:xfrm>
            <a:off x="4767209" y="4211671"/>
            <a:ext cx="3328827" cy="307777"/>
          </a:xfrm>
          <a:prstGeom prst="rect">
            <a:avLst/>
          </a:prstGeom>
          <a:noFill/>
        </p:spPr>
        <p:txBody>
          <a:bodyPr wrap="square" rtlCol="0">
            <a:spAutoFit/>
          </a:bodyPr>
          <a:lstStyle/>
          <a:p>
            <a:r>
              <a:rPr lang="en-US" sz="1400" b="1" dirty="0"/>
              <a:t>    Fig.2: </a:t>
            </a:r>
            <a:r>
              <a:rPr lang="en-US" sz="1400" dirty="0"/>
              <a:t>Number of Travels by Company</a:t>
            </a:r>
          </a:p>
        </p:txBody>
      </p:sp>
      <p:sp>
        <p:nvSpPr>
          <p:cNvPr id="26" name="TextBox 25">
            <a:extLst>
              <a:ext uri="{FF2B5EF4-FFF2-40B4-BE49-F238E27FC236}">
                <a16:creationId xmlns:a16="http://schemas.microsoft.com/office/drawing/2014/main" id="{AB76611E-9ADB-A5D6-893F-0FDA97FC8012}"/>
              </a:ext>
            </a:extLst>
          </p:cNvPr>
          <p:cNvSpPr txBox="1"/>
          <p:nvPr/>
        </p:nvSpPr>
        <p:spPr>
          <a:xfrm>
            <a:off x="8769410" y="4225959"/>
            <a:ext cx="3621640" cy="307777"/>
          </a:xfrm>
          <a:prstGeom prst="rect">
            <a:avLst/>
          </a:prstGeom>
          <a:noFill/>
        </p:spPr>
        <p:txBody>
          <a:bodyPr wrap="square" rtlCol="0">
            <a:spAutoFit/>
          </a:bodyPr>
          <a:lstStyle/>
          <a:p>
            <a:r>
              <a:rPr lang="en-US" sz="1400" b="1" dirty="0"/>
              <a:t>Fig.3: </a:t>
            </a:r>
            <a:r>
              <a:rPr lang="en-US" sz="1400" dirty="0"/>
              <a:t>Total Revenue by Company</a:t>
            </a:r>
          </a:p>
        </p:txBody>
      </p:sp>
      <p:sp>
        <p:nvSpPr>
          <p:cNvPr id="27" name="TextBox 26">
            <a:extLst>
              <a:ext uri="{FF2B5EF4-FFF2-40B4-BE49-F238E27FC236}">
                <a16:creationId xmlns:a16="http://schemas.microsoft.com/office/drawing/2014/main" id="{978754D2-1F17-9600-903C-7E5D5467076A}"/>
              </a:ext>
            </a:extLst>
          </p:cNvPr>
          <p:cNvSpPr txBox="1"/>
          <p:nvPr/>
        </p:nvSpPr>
        <p:spPr>
          <a:xfrm>
            <a:off x="5024063" y="4916184"/>
            <a:ext cx="6706380" cy="1477328"/>
          </a:xfrm>
          <a:prstGeom prst="rect">
            <a:avLst/>
          </a:prstGeom>
          <a:noFill/>
        </p:spPr>
        <p:txBody>
          <a:bodyPr wrap="square" rtlCol="0">
            <a:spAutoFit/>
          </a:bodyPr>
          <a:lstStyle/>
          <a:p>
            <a:r>
              <a:rPr lang="en-US" b="1" dirty="0"/>
              <a:t>Table 1. </a:t>
            </a:r>
            <a:r>
              <a:rPr lang="en-US" dirty="0"/>
              <a:t>indicates that Yellow Cab makes </a:t>
            </a:r>
            <a:r>
              <a:rPr lang="en-US" i="1" dirty="0"/>
              <a:t>more profit</a:t>
            </a:r>
            <a:r>
              <a:rPr lang="en-US" dirty="0"/>
              <a:t>, has </a:t>
            </a:r>
            <a:r>
              <a:rPr lang="en-US" i="1" dirty="0"/>
              <a:t>higher number of travels or rides by customers, </a:t>
            </a:r>
            <a:r>
              <a:rPr lang="en-US" dirty="0"/>
              <a:t>and </a:t>
            </a:r>
            <a:r>
              <a:rPr lang="en-US" i="1" dirty="0"/>
              <a:t>makes more revenue returns</a:t>
            </a:r>
            <a:r>
              <a:rPr lang="en-US" dirty="0"/>
              <a:t>. </a:t>
            </a:r>
            <a:r>
              <a:rPr lang="en-US" b="1" dirty="0"/>
              <a:t>Figure 1, Figure 2 and Figure 3</a:t>
            </a:r>
            <a:r>
              <a:rPr lang="en-US" dirty="0"/>
              <a:t>. illustrates by visualizations the growth in profit, number of travels and revenue by Yellow Cab compared to Pink Cab.</a:t>
            </a:r>
          </a:p>
        </p:txBody>
      </p:sp>
      <p:sp>
        <p:nvSpPr>
          <p:cNvPr id="28" name="Slide Number Placeholder 27">
            <a:extLst>
              <a:ext uri="{FF2B5EF4-FFF2-40B4-BE49-F238E27FC236}">
                <a16:creationId xmlns:a16="http://schemas.microsoft.com/office/drawing/2014/main" id="{5E3BD81E-59DC-FB02-E7D0-71D6EC4C0D32}"/>
              </a:ext>
            </a:extLst>
          </p:cNvPr>
          <p:cNvSpPr>
            <a:spLocks noGrp="1"/>
          </p:cNvSpPr>
          <p:nvPr>
            <p:ph type="sldNum" sz="quarter" idx="12"/>
          </p:nvPr>
        </p:nvSpPr>
        <p:spPr/>
        <p:txBody>
          <a:bodyPr/>
          <a:lstStyle/>
          <a:p>
            <a:fld id="{F3281B17-8789-6B4C-B449-7FC9CCFFE3A3}" type="slidenum">
              <a:rPr lang="en-US" smtClean="0"/>
              <a:t>4</a:t>
            </a:fld>
            <a:endParaRPr lang="en-US"/>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Analysis of Customer Demographics</a:t>
            </a:r>
          </a:p>
        </p:txBody>
      </p:sp>
      <p:pic>
        <p:nvPicPr>
          <p:cNvPr id="6" name="Picture 5">
            <a:extLst>
              <a:ext uri="{FF2B5EF4-FFF2-40B4-BE49-F238E27FC236}">
                <a16:creationId xmlns:a16="http://schemas.microsoft.com/office/drawing/2014/main" id="{E4D99699-BE58-12AE-5138-086BBF35A01F}"/>
              </a:ext>
            </a:extLst>
          </p:cNvPr>
          <p:cNvPicPr>
            <a:picLocks noChangeAspect="1"/>
          </p:cNvPicPr>
          <p:nvPr/>
        </p:nvPicPr>
        <p:blipFill>
          <a:blip r:embed="rId2"/>
          <a:stretch>
            <a:fillRect/>
          </a:stretch>
        </p:blipFill>
        <p:spPr>
          <a:xfrm>
            <a:off x="191822" y="1595150"/>
            <a:ext cx="4801270" cy="1143160"/>
          </a:xfrm>
          <a:prstGeom prst="rect">
            <a:avLst/>
          </a:prstGeom>
        </p:spPr>
      </p:pic>
      <p:pic>
        <p:nvPicPr>
          <p:cNvPr id="10" name="Picture 9" descr="A graph of a company&#10;&#10;AI-generated content may be incorrect.">
            <a:extLst>
              <a:ext uri="{FF2B5EF4-FFF2-40B4-BE49-F238E27FC236}">
                <a16:creationId xmlns:a16="http://schemas.microsoft.com/office/drawing/2014/main" id="{DE679F19-9920-EF63-175D-AF2994F6EEDF}"/>
              </a:ext>
            </a:extLst>
          </p:cNvPr>
          <p:cNvPicPr>
            <a:picLocks noChangeAspect="1"/>
          </p:cNvPicPr>
          <p:nvPr/>
        </p:nvPicPr>
        <p:blipFill>
          <a:blip r:embed="rId3"/>
          <a:stretch>
            <a:fillRect/>
          </a:stretch>
        </p:blipFill>
        <p:spPr>
          <a:xfrm>
            <a:off x="58392" y="3161067"/>
            <a:ext cx="3816627" cy="3170582"/>
          </a:xfrm>
          <a:prstGeom prst="rect">
            <a:avLst/>
          </a:prstGeom>
        </p:spPr>
      </p:pic>
      <p:pic>
        <p:nvPicPr>
          <p:cNvPr id="12" name="Picture 11" descr="A graph of a number of people&#10;&#10;AI-generated content may be incorrect.">
            <a:extLst>
              <a:ext uri="{FF2B5EF4-FFF2-40B4-BE49-F238E27FC236}">
                <a16:creationId xmlns:a16="http://schemas.microsoft.com/office/drawing/2014/main" id="{231C84CC-2BEC-CE0C-4EB7-13A53DF7B9D1}"/>
              </a:ext>
            </a:extLst>
          </p:cNvPr>
          <p:cNvPicPr>
            <a:picLocks noChangeAspect="1"/>
          </p:cNvPicPr>
          <p:nvPr/>
        </p:nvPicPr>
        <p:blipFill>
          <a:blip r:embed="rId4"/>
          <a:stretch>
            <a:fillRect/>
          </a:stretch>
        </p:blipFill>
        <p:spPr>
          <a:xfrm>
            <a:off x="3533361" y="3141073"/>
            <a:ext cx="4000500" cy="3170583"/>
          </a:xfrm>
          <a:prstGeom prst="rect">
            <a:avLst/>
          </a:prstGeom>
        </p:spPr>
      </p:pic>
      <p:sp>
        <p:nvSpPr>
          <p:cNvPr id="13" name="TextBox 12">
            <a:extLst>
              <a:ext uri="{FF2B5EF4-FFF2-40B4-BE49-F238E27FC236}">
                <a16:creationId xmlns:a16="http://schemas.microsoft.com/office/drawing/2014/main" id="{EDA5012F-3A1D-8744-B0CD-117CEE96224D}"/>
              </a:ext>
            </a:extLst>
          </p:cNvPr>
          <p:cNvSpPr txBox="1"/>
          <p:nvPr/>
        </p:nvSpPr>
        <p:spPr>
          <a:xfrm>
            <a:off x="191822" y="2785803"/>
            <a:ext cx="4295695" cy="307777"/>
          </a:xfrm>
          <a:prstGeom prst="rect">
            <a:avLst/>
          </a:prstGeom>
          <a:noFill/>
        </p:spPr>
        <p:txBody>
          <a:bodyPr wrap="square" rtlCol="0">
            <a:spAutoFit/>
          </a:bodyPr>
          <a:lstStyle/>
          <a:p>
            <a:r>
              <a:rPr lang="en-US" sz="1400" b="1" dirty="0"/>
              <a:t>Table 2: </a:t>
            </a:r>
            <a:r>
              <a:rPr lang="en-US" sz="1400" dirty="0"/>
              <a:t>Statistics of the Age Distribution by Companies</a:t>
            </a:r>
          </a:p>
        </p:txBody>
      </p:sp>
      <p:sp>
        <p:nvSpPr>
          <p:cNvPr id="15" name="TextBox 14">
            <a:extLst>
              <a:ext uri="{FF2B5EF4-FFF2-40B4-BE49-F238E27FC236}">
                <a16:creationId xmlns:a16="http://schemas.microsoft.com/office/drawing/2014/main" id="{ECFF2984-C690-0661-4992-E0B1D12C2846}"/>
              </a:ext>
            </a:extLst>
          </p:cNvPr>
          <p:cNvSpPr txBox="1"/>
          <p:nvPr/>
        </p:nvSpPr>
        <p:spPr>
          <a:xfrm>
            <a:off x="752889" y="6197214"/>
            <a:ext cx="2859985" cy="307777"/>
          </a:xfrm>
          <a:prstGeom prst="rect">
            <a:avLst/>
          </a:prstGeom>
          <a:noFill/>
        </p:spPr>
        <p:txBody>
          <a:bodyPr wrap="square" rtlCol="0">
            <a:spAutoFit/>
          </a:bodyPr>
          <a:lstStyle/>
          <a:p>
            <a:r>
              <a:rPr lang="en-US" sz="1400" b="1" dirty="0"/>
              <a:t>Fig.4: </a:t>
            </a:r>
            <a:r>
              <a:rPr lang="en-US" sz="1400" dirty="0"/>
              <a:t>Age Distribution by Company</a:t>
            </a:r>
          </a:p>
        </p:txBody>
      </p:sp>
      <p:sp>
        <p:nvSpPr>
          <p:cNvPr id="16" name="TextBox 15">
            <a:extLst>
              <a:ext uri="{FF2B5EF4-FFF2-40B4-BE49-F238E27FC236}">
                <a16:creationId xmlns:a16="http://schemas.microsoft.com/office/drawing/2014/main" id="{1A5E88D5-6273-5BBA-9C12-F65CE8ABA8B0}"/>
              </a:ext>
            </a:extLst>
          </p:cNvPr>
          <p:cNvSpPr txBox="1"/>
          <p:nvPr/>
        </p:nvSpPr>
        <p:spPr>
          <a:xfrm>
            <a:off x="4137164" y="6177761"/>
            <a:ext cx="3361910" cy="307777"/>
          </a:xfrm>
          <a:prstGeom prst="rect">
            <a:avLst/>
          </a:prstGeom>
          <a:noFill/>
        </p:spPr>
        <p:txBody>
          <a:bodyPr wrap="square" rtlCol="0">
            <a:spAutoFit/>
          </a:bodyPr>
          <a:lstStyle/>
          <a:p>
            <a:r>
              <a:rPr lang="en-US" sz="1400" b="1" dirty="0"/>
              <a:t>Fig.5: </a:t>
            </a:r>
            <a:r>
              <a:rPr lang="en-US" sz="1400" dirty="0"/>
              <a:t>Gender Distribution by Company</a:t>
            </a:r>
          </a:p>
        </p:txBody>
      </p:sp>
      <p:sp>
        <p:nvSpPr>
          <p:cNvPr id="17" name="TextBox 16">
            <a:extLst>
              <a:ext uri="{FF2B5EF4-FFF2-40B4-BE49-F238E27FC236}">
                <a16:creationId xmlns:a16="http://schemas.microsoft.com/office/drawing/2014/main" id="{1A6AC99F-EB89-EEF6-C675-4D9EC202F8C6}"/>
              </a:ext>
            </a:extLst>
          </p:cNvPr>
          <p:cNvSpPr txBox="1"/>
          <p:nvPr/>
        </p:nvSpPr>
        <p:spPr>
          <a:xfrm>
            <a:off x="7401470" y="1445648"/>
            <a:ext cx="4682987" cy="2585323"/>
          </a:xfrm>
          <a:prstGeom prst="rect">
            <a:avLst/>
          </a:prstGeom>
          <a:noFill/>
        </p:spPr>
        <p:txBody>
          <a:bodyPr wrap="square" rtlCol="0">
            <a:spAutoFit/>
          </a:bodyPr>
          <a:lstStyle/>
          <a:p>
            <a:pPr algn="just"/>
            <a:r>
              <a:rPr lang="en-US" b="1" dirty="0"/>
              <a:t>Table 2 </a:t>
            </a:r>
            <a:r>
              <a:rPr lang="en-US" dirty="0"/>
              <a:t>indicates the statistics of the Age distribution of the customers who use the services of both companies. It is observed that both companies have the same age distribution; however, the number of users within each age distribution, as observed in </a:t>
            </a:r>
            <a:r>
              <a:rPr lang="en-US" b="1" dirty="0"/>
              <a:t>Figure 4. </a:t>
            </a:r>
            <a:r>
              <a:rPr lang="en-US" dirty="0"/>
              <a:t>is higher for Yellow Cab than Pink Cab and the same observation applies to the Gender distribution illustrated in </a:t>
            </a:r>
            <a:r>
              <a:rPr lang="en-US" b="1" dirty="0"/>
              <a:t>Figure 5.</a:t>
            </a:r>
          </a:p>
        </p:txBody>
      </p:sp>
      <p:sp>
        <p:nvSpPr>
          <p:cNvPr id="18" name="Slide Number Placeholder 17">
            <a:extLst>
              <a:ext uri="{FF2B5EF4-FFF2-40B4-BE49-F238E27FC236}">
                <a16:creationId xmlns:a16="http://schemas.microsoft.com/office/drawing/2014/main" id="{6A2EEDFB-1A2F-AA65-C33F-63C54E529DC8}"/>
              </a:ext>
            </a:extLst>
          </p:cNvPr>
          <p:cNvSpPr>
            <a:spLocks noGrp="1"/>
          </p:cNvSpPr>
          <p:nvPr>
            <p:ph type="sldNum" sz="quarter" idx="12"/>
          </p:nvPr>
        </p:nvSpPr>
        <p:spPr/>
        <p:txBody>
          <a:bodyPr/>
          <a:lstStyle/>
          <a:p>
            <a:fld id="{F3281B17-8789-6B4C-B449-7FC9CCFFE3A3}" type="slidenum">
              <a:rPr lang="en-US" smtClean="0"/>
              <a:t>5</a:t>
            </a:fld>
            <a:endParaRPr lang="en-US"/>
          </a:p>
        </p:txBody>
      </p:sp>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Analysis of Transaction Pattern       </a:t>
            </a:r>
            <a:endParaRPr lang="en-US" sz="4400" dirty="0">
              <a:solidFill>
                <a:schemeClr val="accent2"/>
              </a:solidFill>
              <a:latin typeface="+mj-lt"/>
            </a:endParaRPr>
          </a:p>
        </p:txBody>
      </p:sp>
      <p:pic>
        <p:nvPicPr>
          <p:cNvPr id="4" name="Picture 3">
            <a:extLst>
              <a:ext uri="{FF2B5EF4-FFF2-40B4-BE49-F238E27FC236}">
                <a16:creationId xmlns:a16="http://schemas.microsoft.com/office/drawing/2014/main" id="{2CC3DB4C-DEE7-319A-438E-3D38CF1C95DD}"/>
              </a:ext>
            </a:extLst>
          </p:cNvPr>
          <p:cNvPicPr>
            <a:picLocks noChangeAspect="1"/>
          </p:cNvPicPr>
          <p:nvPr/>
        </p:nvPicPr>
        <p:blipFill>
          <a:blip r:embed="rId2"/>
          <a:stretch>
            <a:fillRect/>
          </a:stretch>
        </p:blipFill>
        <p:spPr>
          <a:xfrm>
            <a:off x="349954" y="1484084"/>
            <a:ext cx="3632140" cy="1436079"/>
          </a:xfrm>
          <a:prstGeom prst="rect">
            <a:avLst/>
          </a:prstGeom>
        </p:spPr>
      </p:pic>
      <p:pic>
        <p:nvPicPr>
          <p:cNvPr id="8" name="Picture 7">
            <a:extLst>
              <a:ext uri="{FF2B5EF4-FFF2-40B4-BE49-F238E27FC236}">
                <a16:creationId xmlns:a16="http://schemas.microsoft.com/office/drawing/2014/main" id="{D7A2D129-2824-EAB4-0306-182C1C5AA904}"/>
              </a:ext>
            </a:extLst>
          </p:cNvPr>
          <p:cNvPicPr>
            <a:picLocks noChangeAspect="1"/>
          </p:cNvPicPr>
          <p:nvPr/>
        </p:nvPicPr>
        <p:blipFill>
          <a:blip r:embed="rId3"/>
          <a:stretch>
            <a:fillRect/>
          </a:stretch>
        </p:blipFill>
        <p:spPr>
          <a:xfrm>
            <a:off x="5148730" y="1525181"/>
            <a:ext cx="3343666" cy="1423502"/>
          </a:xfrm>
          <a:prstGeom prst="rect">
            <a:avLst/>
          </a:prstGeom>
        </p:spPr>
      </p:pic>
      <p:pic>
        <p:nvPicPr>
          <p:cNvPr id="10" name="Picture 9" descr="A blue and red rectangular bars&#10;&#10;AI-generated content may be incorrect.">
            <a:extLst>
              <a:ext uri="{FF2B5EF4-FFF2-40B4-BE49-F238E27FC236}">
                <a16:creationId xmlns:a16="http://schemas.microsoft.com/office/drawing/2014/main" id="{3862F1ED-B86C-75B7-0E92-5B8B4F2F9812}"/>
              </a:ext>
            </a:extLst>
          </p:cNvPr>
          <p:cNvPicPr>
            <a:picLocks noChangeAspect="1"/>
          </p:cNvPicPr>
          <p:nvPr/>
        </p:nvPicPr>
        <p:blipFill>
          <a:blip r:embed="rId4"/>
          <a:stretch>
            <a:fillRect/>
          </a:stretch>
        </p:blipFill>
        <p:spPr>
          <a:xfrm>
            <a:off x="57139" y="3429000"/>
            <a:ext cx="4927951" cy="2877765"/>
          </a:xfrm>
          <a:prstGeom prst="rect">
            <a:avLst/>
          </a:prstGeom>
        </p:spPr>
      </p:pic>
      <p:pic>
        <p:nvPicPr>
          <p:cNvPr id="14" name="Picture 13" descr="A graph of a company&#10;&#10;AI-generated content may be incorrect.">
            <a:extLst>
              <a:ext uri="{FF2B5EF4-FFF2-40B4-BE49-F238E27FC236}">
                <a16:creationId xmlns:a16="http://schemas.microsoft.com/office/drawing/2014/main" id="{725B5A5F-FD99-84A6-6134-56B19EB74DAB}"/>
              </a:ext>
            </a:extLst>
          </p:cNvPr>
          <p:cNvPicPr>
            <a:picLocks noChangeAspect="1"/>
          </p:cNvPicPr>
          <p:nvPr/>
        </p:nvPicPr>
        <p:blipFill>
          <a:blip r:embed="rId5"/>
          <a:stretch>
            <a:fillRect/>
          </a:stretch>
        </p:blipFill>
        <p:spPr>
          <a:xfrm>
            <a:off x="5148730" y="3587163"/>
            <a:ext cx="3560269" cy="2644112"/>
          </a:xfrm>
          <a:prstGeom prst="rect">
            <a:avLst/>
          </a:prstGeom>
        </p:spPr>
      </p:pic>
      <p:sp>
        <p:nvSpPr>
          <p:cNvPr id="15" name="TextBox 14">
            <a:extLst>
              <a:ext uri="{FF2B5EF4-FFF2-40B4-BE49-F238E27FC236}">
                <a16:creationId xmlns:a16="http://schemas.microsoft.com/office/drawing/2014/main" id="{CA5E6C06-8E04-B2BA-EA26-140AFC840AA5}"/>
              </a:ext>
            </a:extLst>
          </p:cNvPr>
          <p:cNvSpPr txBox="1"/>
          <p:nvPr/>
        </p:nvSpPr>
        <p:spPr>
          <a:xfrm>
            <a:off x="57139" y="2948683"/>
            <a:ext cx="3847042" cy="307777"/>
          </a:xfrm>
          <a:prstGeom prst="rect">
            <a:avLst/>
          </a:prstGeom>
          <a:noFill/>
        </p:spPr>
        <p:txBody>
          <a:bodyPr wrap="square" rtlCol="0">
            <a:spAutoFit/>
          </a:bodyPr>
          <a:lstStyle/>
          <a:p>
            <a:r>
              <a:rPr lang="en-US" sz="1400" dirty="0"/>
              <a:t>    </a:t>
            </a:r>
            <a:r>
              <a:rPr lang="en-US" sz="1400" b="1" dirty="0"/>
              <a:t>Table 3: </a:t>
            </a:r>
            <a:r>
              <a:rPr lang="en-US" sz="1400" dirty="0"/>
              <a:t>Transaction Patterns of Both Companies</a:t>
            </a:r>
          </a:p>
        </p:txBody>
      </p:sp>
      <p:sp>
        <p:nvSpPr>
          <p:cNvPr id="16" name="TextBox 15">
            <a:extLst>
              <a:ext uri="{FF2B5EF4-FFF2-40B4-BE49-F238E27FC236}">
                <a16:creationId xmlns:a16="http://schemas.microsoft.com/office/drawing/2014/main" id="{4EF266A1-18FA-B261-91D2-8A1044B8F32B}"/>
              </a:ext>
            </a:extLst>
          </p:cNvPr>
          <p:cNvSpPr txBox="1"/>
          <p:nvPr/>
        </p:nvSpPr>
        <p:spPr>
          <a:xfrm>
            <a:off x="4950508" y="2948682"/>
            <a:ext cx="3847042" cy="307777"/>
          </a:xfrm>
          <a:prstGeom prst="rect">
            <a:avLst/>
          </a:prstGeom>
          <a:noFill/>
        </p:spPr>
        <p:txBody>
          <a:bodyPr wrap="square" rtlCol="0">
            <a:spAutoFit/>
          </a:bodyPr>
          <a:lstStyle/>
          <a:p>
            <a:r>
              <a:rPr lang="en-US" sz="1400" dirty="0"/>
              <a:t>    </a:t>
            </a:r>
            <a:r>
              <a:rPr lang="en-US" sz="1400" b="1" dirty="0"/>
              <a:t>Table 4: </a:t>
            </a:r>
            <a:r>
              <a:rPr lang="en-US" sz="1400" dirty="0"/>
              <a:t>Payment Mode </a:t>
            </a:r>
            <a:r>
              <a:rPr lang="en-US" sz="1400" b="1" dirty="0"/>
              <a:t>o</a:t>
            </a:r>
            <a:r>
              <a:rPr lang="en-US" sz="1400" dirty="0"/>
              <a:t>f Both Companies</a:t>
            </a:r>
          </a:p>
        </p:txBody>
      </p:sp>
      <p:sp>
        <p:nvSpPr>
          <p:cNvPr id="17" name="TextBox 16">
            <a:extLst>
              <a:ext uri="{FF2B5EF4-FFF2-40B4-BE49-F238E27FC236}">
                <a16:creationId xmlns:a16="http://schemas.microsoft.com/office/drawing/2014/main" id="{139B5761-627E-A4CA-1208-B86061640A2F}"/>
              </a:ext>
            </a:extLst>
          </p:cNvPr>
          <p:cNvSpPr txBox="1"/>
          <p:nvPr/>
        </p:nvSpPr>
        <p:spPr>
          <a:xfrm>
            <a:off x="231483" y="6231275"/>
            <a:ext cx="4242913" cy="307777"/>
          </a:xfrm>
          <a:prstGeom prst="rect">
            <a:avLst/>
          </a:prstGeom>
          <a:noFill/>
        </p:spPr>
        <p:txBody>
          <a:bodyPr wrap="square" rtlCol="0">
            <a:spAutoFit/>
          </a:bodyPr>
          <a:lstStyle/>
          <a:p>
            <a:r>
              <a:rPr lang="en-US" sz="1400" b="1" dirty="0"/>
              <a:t>Fig.6: </a:t>
            </a:r>
            <a:r>
              <a:rPr lang="en-US" sz="1400" dirty="0"/>
              <a:t>Total Transaction and Average Price by Company</a:t>
            </a:r>
          </a:p>
        </p:txBody>
      </p:sp>
      <p:sp>
        <p:nvSpPr>
          <p:cNvPr id="18" name="TextBox 17">
            <a:extLst>
              <a:ext uri="{FF2B5EF4-FFF2-40B4-BE49-F238E27FC236}">
                <a16:creationId xmlns:a16="http://schemas.microsoft.com/office/drawing/2014/main" id="{6C5E07E8-ACF7-557C-1433-D0CE5A1F318D}"/>
              </a:ext>
            </a:extLst>
          </p:cNvPr>
          <p:cNvSpPr txBox="1"/>
          <p:nvPr/>
        </p:nvSpPr>
        <p:spPr>
          <a:xfrm>
            <a:off x="5347106" y="6152876"/>
            <a:ext cx="3145290" cy="307777"/>
          </a:xfrm>
          <a:prstGeom prst="rect">
            <a:avLst/>
          </a:prstGeom>
          <a:noFill/>
        </p:spPr>
        <p:txBody>
          <a:bodyPr wrap="square" rtlCol="0">
            <a:spAutoFit/>
          </a:bodyPr>
          <a:lstStyle/>
          <a:p>
            <a:r>
              <a:rPr lang="en-US" sz="1400" b="1" dirty="0"/>
              <a:t>Fig.7: </a:t>
            </a:r>
            <a:r>
              <a:rPr lang="en-US" sz="1400" dirty="0"/>
              <a:t>Payment Mode by Company</a:t>
            </a:r>
          </a:p>
        </p:txBody>
      </p:sp>
      <p:sp>
        <p:nvSpPr>
          <p:cNvPr id="19" name="TextBox 18">
            <a:extLst>
              <a:ext uri="{FF2B5EF4-FFF2-40B4-BE49-F238E27FC236}">
                <a16:creationId xmlns:a16="http://schemas.microsoft.com/office/drawing/2014/main" id="{E3DFB494-E020-BE14-01DC-353AABD1C1EE}"/>
              </a:ext>
            </a:extLst>
          </p:cNvPr>
          <p:cNvSpPr txBox="1"/>
          <p:nvPr/>
        </p:nvSpPr>
        <p:spPr>
          <a:xfrm>
            <a:off x="8656036" y="1484084"/>
            <a:ext cx="3425862" cy="3139321"/>
          </a:xfrm>
          <a:prstGeom prst="rect">
            <a:avLst/>
          </a:prstGeom>
          <a:noFill/>
        </p:spPr>
        <p:txBody>
          <a:bodyPr wrap="square" rtlCol="0">
            <a:spAutoFit/>
          </a:bodyPr>
          <a:lstStyle/>
          <a:p>
            <a:pPr algn="just"/>
            <a:r>
              <a:rPr lang="en-US" b="1" dirty="0"/>
              <a:t>Tables 3 </a:t>
            </a:r>
            <a:r>
              <a:rPr lang="en-US" dirty="0"/>
              <a:t>and </a:t>
            </a:r>
            <a:r>
              <a:rPr lang="en-US" b="1" dirty="0"/>
              <a:t>4</a:t>
            </a:r>
            <a:r>
              <a:rPr lang="en-US" dirty="0"/>
              <a:t> show the transaction pattern and payment modes of both companies. It is observed that Yellow Cab has the highest transaction, average price of trip and makes use of Card transfer in more cases for monetary issues. The illustrations of their growth in transaction and payment modes are shown in </a:t>
            </a:r>
            <a:r>
              <a:rPr lang="en-US" b="1" dirty="0"/>
              <a:t>Figures 6 </a:t>
            </a:r>
            <a:r>
              <a:rPr lang="en-US" dirty="0"/>
              <a:t>and </a:t>
            </a:r>
            <a:r>
              <a:rPr lang="en-US" b="1" dirty="0"/>
              <a:t>7, </a:t>
            </a:r>
            <a:r>
              <a:rPr lang="en-US" dirty="0"/>
              <a:t>respectively. </a:t>
            </a:r>
          </a:p>
        </p:txBody>
      </p:sp>
      <p:sp>
        <p:nvSpPr>
          <p:cNvPr id="20" name="Slide Number Placeholder 19">
            <a:extLst>
              <a:ext uri="{FF2B5EF4-FFF2-40B4-BE49-F238E27FC236}">
                <a16:creationId xmlns:a16="http://schemas.microsoft.com/office/drawing/2014/main" id="{6C6D917B-72F5-A1D4-45EA-EA92274761F7}"/>
              </a:ext>
            </a:extLst>
          </p:cNvPr>
          <p:cNvSpPr>
            <a:spLocks noGrp="1"/>
          </p:cNvSpPr>
          <p:nvPr>
            <p:ph type="sldNum" sz="quarter" idx="12"/>
          </p:nvPr>
        </p:nvSpPr>
        <p:spPr/>
        <p:txBody>
          <a:bodyPr/>
          <a:lstStyle/>
          <a:p>
            <a:fld id="{F3281B17-8789-6B4C-B449-7FC9CCFFE3A3}" type="slidenum">
              <a:rPr lang="en-US" smtClean="0"/>
              <a:t>6</a:t>
            </a:fld>
            <a:endParaRPr lang="en-US"/>
          </a:p>
        </p:txBody>
      </p:sp>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51258"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Analysis of the City-wise Distribution </a:t>
            </a:r>
          </a:p>
        </p:txBody>
      </p:sp>
      <p:pic>
        <p:nvPicPr>
          <p:cNvPr id="5" name="Picture 4">
            <a:extLst>
              <a:ext uri="{FF2B5EF4-FFF2-40B4-BE49-F238E27FC236}">
                <a16:creationId xmlns:a16="http://schemas.microsoft.com/office/drawing/2014/main" id="{75465D6C-7C50-639A-BCAB-446C480DA3B8}"/>
              </a:ext>
            </a:extLst>
          </p:cNvPr>
          <p:cNvPicPr>
            <a:picLocks noChangeAspect="1"/>
          </p:cNvPicPr>
          <p:nvPr/>
        </p:nvPicPr>
        <p:blipFill>
          <a:blip r:embed="rId2"/>
          <a:stretch>
            <a:fillRect/>
          </a:stretch>
        </p:blipFill>
        <p:spPr>
          <a:xfrm>
            <a:off x="126340" y="1460734"/>
            <a:ext cx="5010849" cy="1968265"/>
          </a:xfrm>
          <a:prstGeom prst="rect">
            <a:avLst/>
          </a:prstGeom>
        </p:spPr>
      </p:pic>
      <p:pic>
        <p:nvPicPr>
          <p:cNvPr id="9" name="Picture 8" descr="A graph of a number of travel&#10;&#10;AI-generated content may be incorrect.">
            <a:extLst>
              <a:ext uri="{FF2B5EF4-FFF2-40B4-BE49-F238E27FC236}">
                <a16:creationId xmlns:a16="http://schemas.microsoft.com/office/drawing/2014/main" id="{952AC1B2-09FA-604C-2C69-82F422892ADC}"/>
              </a:ext>
            </a:extLst>
          </p:cNvPr>
          <p:cNvPicPr>
            <a:picLocks noChangeAspect="1"/>
          </p:cNvPicPr>
          <p:nvPr/>
        </p:nvPicPr>
        <p:blipFill>
          <a:blip r:embed="rId3"/>
          <a:stretch>
            <a:fillRect/>
          </a:stretch>
        </p:blipFill>
        <p:spPr>
          <a:xfrm>
            <a:off x="126340" y="3816625"/>
            <a:ext cx="4824685" cy="2648779"/>
          </a:xfrm>
          <a:prstGeom prst="rect">
            <a:avLst/>
          </a:prstGeom>
        </p:spPr>
      </p:pic>
      <p:pic>
        <p:nvPicPr>
          <p:cNvPr id="11" name="Picture 10" descr="A graph of different colored bars&#10;&#10;AI-generated content may be incorrect.">
            <a:extLst>
              <a:ext uri="{FF2B5EF4-FFF2-40B4-BE49-F238E27FC236}">
                <a16:creationId xmlns:a16="http://schemas.microsoft.com/office/drawing/2014/main" id="{ED303AC2-A11E-9A60-4026-AFF819BF69A0}"/>
              </a:ext>
            </a:extLst>
          </p:cNvPr>
          <p:cNvPicPr>
            <a:picLocks noChangeAspect="1"/>
          </p:cNvPicPr>
          <p:nvPr/>
        </p:nvPicPr>
        <p:blipFill>
          <a:blip r:embed="rId4"/>
          <a:stretch>
            <a:fillRect/>
          </a:stretch>
        </p:blipFill>
        <p:spPr>
          <a:xfrm>
            <a:off x="5670272" y="1460734"/>
            <a:ext cx="5869057" cy="2857817"/>
          </a:xfrm>
          <a:prstGeom prst="rect">
            <a:avLst/>
          </a:prstGeom>
        </p:spPr>
      </p:pic>
      <p:sp>
        <p:nvSpPr>
          <p:cNvPr id="12" name="TextBox 11">
            <a:extLst>
              <a:ext uri="{FF2B5EF4-FFF2-40B4-BE49-F238E27FC236}">
                <a16:creationId xmlns:a16="http://schemas.microsoft.com/office/drawing/2014/main" id="{319817C0-DDC4-031A-DC0D-3CA6C6AD13B8}"/>
              </a:ext>
            </a:extLst>
          </p:cNvPr>
          <p:cNvSpPr txBox="1"/>
          <p:nvPr/>
        </p:nvSpPr>
        <p:spPr>
          <a:xfrm>
            <a:off x="126340" y="3433175"/>
            <a:ext cx="4517335" cy="307777"/>
          </a:xfrm>
          <a:prstGeom prst="rect">
            <a:avLst/>
          </a:prstGeom>
          <a:noFill/>
        </p:spPr>
        <p:txBody>
          <a:bodyPr wrap="square" rtlCol="0">
            <a:spAutoFit/>
          </a:bodyPr>
          <a:lstStyle/>
          <a:p>
            <a:r>
              <a:rPr lang="en-US" sz="1400" b="1" dirty="0"/>
              <a:t>Table 5. </a:t>
            </a:r>
            <a:r>
              <a:rPr lang="en-US" sz="1400" dirty="0"/>
              <a:t>City Performance by Company</a:t>
            </a:r>
          </a:p>
        </p:txBody>
      </p:sp>
      <p:sp>
        <p:nvSpPr>
          <p:cNvPr id="13" name="TextBox 12">
            <a:extLst>
              <a:ext uri="{FF2B5EF4-FFF2-40B4-BE49-F238E27FC236}">
                <a16:creationId xmlns:a16="http://schemas.microsoft.com/office/drawing/2014/main" id="{76B01BDA-2868-4C5B-B072-98BE91C0688E}"/>
              </a:ext>
            </a:extLst>
          </p:cNvPr>
          <p:cNvSpPr txBox="1"/>
          <p:nvPr/>
        </p:nvSpPr>
        <p:spPr>
          <a:xfrm>
            <a:off x="263097" y="6424063"/>
            <a:ext cx="4737334" cy="307777"/>
          </a:xfrm>
          <a:prstGeom prst="rect">
            <a:avLst/>
          </a:prstGeom>
          <a:noFill/>
        </p:spPr>
        <p:txBody>
          <a:bodyPr wrap="square" rtlCol="0">
            <a:spAutoFit/>
          </a:bodyPr>
          <a:lstStyle/>
          <a:p>
            <a:r>
              <a:rPr lang="en-US" sz="1400" b="1" dirty="0"/>
              <a:t>Fig.8: </a:t>
            </a:r>
            <a:r>
              <a:rPr lang="en-US" sz="1400" dirty="0"/>
              <a:t>City-wise Number of Travels by Company</a:t>
            </a:r>
          </a:p>
        </p:txBody>
      </p:sp>
      <p:sp>
        <p:nvSpPr>
          <p:cNvPr id="14" name="TextBox 13">
            <a:extLst>
              <a:ext uri="{FF2B5EF4-FFF2-40B4-BE49-F238E27FC236}">
                <a16:creationId xmlns:a16="http://schemas.microsoft.com/office/drawing/2014/main" id="{BDAB0DA0-6EED-36AB-180D-B2C7FAE36C46}"/>
              </a:ext>
            </a:extLst>
          </p:cNvPr>
          <p:cNvSpPr txBox="1"/>
          <p:nvPr/>
        </p:nvSpPr>
        <p:spPr>
          <a:xfrm>
            <a:off x="5729909" y="4318550"/>
            <a:ext cx="5685182" cy="307777"/>
          </a:xfrm>
          <a:prstGeom prst="rect">
            <a:avLst/>
          </a:prstGeom>
          <a:noFill/>
        </p:spPr>
        <p:txBody>
          <a:bodyPr wrap="square" rtlCol="0">
            <a:spAutoFit/>
          </a:bodyPr>
          <a:lstStyle/>
          <a:p>
            <a:r>
              <a:rPr lang="en-US" sz="1400" b="1" dirty="0"/>
              <a:t>Fig.9: </a:t>
            </a:r>
            <a:r>
              <a:rPr lang="en-US" sz="1400" dirty="0"/>
              <a:t>City-wise Unique Distribution by Company</a:t>
            </a:r>
          </a:p>
        </p:txBody>
      </p:sp>
      <p:sp>
        <p:nvSpPr>
          <p:cNvPr id="16" name="TextBox 15">
            <a:extLst>
              <a:ext uri="{FF2B5EF4-FFF2-40B4-BE49-F238E27FC236}">
                <a16:creationId xmlns:a16="http://schemas.microsoft.com/office/drawing/2014/main" id="{85151E58-FFB4-C13A-0541-B710AD611FB5}"/>
              </a:ext>
            </a:extLst>
          </p:cNvPr>
          <p:cNvSpPr txBox="1"/>
          <p:nvPr/>
        </p:nvSpPr>
        <p:spPr>
          <a:xfrm>
            <a:off x="5610639" y="4646205"/>
            <a:ext cx="6198994" cy="1815882"/>
          </a:xfrm>
          <a:prstGeom prst="rect">
            <a:avLst/>
          </a:prstGeom>
          <a:noFill/>
        </p:spPr>
        <p:txBody>
          <a:bodyPr wrap="square" rtlCol="0">
            <a:spAutoFit/>
          </a:bodyPr>
          <a:lstStyle/>
          <a:p>
            <a:r>
              <a:rPr lang="en-US" sz="1400" b="1" dirty="0"/>
              <a:t>Table 5 </a:t>
            </a:r>
            <a:r>
              <a:rPr lang="en-US" sz="1400" dirty="0"/>
              <a:t>shows the first five rows of the City-wise performance of each company. It remains evident that Yellow Cab has the highest performance in terms of profit, number of travels and total revenue. </a:t>
            </a:r>
            <a:r>
              <a:rPr lang="en-US" sz="1400" b="1" dirty="0"/>
              <a:t>Figure 8. </a:t>
            </a:r>
            <a:r>
              <a:rPr lang="en-US" sz="1400" dirty="0"/>
              <a:t>illustrates the performance of the number of travels by city. Observation indicates that NEW YORK CITY NY, shows the highest recording for Yellow Cab. Similarly, per unique customer distribution, Yellow Cab on average has the highest recording with few exceptions in cities like NASHVILLE TN, PITTSBURGH PA and LOS ANGELES CA – having an equal record for both cities.</a:t>
            </a:r>
          </a:p>
        </p:txBody>
      </p:sp>
      <p:sp>
        <p:nvSpPr>
          <p:cNvPr id="17" name="Slide Number Placeholder 16">
            <a:extLst>
              <a:ext uri="{FF2B5EF4-FFF2-40B4-BE49-F238E27FC236}">
                <a16:creationId xmlns:a16="http://schemas.microsoft.com/office/drawing/2014/main" id="{C53727CE-0FCE-B901-8AD5-F5600828C83C}"/>
              </a:ext>
            </a:extLst>
          </p:cNvPr>
          <p:cNvSpPr>
            <a:spLocks noGrp="1"/>
          </p:cNvSpPr>
          <p:nvPr>
            <p:ph type="sldNum" sz="quarter" idx="12"/>
          </p:nvPr>
        </p:nvSpPr>
        <p:spPr/>
        <p:txBody>
          <a:bodyPr/>
          <a:lstStyle/>
          <a:p>
            <a:fld id="{F3281B17-8789-6B4C-B449-7FC9CCFFE3A3}" type="slidenum">
              <a:rPr lang="en-US" smtClean="0"/>
              <a:t>7</a:t>
            </a:fld>
            <a:endParaRPr lang="en-US"/>
          </a:p>
        </p:txBody>
      </p:sp>
    </p:spTree>
    <p:extLst>
      <p:ext uri="{BB962C8B-B14F-4D97-AF65-F5344CB8AC3E}">
        <p14:creationId xmlns:p14="http://schemas.microsoft.com/office/powerpoint/2010/main" val="257898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314739" y="1818651"/>
            <a:ext cx="11430000" cy="4770537"/>
          </a:xfrm>
          <a:prstGeom prst="rect">
            <a:avLst/>
          </a:prstGeom>
          <a:noFill/>
        </p:spPr>
        <p:txBody>
          <a:bodyPr wrap="square" rtlCol="0">
            <a:spAutoFit/>
          </a:bodyPr>
          <a:lstStyle/>
          <a:p>
            <a:r>
              <a:rPr lang="en-US" dirty="0"/>
              <a:t>Upon evaluation and critical analysis, Yellow Cab is the best Cab for XYZ company to invest in based on the following observations:</a:t>
            </a:r>
          </a:p>
          <a:p>
            <a:pPr algn="just"/>
            <a:endParaRPr lang="en-US" b="1" dirty="0"/>
          </a:p>
          <a:p>
            <a:pPr marL="285750" indent="-285750" algn="just">
              <a:buFont typeface="Arial" panose="020B0604020202020204" pitchFamily="34" charset="0"/>
              <a:buChar char="•"/>
            </a:pPr>
            <a:r>
              <a:rPr lang="en-US" b="1" dirty="0"/>
              <a:t>Cab Performance: </a:t>
            </a:r>
            <a:r>
              <a:rPr lang="en-US" dirty="0"/>
              <a:t>Yellow cab records the highest profit, number of travels and total revenue generated across the defined years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Customer Retention:  </a:t>
            </a:r>
            <a:r>
              <a:rPr lang="en-US" dirty="0"/>
              <a:t>It has the highest number of customers using their service, of which the majority are male users.</a:t>
            </a:r>
          </a:p>
          <a:p>
            <a:pPr algn="just"/>
            <a:endParaRPr lang="en-US" dirty="0"/>
          </a:p>
          <a:p>
            <a:pPr marL="285750" indent="-285750" algn="just">
              <a:buFont typeface="Arial" panose="020B0604020202020204" pitchFamily="34" charset="0"/>
              <a:buChar char="•"/>
            </a:pPr>
            <a:r>
              <a:rPr lang="en-US" b="1" dirty="0"/>
              <a:t>Transaction Pattern: </a:t>
            </a:r>
            <a:r>
              <a:rPr lang="en-US" dirty="0"/>
              <a:t>Yellow cab records the highest transaction rate and average price per trip. It also has the highest number of rides or travels. It is a frequent user of cards as a mode of payment, giving its customers the flexibility to make payments without the necessity of having physical cash</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City-wise Distribution: </a:t>
            </a:r>
            <a:r>
              <a:rPr lang="en-US" dirty="0"/>
              <a:t>Yellow Cab has the highest number of users in all the considered cities of U.S, with NEW YORK NY recording the highest number of users. </a:t>
            </a:r>
          </a:p>
          <a:p>
            <a:r>
              <a:rPr lang="en-US" b="1" dirty="0"/>
              <a:t> In reference to the above analysis on both companies, I recommend Yellow cab for investment to XYZ company.</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400" b="1" dirty="0">
                <a:solidFill>
                  <a:schemeClr val="accent2"/>
                </a:solidFill>
                <a:latin typeface="+mj-lt"/>
              </a:rPr>
              <a:t>Recommendations</a:t>
            </a:r>
          </a:p>
        </p:txBody>
      </p:sp>
      <p:sp>
        <p:nvSpPr>
          <p:cNvPr id="2" name="Slide Number Placeholder 1">
            <a:extLst>
              <a:ext uri="{FF2B5EF4-FFF2-40B4-BE49-F238E27FC236}">
                <a16:creationId xmlns:a16="http://schemas.microsoft.com/office/drawing/2014/main" id="{72CFD7F9-73C0-25B8-2CAB-10D797A00A82}"/>
              </a:ext>
            </a:extLst>
          </p:cNvPr>
          <p:cNvSpPr>
            <a:spLocks noGrp="1"/>
          </p:cNvSpPr>
          <p:nvPr>
            <p:ph type="sldNum" sz="quarter" idx="12"/>
          </p:nvPr>
        </p:nvSpPr>
        <p:spPr/>
        <p:txBody>
          <a:bodyPr/>
          <a:lstStyle/>
          <a:p>
            <a:fld id="{F3281B17-8789-6B4C-B449-7FC9CCFFE3A3}" type="slidenum">
              <a:rPr lang="en-US" smtClean="0"/>
              <a:t>8</a:t>
            </a:fld>
            <a:endParaRPr lang="en-US"/>
          </a:p>
        </p:txBody>
      </p:sp>
    </p:spTree>
    <p:extLst>
      <p:ext uri="{BB962C8B-B14F-4D97-AF65-F5344CB8AC3E}">
        <p14:creationId xmlns:p14="http://schemas.microsoft.com/office/powerpoint/2010/main" val="354447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
        <p:nvSpPr>
          <p:cNvPr id="2" name="Slide Number Placeholder 1">
            <a:extLst>
              <a:ext uri="{FF2B5EF4-FFF2-40B4-BE49-F238E27FC236}">
                <a16:creationId xmlns:a16="http://schemas.microsoft.com/office/drawing/2014/main" id="{71E53743-B5AA-A6C4-3A6F-B92F55D46359}"/>
              </a:ext>
            </a:extLst>
          </p:cNvPr>
          <p:cNvSpPr>
            <a:spLocks noGrp="1"/>
          </p:cNvSpPr>
          <p:nvPr>
            <p:ph type="sldNum" sz="quarter" idx="12"/>
          </p:nvPr>
        </p:nvSpPr>
        <p:spPr/>
        <p:txBody>
          <a:bodyPr/>
          <a:lstStyle/>
          <a:p>
            <a:fld id="{F3281B17-8789-6B4C-B449-7FC9CCFFE3A3}" type="slidenum">
              <a:rPr lang="en-US" smtClean="0"/>
              <a:t>9</a:t>
            </a:fld>
            <a:endParaRPr lang="en-US"/>
          </a:p>
        </p:txBody>
      </p:sp>
    </p:spTree>
    <p:extLst>
      <p:ext uri="{BB962C8B-B14F-4D97-AF65-F5344CB8AC3E}">
        <p14:creationId xmlns:p14="http://schemas.microsoft.com/office/powerpoint/2010/main" val="1067902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2990</TotalTime>
  <Words>895</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Calibri</vt:lpstr>
      <vt:lpstr>Calibri Light</vt:lpstr>
      <vt:lpstr>Office Theme</vt:lpstr>
      <vt:lpstr>PowerPoint Presentation</vt:lpstr>
      <vt:lpstr>Background –G2M(cab industry) Case Study</vt:lpstr>
      <vt:lpstr>    Data Understanding</vt:lpstr>
      <vt:lpstr>Profit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Abban Peter</cp:lastModifiedBy>
  <cp:revision>147</cp:revision>
  <cp:lastPrinted>2019-08-24T08:13:50Z</cp:lastPrinted>
  <dcterms:created xsi:type="dcterms:W3CDTF">2019-08-19T15:39:24Z</dcterms:created>
  <dcterms:modified xsi:type="dcterms:W3CDTF">2025-08-16T08:43:08Z</dcterms:modified>
</cp:coreProperties>
</file>