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65" r:id="rId5"/>
    <p:sldId id="259" r:id="rId6"/>
    <p:sldId id="266" r:id="rId7"/>
    <p:sldId id="267" r:id="rId8"/>
    <p:sldId id="268" r:id="rId9"/>
    <p:sldId id="263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50" d="100"/>
          <a:sy n="50" d="100"/>
        </p:scale>
        <p:origin x="876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383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32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25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10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97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5" name="Text 2"/>
          <p:cNvSpPr/>
          <p:nvPr/>
        </p:nvSpPr>
        <p:spPr>
          <a:xfrm>
            <a:off x="833199" y="1782008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5955EB"/>
                </a:solidFill>
                <a:latin typeface="Libre Baskerville" pitchFamily="34" charset="0"/>
              </a:rPr>
              <a:t>Mini-</a:t>
            </a:r>
            <a:r>
              <a:rPr lang="en-US" sz="6036" dirty="0" err="1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Projet</a:t>
            </a:r>
            <a:endParaRPr lang="en-US" sz="6036" dirty="0">
              <a:solidFill>
                <a:srgbClr val="5955EB"/>
              </a:solidFill>
              <a:latin typeface="Libre Baskerville" pitchFamily="34" charset="0"/>
              <a:ea typeface="Libre Baskerville" pitchFamily="34" charset="-122"/>
              <a:cs typeface="Libre Baskerville" pitchFamily="34" charset="-120"/>
            </a:endParaRPr>
          </a:p>
          <a:p>
            <a:pPr marL="0" indent="0">
              <a:lnSpc>
                <a:spcPts val="7545"/>
              </a:lnSpc>
              <a:buNone/>
            </a:pPr>
            <a:r>
              <a:rPr lang="en-US" sz="6036" dirty="0" err="1">
                <a:solidFill>
                  <a:srgbClr val="5955EB"/>
                </a:solidFill>
                <a:latin typeface="Libre Baskerville" pitchFamily="34" charset="0"/>
              </a:rPr>
              <a:t>Bibliothèque</a:t>
            </a:r>
            <a:endParaRPr lang="en-US" sz="6036" dirty="0">
              <a:solidFill>
                <a:srgbClr val="5955EB"/>
              </a:solidFill>
              <a:latin typeface="Libre Baskerville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833199" y="4031694"/>
            <a:ext cx="7477601" cy="16375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fr-F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L'objectif de ce mini-projet est la gestion de bibliothèque. Il offre aux utilisateurs la possibilité d'ajouter, de mettre à jour, de supprimer et de rechercher des livres, tout en proposant une interface utilisateur conviviale et créative.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6075283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1FDB7BF-E476-4B6C-9613-39BBCF9E52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5" r="9651"/>
          <a:stretch/>
        </p:blipFill>
        <p:spPr>
          <a:xfrm>
            <a:off x="8310800" y="307387"/>
            <a:ext cx="6229350" cy="7614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" y="0"/>
            <a:ext cx="1468624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en-AE" dirty="0"/>
          </a:p>
        </p:txBody>
      </p:sp>
      <p:sp>
        <p:nvSpPr>
          <p:cNvPr id="3" name="Shape 1"/>
          <p:cNvSpPr/>
          <p:nvPr/>
        </p:nvSpPr>
        <p:spPr>
          <a:xfrm>
            <a:off x="-18097" y="24229"/>
            <a:ext cx="14709100" cy="8229600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en-AE" dirty="0"/>
          </a:p>
        </p:txBody>
      </p:sp>
      <p:sp>
        <p:nvSpPr>
          <p:cNvPr id="6" name="Text 3"/>
          <p:cNvSpPr/>
          <p:nvPr/>
        </p:nvSpPr>
        <p:spPr>
          <a:xfrm>
            <a:off x="2037993" y="1098828"/>
            <a:ext cx="564296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fr-MA" sz="4374" dirty="0">
                <a:solidFill>
                  <a:srgbClr val="5955EB"/>
                </a:solidFill>
                <a:latin typeface="Libre Baskerville" pitchFamily="34" charset="0"/>
              </a:rPr>
              <a:t>Structure du projet</a:t>
            </a:r>
          </a:p>
        </p:txBody>
      </p:sp>
      <p:sp>
        <p:nvSpPr>
          <p:cNvPr id="42" name="Text 7">
            <a:extLst>
              <a:ext uri="{FF2B5EF4-FFF2-40B4-BE49-F238E27FC236}">
                <a16:creationId xmlns:a16="http://schemas.microsoft.com/office/drawing/2014/main" id="{D2063515-7235-4F8C-9DAB-3ACDEB7A42BA}"/>
              </a:ext>
            </a:extLst>
          </p:cNvPr>
          <p:cNvSpPr/>
          <p:nvPr/>
        </p:nvSpPr>
        <p:spPr>
          <a:xfrm>
            <a:off x="2990910" y="2261591"/>
            <a:ext cx="3075562" cy="4999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</a:rPr>
              <a:t>.</a:t>
            </a: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</a:t>
            </a:r>
            <a:r>
              <a:rPr lang="fr-MA" sz="2187">
                <a:solidFill>
                  <a:srgbClr val="5955EB"/>
                </a:solidFill>
                <a:latin typeface="Libre Baskerville" pitchFamily="34" charset="0"/>
              </a:rPr>
              <a:t>Pages </a:t>
            </a:r>
            <a:r>
              <a:rPr lang="fr-MA" sz="2187" dirty="0">
                <a:solidFill>
                  <a:srgbClr val="5955EB"/>
                </a:solidFill>
                <a:latin typeface="Libre Baskerville" pitchFamily="34" charset="0"/>
              </a:rPr>
              <a:t>principales</a:t>
            </a:r>
            <a:r>
              <a:rPr lang="fr-MA" sz="2187">
                <a:solidFill>
                  <a:srgbClr val="5955EB"/>
                </a:solidFill>
                <a:latin typeface="Libre Baskerville" pitchFamily="34" charset="0"/>
              </a:rPr>
              <a:t> </a:t>
            </a:r>
            <a:r>
              <a:rPr lang="fr-MA" sz="2187" dirty="0">
                <a:solidFill>
                  <a:srgbClr val="5955EB"/>
                </a:solidFill>
                <a:latin typeface="Libre Baskerville" pitchFamily="34" charset="0"/>
              </a:rPr>
              <a:t>:</a:t>
            </a:r>
            <a:endParaRPr lang="en-US" sz="2187" dirty="0">
              <a:solidFill>
                <a:srgbClr val="5955EB"/>
              </a:solidFill>
              <a:latin typeface="Libre Baskerville" pitchFamily="34" charset="0"/>
            </a:endParaRPr>
          </a:p>
        </p:txBody>
      </p:sp>
      <p:sp>
        <p:nvSpPr>
          <p:cNvPr id="44" name="Text 7">
            <a:extLst>
              <a:ext uri="{FF2B5EF4-FFF2-40B4-BE49-F238E27FC236}">
                <a16:creationId xmlns:a16="http://schemas.microsoft.com/office/drawing/2014/main" id="{8764856E-92C9-4867-A77C-2266051C18F1}"/>
              </a:ext>
            </a:extLst>
          </p:cNvPr>
          <p:cNvSpPr/>
          <p:nvPr/>
        </p:nvSpPr>
        <p:spPr>
          <a:xfrm>
            <a:off x="2992814" y="5007054"/>
            <a:ext cx="3075562" cy="4999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</a:rPr>
              <a:t>3. </a:t>
            </a:r>
            <a:r>
              <a:rPr lang="fr-MA" sz="2187" dirty="0">
                <a:solidFill>
                  <a:srgbClr val="5955EB"/>
                </a:solidFill>
                <a:latin typeface="Libre Baskerville" pitchFamily="34" charset="0"/>
              </a:rPr>
              <a:t>Fichiers PHP :</a:t>
            </a:r>
            <a:endParaRPr lang="en-US" sz="2187" dirty="0">
              <a:solidFill>
                <a:srgbClr val="5955EB"/>
              </a:solidFill>
              <a:latin typeface="Libre Baskerville" pitchFamily="34" charset="0"/>
            </a:endParaRPr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8E98958C-EA1B-4078-A1FB-A41A77EB15AF}"/>
              </a:ext>
            </a:extLst>
          </p:cNvPr>
          <p:cNvSpPr/>
          <p:nvPr/>
        </p:nvSpPr>
        <p:spPr>
          <a:xfrm>
            <a:off x="3650218" y="2807792"/>
            <a:ext cx="935712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5955EB"/>
                </a:solidFill>
                <a:latin typeface="Libre Baskerville" pitchFamily="34" charset="0"/>
              </a:rPr>
              <a:t> index.html : </a:t>
            </a:r>
            <a:r>
              <a:rPr lang="fr-FR" sz="175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</a:t>
            </a:r>
            <a:r>
              <a:rPr lang="fr-FR" sz="1750" b="0" i="0" dirty="0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principale avec la liste des livres.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187" dirty="0">
                <a:solidFill>
                  <a:srgbClr val="5955EB"/>
                </a:solidFill>
                <a:latin typeface="Libre Baskerville" pitchFamily="34" charset="0"/>
              </a:rPr>
              <a:t> </a:t>
            </a:r>
            <a:r>
              <a:rPr lang="fr-FR" sz="2000" dirty="0">
                <a:solidFill>
                  <a:srgbClr val="5955EB"/>
                </a:solidFill>
                <a:latin typeface="Libre Baskerville" pitchFamily="34" charset="0"/>
              </a:rPr>
              <a:t>setting.html : </a:t>
            </a:r>
            <a:r>
              <a:rPr lang="fr-FR" sz="1750" b="0" i="0" dirty="0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de gestion avec des statistiques et des options d'administration.</a:t>
            </a:r>
          </a:p>
          <a:p>
            <a:pPr marL="0" indent="0" algn="l">
              <a:lnSpc>
                <a:spcPts val="2799"/>
              </a:lnSpc>
              <a:buNone/>
            </a:pPr>
            <a:endParaRPr lang="en-US" sz="17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Text 8">
            <a:extLst>
              <a:ext uri="{FF2B5EF4-FFF2-40B4-BE49-F238E27FC236}">
                <a16:creationId xmlns:a16="http://schemas.microsoft.com/office/drawing/2014/main" id="{294551F8-2210-40C1-B0EE-4A769A9EA00F}"/>
              </a:ext>
            </a:extLst>
          </p:cNvPr>
          <p:cNvSpPr/>
          <p:nvPr/>
        </p:nvSpPr>
        <p:spPr>
          <a:xfrm>
            <a:off x="3673078" y="3916797"/>
            <a:ext cx="9357122" cy="10375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5955EB"/>
                </a:solidFill>
                <a:latin typeface="Libre Baskerville" pitchFamily="34" charset="0"/>
              </a:rPr>
              <a:t>setting.css : </a:t>
            </a:r>
            <a:r>
              <a:rPr lang="fr-FR" sz="175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Contient des styles spécifiques pour la page de gestion.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5955EB"/>
                </a:solidFill>
                <a:latin typeface="Libre Baskerville" pitchFamily="34" charset="0"/>
              </a:rPr>
              <a:t>style.css : </a:t>
            </a:r>
            <a:r>
              <a:rPr lang="fr-FR" sz="175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Fichier principal pour le style global du 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5955EB"/>
                </a:solidFill>
                <a:latin typeface="Libre Baskerville" pitchFamily="34" charset="0"/>
              </a:rPr>
              <a:t>all.min.css : </a:t>
            </a:r>
            <a:r>
              <a:rPr lang="fr-FR" sz="175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il inclut les styles nécessaires à l'utilisation des icônes sur le site.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0D0D0D"/>
              </a:solidFill>
              <a:effectLst/>
              <a:latin typeface="ui-sans-serif"/>
            </a:endParaRPr>
          </a:p>
        </p:txBody>
      </p:sp>
      <p:sp>
        <p:nvSpPr>
          <p:cNvPr id="60" name="Shape 3">
            <a:extLst>
              <a:ext uri="{FF2B5EF4-FFF2-40B4-BE49-F238E27FC236}">
                <a16:creationId xmlns:a16="http://schemas.microsoft.com/office/drawing/2014/main" id="{77BF0845-2B9C-42DB-A1A3-201C39F8CEE0}"/>
              </a:ext>
            </a:extLst>
          </p:cNvPr>
          <p:cNvSpPr/>
          <p:nvPr/>
        </p:nvSpPr>
        <p:spPr>
          <a:xfrm>
            <a:off x="1487210" y="2097998"/>
            <a:ext cx="44410" cy="5351026"/>
          </a:xfrm>
          <a:prstGeom prst="rect">
            <a:avLst/>
          </a:prstGeom>
          <a:solidFill>
            <a:srgbClr val="B8B7E0"/>
          </a:solidFill>
          <a:ln/>
        </p:spPr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674CBA3-F9DF-49F6-BA45-78F5C740F009}"/>
              </a:ext>
            </a:extLst>
          </p:cNvPr>
          <p:cNvGrpSpPr/>
          <p:nvPr/>
        </p:nvGrpSpPr>
        <p:grpSpPr>
          <a:xfrm>
            <a:off x="1259384" y="2263854"/>
            <a:ext cx="1277540" cy="499943"/>
            <a:chOff x="1259384" y="2515314"/>
            <a:chExt cx="1277540" cy="499943"/>
          </a:xfrm>
        </p:grpSpPr>
        <p:sp>
          <p:nvSpPr>
            <p:cNvPr id="32" name="Shape 4">
              <a:extLst>
                <a:ext uri="{FF2B5EF4-FFF2-40B4-BE49-F238E27FC236}">
                  <a16:creationId xmlns:a16="http://schemas.microsoft.com/office/drawing/2014/main" id="{F812FCA7-D4A1-45E3-967B-BA8BDBE8619F}"/>
                </a:ext>
              </a:extLst>
            </p:cNvPr>
            <p:cNvSpPr/>
            <p:nvPr/>
          </p:nvSpPr>
          <p:spPr>
            <a:xfrm>
              <a:off x="1759327" y="2743021"/>
              <a:ext cx="777597" cy="44410"/>
            </a:xfrm>
            <a:prstGeom prst="rect">
              <a:avLst/>
            </a:prstGeom>
            <a:solidFill>
              <a:srgbClr val="B8B7E0"/>
            </a:solidFill>
            <a:ln/>
          </p:spPr>
        </p:sp>
        <p:sp>
          <p:nvSpPr>
            <p:cNvPr id="33" name="Shape 5">
              <a:extLst>
                <a:ext uri="{FF2B5EF4-FFF2-40B4-BE49-F238E27FC236}">
                  <a16:creationId xmlns:a16="http://schemas.microsoft.com/office/drawing/2014/main" id="{3ED909E9-3239-4866-8ED2-42308070340E}"/>
                </a:ext>
              </a:extLst>
            </p:cNvPr>
            <p:cNvSpPr/>
            <p:nvPr/>
          </p:nvSpPr>
          <p:spPr>
            <a:xfrm>
              <a:off x="1259384" y="2515314"/>
              <a:ext cx="499943" cy="499943"/>
            </a:xfrm>
            <a:prstGeom prst="roundRect">
              <a:avLst>
                <a:gd name="adj" fmla="val 26667"/>
              </a:avLst>
            </a:prstGeom>
            <a:solidFill>
              <a:srgbClr val="DED6FF"/>
            </a:solidFill>
            <a:ln/>
          </p:spPr>
        </p:sp>
        <p:sp>
          <p:nvSpPr>
            <p:cNvPr id="34" name="Text 6">
              <a:extLst>
                <a:ext uri="{FF2B5EF4-FFF2-40B4-BE49-F238E27FC236}">
                  <a16:creationId xmlns:a16="http://schemas.microsoft.com/office/drawing/2014/main" id="{330C030B-62D7-4ABA-8840-5A25F6D64601}"/>
                </a:ext>
              </a:extLst>
            </p:cNvPr>
            <p:cNvSpPr/>
            <p:nvPr/>
          </p:nvSpPr>
          <p:spPr>
            <a:xfrm>
              <a:off x="1435001" y="2556986"/>
              <a:ext cx="148709" cy="41648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281"/>
                </a:lnSpc>
                <a:buNone/>
              </a:pPr>
              <a:r>
                <a:rPr lang="en-US" sz="2624" dirty="0">
                  <a:solidFill>
                    <a:srgbClr val="5955EB"/>
                  </a:solidFill>
                  <a:latin typeface="Libre Baskerville" pitchFamily="34" charset="0"/>
                  <a:ea typeface="Libre Baskerville" pitchFamily="34" charset="-122"/>
                  <a:cs typeface="Libre Baskerville" pitchFamily="34" charset="-120"/>
                </a:rPr>
                <a:t>1</a:t>
              </a:r>
              <a:endParaRPr lang="en-US" sz="2624" dirty="0"/>
            </a:p>
          </p:txBody>
        </p:sp>
      </p:grpSp>
      <p:sp>
        <p:nvSpPr>
          <p:cNvPr id="62" name="Shape 5">
            <a:extLst>
              <a:ext uri="{FF2B5EF4-FFF2-40B4-BE49-F238E27FC236}">
                <a16:creationId xmlns:a16="http://schemas.microsoft.com/office/drawing/2014/main" id="{FC316D4F-A201-4A02-97FF-DF6FD61E9358}"/>
              </a:ext>
            </a:extLst>
          </p:cNvPr>
          <p:cNvSpPr/>
          <p:nvPr/>
        </p:nvSpPr>
        <p:spPr>
          <a:xfrm>
            <a:off x="1259384" y="227159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63" name="Text 6">
            <a:extLst>
              <a:ext uri="{FF2B5EF4-FFF2-40B4-BE49-F238E27FC236}">
                <a16:creationId xmlns:a16="http://schemas.microsoft.com/office/drawing/2014/main" id="{437B9326-13C3-42CB-A9C3-5CAD6EB2EB07}"/>
              </a:ext>
            </a:extLst>
          </p:cNvPr>
          <p:cNvSpPr/>
          <p:nvPr/>
        </p:nvSpPr>
        <p:spPr>
          <a:xfrm>
            <a:off x="1435001" y="2313263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0" name="Text 7">
            <a:extLst>
              <a:ext uri="{FF2B5EF4-FFF2-40B4-BE49-F238E27FC236}">
                <a16:creationId xmlns:a16="http://schemas.microsoft.com/office/drawing/2014/main" id="{8BE577F0-5FD2-4CED-90DB-44FB3ECA2340}"/>
              </a:ext>
            </a:extLst>
          </p:cNvPr>
          <p:cNvSpPr/>
          <p:nvPr/>
        </p:nvSpPr>
        <p:spPr>
          <a:xfrm>
            <a:off x="2990910" y="3602054"/>
            <a:ext cx="2336780" cy="4999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</a:rPr>
              <a:t>2.</a:t>
            </a: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</a:t>
            </a:r>
            <a:r>
              <a:rPr lang="fr-MA" sz="2187" dirty="0">
                <a:solidFill>
                  <a:srgbClr val="5955EB"/>
                </a:solidFill>
                <a:latin typeface="Libre Baskerville" pitchFamily="34" charset="0"/>
              </a:rPr>
              <a:t>Fichiers CSS :</a:t>
            </a:r>
            <a:endParaRPr lang="en-US" sz="2187" dirty="0">
              <a:solidFill>
                <a:srgbClr val="5955EB"/>
              </a:solidFill>
              <a:latin typeface="Libre Baskerville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7F325D7-7A6A-44DC-AE8E-9394CE39F0EA}"/>
              </a:ext>
            </a:extLst>
          </p:cNvPr>
          <p:cNvGrpSpPr/>
          <p:nvPr/>
        </p:nvGrpSpPr>
        <p:grpSpPr>
          <a:xfrm>
            <a:off x="1259384" y="3592114"/>
            <a:ext cx="1277540" cy="499943"/>
            <a:chOff x="1259384" y="3592114"/>
            <a:chExt cx="1277540" cy="499943"/>
          </a:xfrm>
        </p:grpSpPr>
        <p:sp>
          <p:nvSpPr>
            <p:cNvPr id="64" name="Shape 9">
              <a:extLst>
                <a:ext uri="{FF2B5EF4-FFF2-40B4-BE49-F238E27FC236}">
                  <a16:creationId xmlns:a16="http://schemas.microsoft.com/office/drawing/2014/main" id="{854FDB99-BC7C-4E6A-96B2-764DD7E1243D}"/>
                </a:ext>
              </a:extLst>
            </p:cNvPr>
            <p:cNvSpPr/>
            <p:nvPr/>
          </p:nvSpPr>
          <p:spPr>
            <a:xfrm>
              <a:off x="1759327" y="3819821"/>
              <a:ext cx="777597" cy="44410"/>
            </a:xfrm>
            <a:prstGeom prst="rect">
              <a:avLst/>
            </a:prstGeom>
            <a:solidFill>
              <a:srgbClr val="B8B7E0"/>
            </a:solidFill>
            <a:ln/>
          </p:spPr>
        </p:sp>
        <p:sp>
          <p:nvSpPr>
            <p:cNvPr id="65" name="Shape 10">
              <a:extLst>
                <a:ext uri="{FF2B5EF4-FFF2-40B4-BE49-F238E27FC236}">
                  <a16:creationId xmlns:a16="http://schemas.microsoft.com/office/drawing/2014/main" id="{33EEA5E6-8C83-44A7-9E48-075C85C21922}"/>
                </a:ext>
              </a:extLst>
            </p:cNvPr>
            <p:cNvSpPr/>
            <p:nvPr/>
          </p:nvSpPr>
          <p:spPr>
            <a:xfrm>
              <a:off x="1259384" y="3592114"/>
              <a:ext cx="499943" cy="499943"/>
            </a:xfrm>
            <a:prstGeom prst="roundRect">
              <a:avLst>
                <a:gd name="adj" fmla="val 26667"/>
              </a:avLst>
            </a:prstGeom>
            <a:solidFill>
              <a:srgbClr val="DED6FF"/>
            </a:solidFill>
            <a:ln/>
          </p:spPr>
        </p:sp>
        <p:sp>
          <p:nvSpPr>
            <p:cNvPr id="66" name="Text 11">
              <a:extLst>
                <a:ext uri="{FF2B5EF4-FFF2-40B4-BE49-F238E27FC236}">
                  <a16:creationId xmlns:a16="http://schemas.microsoft.com/office/drawing/2014/main" id="{B598AD5C-CBB8-40F6-910A-7D5C820421F6}"/>
                </a:ext>
              </a:extLst>
            </p:cNvPr>
            <p:cNvSpPr/>
            <p:nvPr/>
          </p:nvSpPr>
          <p:spPr>
            <a:xfrm>
              <a:off x="1406664" y="3633785"/>
              <a:ext cx="205383" cy="41648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281"/>
                </a:lnSpc>
                <a:buNone/>
              </a:pPr>
              <a:r>
                <a:rPr lang="en-US" sz="2624" dirty="0">
                  <a:solidFill>
                    <a:srgbClr val="5955EB"/>
                  </a:solidFill>
                  <a:latin typeface="Libre Baskerville" pitchFamily="34" charset="0"/>
                  <a:ea typeface="Libre Baskerville" pitchFamily="34" charset="-122"/>
                  <a:cs typeface="Libre Baskerville" pitchFamily="34" charset="-120"/>
                </a:rPr>
                <a:t>2</a:t>
              </a:r>
              <a:endParaRPr lang="en-US" sz="2624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94186B0-D03F-451D-BE5A-133F004AFA53}"/>
              </a:ext>
            </a:extLst>
          </p:cNvPr>
          <p:cNvGrpSpPr/>
          <p:nvPr/>
        </p:nvGrpSpPr>
        <p:grpSpPr>
          <a:xfrm>
            <a:off x="1259384" y="4992646"/>
            <a:ext cx="1277540" cy="499943"/>
            <a:chOff x="1259384" y="4912636"/>
            <a:chExt cx="1277540" cy="499943"/>
          </a:xfrm>
        </p:grpSpPr>
        <p:sp>
          <p:nvSpPr>
            <p:cNvPr id="67" name="Shape 14">
              <a:extLst>
                <a:ext uri="{FF2B5EF4-FFF2-40B4-BE49-F238E27FC236}">
                  <a16:creationId xmlns:a16="http://schemas.microsoft.com/office/drawing/2014/main" id="{68C19CF9-C1BE-4828-A77A-B69F16BE9E77}"/>
                </a:ext>
              </a:extLst>
            </p:cNvPr>
            <p:cNvSpPr/>
            <p:nvPr/>
          </p:nvSpPr>
          <p:spPr>
            <a:xfrm>
              <a:off x="1759327" y="5140343"/>
              <a:ext cx="777597" cy="44410"/>
            </a:xfrm>
            <a:prstGeom prst="rect">
              <a:avLst/>
            </a:prstGeom>
            <a:solidFill>
              <a:srgbClr val="B8B7E0"/>
            </a:solidFill>
            <a:ln/>
          </p:spPr>
        </p:sp>
        <p:sp>
          <p:nvSpPr>
            <p:cNvPr id="68" name="Shape 15">
              <a:extLst>
                <a:ext uri="{FF2B5EF4-FFF2-40B4-BE49-F238E27FC236}">
                  <a16:creationId xmlns:a16="http://schemas.microsoft.com/office/drawing/2014/main" id="{819FCB53-4D5C-45E5-B936-55A9B357C4AB}"/>
                </a:ext>
              </a:extLst>
            </p:cNvPr>
            <p:cNvSpPr/>
            <p:nvPr/>
          </p:nvSpPr>
          <p:spPr>
            <a:xfrm>
              <a:off x="1259384" y="4912636"/>
              <a:ext cx="499943" cy="499943"/>
            </a:xfrm>
            <a:prstGeom prst="roundRect">
              <a:avLst>
                <a:gd name="adj" fmla="val 26667"/>
              </a:avLst>
            </a:prstGeom>
            <a:solidFill>
              <a:srgbClr val="DED6FF"/>
            </a:solidFill>
            <a:ln/>
          </p:spPr>
        </p:sp>
        <p:sp>
          <p:nvSpPr>
            <p:cNvPr id="69" name="Text 16">
              <a:extLst>
                <a:ext uri="{FF2B5EF4-FFF2-40B4-BE49-F238E27FC236}">
                  <a16:creationId xmlns:a16="http://schemas.microsoft.com/office/drawing/2014/main" id="{0FB1A10C-3C1A-46AB-846A-596D71257827}"/>
                </a:ext>
              </a:extLst>
            </p:cNvPr>
            <p:cNvSpPr/>
            <p:nvPr/>
          </p:nvSpPr>
          <p:spPr>
            <a:xfrm>
              <a:off x="1406664" y="4954308"/>
              <a:ext cx="205383" cy="41648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281"/>
                </a:lnSpc>
                <a:buNone/>
              </a:pPr>
              <a:r>
                <a:rPr lang="en-US" sz="2624" dirty="0">
                  <a:solidFill>
                    <a:srgbClr val="5955EB"/>
                  </a:solidFill>
                  <a:latin typeface="Libre Baskerville" pitchFamily="34" charset="0"/>
                  <a:ea typeface="Libre Baskerville" pitchFamily="34" charset="-122"/>
                  <a:cs typeface="Libre Baskerville" pitchFamily="34" charset="-120"/>
                </a:rPr>
                <a:t>3</a:t>
              </a:r>
              <a:endParaRPr lang="en-US" sz="2624" dirty="0"/>
            </a:p>
          </p:txBody>
        </p:sp>
      </p:grpSp>
      <p:sp>
        <p:nvSpPr>
          <p:cNvPr id="88" name="Text 8">
            <a:extLst>
              <a:ext uri="{FF2B5EF4-FFF2-40B4-BE49-F238E27FC236}">
                <a16:creationId xmlns:a16="http://schemas.microsoft.com/office/drawing/2014/main" id="{CC2239F1-0ED8-4642-8F17-AB62746F121C}"/>
              </a:ext>
            </a:extLst>
          </p:cNvPr>
          <p:cNvSpPr/>
          <p:nvPr/>
        </p:nvSpPr>
        <p:spPr>
          <a:xfrm>
            <a:off x="3673078" y="5438594"/>
            <a:ext cx="8579882" cy="9029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r>
              <a:rPr lang="fr-FR" sz="175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6 fichiers PHP gèrent les opérations de base du backend, y compris l'ajout, la récupération, la recherche, la mise à jour et la suppression des livres dans la base de données.</a:t>
            </a:r>
            <a:endParaRPr lang="en-US" sz="1750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2A03340-E104-4FF7-A1DF-0A6E0A1EAAC6}"/>
              </a:ext>
            </a:extLst>
          </p:cNvPr>
          <p:cNvGrpSpPr/>
          <p:nvPr/>
        </p:nvGrpSpPr>
        <p:grpSpPr>
          <a:xfrm>
            <a:off x="1259384" y="6379962"/>
            <a:ext cx="1277540" cy="499943"/>
            <a:chOff x="1411784" y="6425206"/>
            <a:chExt cx="1277540" cy="499943"/>
          </a:xfrm>
        </p:grpSpPr>
        <p:sp>
          <p:nvSpPr>
            <p:cNvPr id="93" name="Shape 14">
              <a:extLst>
                <a:ext uri="{FF2B5EF4-FFF2-40B4-BE49-F238E27FC236}">
                  <a16:creationId xmlns:a16="http://schemas.microsoft.com/office/drawing/2014/main" id="{768D8DB5-DF70-457A-B37A-D5742F841AF5}"/>
                </a:ext>
              </a:extLst>
            </p:cNvPr>
            <p:cNvSpPr/>
            <p:nvPr/>
          </p:nvSpPr>
          <p:spPr>
            <a:xfrm>
              <a:off x="1911727" y="6652913"/>
              <a:ext cx="777597" cy="44410"/>
            </a:xfrm>
            <a:prstGeom prst="rect">
              <a:avLst/>
            </a:prstGeom>
            <a:solidFill>
              <a:srgbClr val="B8B7E0"/>
            </a:solidFill>
            <a:ln/>
          </p:spPr>
        </p:sp>
        <p:sp>
          <p:nvSpPr>
            <p:cNvPr id="94" name="Shape 15">
              <a:extLst>
                <a:ext uri="{FF2B5EF4-FFF2-40B4-BE49-F238E27FC236}">
                  <a16:creationId xmlns:a16="http://schemas.microsoft.com/office/drawing/2014/main" id="{34F10B25-406E-4505-80D2-4FEB9E3C9598}"/>
                </a:ext>
              </a:extLst>
            </p:cNvPr>
            <p:cNvSpPr/>
            <p:nvPr/>
          </p:nvSpPr>
          <p:spPr>
            <a:xfrm>
              <a:off x="1411784" y="6425206"/>
              <a:ext cx="499943" cy="499943"/>
            </a:xfrm>
            <a:prstGeom prst="roundRect">
              <a:avLst>
                <a:gd name="adj" fmla="val 26667"/>
              </a:avLst>
            </a:prstGeom>
            <a:solidFill>
              <a:srgbClr val="DED6FF"/>
            </a:solidFill>
            <a:ln/>
          </p:spPr>
        </p:sp>
        <p:sp>
          <p:nvSpPr>
            <p:cNvPr id="95" name="Text 16">
              <a:extLst>
                <a:ext uri="{FF2B5EF4-FFF2-40B4-BE49-F238E27FC236}">
                  <a16:creationId xmlns:a16="http://schemas.microsoft.com/office/drawing/2014/main" id="{F424B20F-1853-4986-BCF7-8E2EC7099218}"/>
                </a:ext>
              </a:extLst>
            </p:cNvPr>
            <p:cNvSpPr/>
            <p:nvPr/>
          </p:nvSpPr>
          <p:spPr>
            <a:xfrm>
              <a:off x="1559064" y="6466878"/>
              <a:ext cx="205383" cy="41648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281"/>
                </a:lnSpc>
                <a:buNone/>
              </a:pPr>
              <a:r>
                <a:rPr lang="en-US" sz="2624" dirty="0">
                  <a:solidFill>
                    <a:srgbClr val="5955EB"/>
                  </a:solidFill>
                  <a:latin typeface="Libre Baskerville" pitchFamily="34" charset="0"/>
                </a:rPr>
                <a:t>4</a:t>
              </a:r>
              <a:endParaRPr lang="en-US" sz="2624" dirty="0"/>
            </a:p>
          </p:txBody>
        </p:sp>
      </p:grpSp>
      <p:sp>
        <p:nvSpPr>
          <p:cNvPr id="97" name="Text 7">
            <a:extLst>
              <a:ext uri="{FF2B5EF4-FFF2-40B4-BE49-F238E27FC236}">
                <a16:creationId xmlns:a16="http://schemas.microsoft.com/office/drawing/2014/main" id="{3DAB867C-F321-4825-AF13-5776083691E9}"/>
              </a:ext>
            </a:extLst>
          </p:cNvPr>
          <p:cNvSpPr/>
          <p:nvPr/>
        </p:nvSpPr>
        <p:spPr>
          <a:xfrm>
            <a:off x="2990910" y="6402107"/>
            <a:ext cx="3075562" cy="4999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</a:rPr>
              <a:t>3. </a:t>
            </a:r>
            <a:r>
              <a:rPr lang="fr-MA" sz="2187" dirty="0">
                <a:solidFill>
                  <a:srgbClr val="5955EB"/>
                </a:solidFill>
                <a:latin typeface="Libre Baskerville" pitchFamily="34" charset="0"/>
              </a:rPr>
              <a:t>Dossier </a:t>
            </a:r>
            <a:r>
              <a:rPr lang="fr-MA" sz="2187" dirty="0" err="1">
                <a:solidFill>
                  <a:srgbClr val="5955EB"/>
                </a:solidFill>
                <a:latin typeface="Libre Baskerville" pitchFamily="34" charset="0"/>
              </a:rPr>
              <a:t>imgs</a:t>
            </a:r>
            <a:r>
              <a:rPr lang="fr-MA" sz="2187" dirty="0">
                <a:solidFill>
                  <a:srgbClr val="5955EB"/>
                </a:solidFill>
                <a:latin typeface="Libre Baskerville" pitchFamily="34" charset="0"/>
              </a:rPr>
              <a:t> :</a:t>
            </a:r>
            <a:endParaRPr lang="en-US" sz="2187" dirty="0">
              <a:solidFill>
                <a:srgbClr val="5955EB"/>
              </a:solidFill>
              <a:latin typeface="Libre Baskerville" pitchFamily="34" charset="0"/>
            </a:endParaRPr>
          </a:p>
        </p:txBody>
      </p:sp>
      <p:sp>
        <p:nvSpPr>
          <p:cNvPr id="112" name="Text 8">
            <a:extLst>
              <a:ext uri="{FF2B5EF4-FFF2-40B4-BE49-F238E27FC236}">
                <a16:creationId xmlns:a16="http://schemas.microsoft.com/office/drawing/2014/main" id="{1754AC60-5A3E-408F-94F6-8C2FE72B2590}"/>
              </a:ext>
            </a:extLst>
          </p:cNvPr>
          <p:cNvSpPr/>
          <p:nvPr/>
        </p:nvSpPr>
        <p:spPr>
          <a:xfrm>
            <a:off x="3650218" y="6867522"/>
            <a:ext cx="935712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r>
              <a:rPr lang="fr-FR" sz="175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dossier "</a:t>
            </a:r>
            <a:r>
              <a:rPr lang="fr-FR" sz="1750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imgs</a:t>
            </a:r>
            <a:r>
              <a:rPr lang="fr-FR" sz="175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 contient les images nécessaires au site web, y compris les images de couverture des livres téléchargés.</a:t>
            </a:r>
            <a:endParaRPr lang="en-US" sz="1750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" y="0"/>
            <a:ext cx="1468624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en-AE" dirty="0"/>
          </a:p>
        </p:txBody>
      </p:sp>
      <p:sp>
        <p:nvSpPr>
          <p:cNvPr id="3" name="Shape 1"/>
          <p:cNvSpPr/>
          <p:nvPr/>
        </p:nvSpPr>
        <p:spPr>
          <a:xfrm>
            <a:off x="3429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en-AE" dirty="0"/>
          </a:p>
        </p:txBody>
      </p:sp>
      <p:sp>
        <p:nvSpPr>
          <p:cNvPr id="6" name="Text 3"/>
          <p:cNvSpPr/>
          <p:nvPr/>
        </p:nvSpPr>
        <p:spPr>
          <a:xfrm>
            <a:off x="2026563" y="1030248"/>
            <a:ext cx="1038641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</a:rPr>
              <a:t> </a:t>
            </a:r>
            <a:r>
              <a:rPr lang="fr-FR" sz="4374" dirty="0">
                <a:solidFill>
                  <a:srgbClr val="5955EB"/>
                </a:solidFill>
                <a:latin typeface="Libre Baskerville" pitchFamily="34" charset="0"/>
              </a:rPr>
              <a:t>Description de la base de données</a:t>
            </a:r>
            <a:endParaRPr lang="en-US" sz="4374" dirty="0">
              <a:solidFill>
                <a:srgbClr val="5955EB"/>
              </a:solidFill>
              <a:latin typeface="Libre Baskerville" pitchFamily="34" charset="0"/>
            </a:endParaRPr>
          </a:p>
        </p:txBody>
      </p:sp>
      <p:sp>
        <p:nvSpPr>
          <p:cNvPr id="7" name="Shape 3">
            <a:extLst>
              <a:ext uri="{FF2B5EF4-FFF2-40B4-BE49-F238E27FC236}">
                <a16:creationId xmlns:a16="http://schemas.microsoft.com/office/drawing/2014/main" id="{237782F2-F6A2-4308-91CA-7B5F7B0BBF14}"/>
              </a:ext>
            </a:extLst>
          </p:cNvPr>
          <p:cNvSpPr/>
          <p:nvPr/>
        </p:nvSpPr>
        <p:spPr>
          <a:xfrm>
            <a:off x="570309" y="2303145"/>
            <a:ext cx="5510808" cy="2017395"/>
          </a:xfrm>
          <a:prstGeom prst="roundRect">
            <a:avLst>
              <a:gd name="adj" fmla="val 4935"/>
            </a:avLst>
          </a:prstGeom>
          <a:solidFill>
            <a:srgbClr val="DED6FF"/>
          </a:solidFill>
          <a:ln/>
        </p:spPr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0D0AA0D1-C55C-4003-8057-C38751A3BE66}"/>
              </a:ext>
            </a:extLst>
          </p:cNvPr>
          <p:cNvSpPr/>
          <p:nvPr/>
        </p:nvSpPr>
        <p:spPr>
          <a:xfrm>
            <a:off x="792480" y="2713792"/>
            <a:ext cx="5071110" cy="4279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fr-FR" sz="2187" dirty="0">
                <a:solidFill>
                  <a:srgbClr val="5955EB"/>
                </a:solidFill>
                <a:latin typeface="Libre Baskerville" pitchFamily="34" charset="0"/>
              </a:rPr>
              <a:t>Nom de la base </a:t>
            </a:r>
            <a:r>
              <a:rPr lang="fr-FR" sz="2187">
                <a:solidFill>
                  <a:srgbClr val="5955EB"/>
                </a:solidFill>
                <a:latin typeface="Libre Baskerville" pitchFamily="34" charset="0"/>
              </a:rPr>
              <a:t>de </a:t>
            </a:r>
            <a:r>
              <a:rPr lang="fr-FR" sz="2187" dirty="0">
                <a:solidFill>
                  <a:srgbClr val="5955EB"/>
                </a:solidFill>
                <a:latin typeface="Libre Baskerville" pitchFamily="34" charset="0"/>
              </a:rPr>
              <a:t>données</a:t>
            </a:r>
            <a:r>
              <a:rPr lang="fr-FR" sz="2187">
                <a:solidFill>
                  <a:srgbClr val="5955EB"/>
                </a:solidFill>
                <a:latin typeface="Libre Baskerville" pitchFamily="34" charset="0"/>
              </a:rPr>
              <a:t> </a:t>
            </a:r>
            <a:r>
              <a:rPr lang="fr-FR" sz="2187" dirty="0">
                <a:solidFill>
                  <a:srgbClr val="5955EB"/>
                </a:solidFill>
                <a:latin typeface="Libre Baskerville" pitchFamily="34" charset="0"/>
              </a:rPr>
              <a:t>: </a:t>
            </a:r>
            <a:r>
              <a:rPr lang="fr-FR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library</a:t>
            </a:r>
            <a:endParaRPr lang="en-US" sz="1750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</p:txBody>
      </p:sp>
      <p:sp>
        <p:nvSpPr>
          <p:cNvPr id="12" name="Shape 3">
            <a:extLst>
              <a:ext uri="{FF2B5EF4-FFF2-40B4-BE49-F238E27FC236}">
                <a16:creationId xmlns:a16="http://schemas.microsoft.com/office/drawing/2014/main" id="{918319F3-DA06-4691-923D-3EDA268D41BF}"/>
              </a:ext>
            </a:extLst>
          </p:cNvPr>
          <p:cNvSpPr/>
          <p:nvPr/>
        </p:nvSpPr>
        <p:spPr>
          <a:xfrm>
            <a:off x="570310" y="4686300"/>
            <a:ext cx="4542115" cy="2611755"/>
          </a:xfrm>
          <a:prstGeom prst="roundRect">
            <a:avLst>
              <a:gd name="adj" fmla="val 4935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en-AE" dirty="0"/>
          </a:p>
        </p:txBody>
      </p:sp>
      <p:sp>
        <p:nvSpPr>
          <p:cNvPr id="14" name="Text 5">
            <a:extLst>
              <a:ext uri="{FF2B5EF4-FFF2-40B4-BE49-F238E27FC236}">
                <a16:creationId xmlns:a16="http://schemas.microsoft.com/office/drawing/2014/main" id="{A31AD120-863D-4C02-85DF-DD3630D66ED6}"/>
              </a:ext>
            </a:extLst>
          </p:cNvPr>
          <p:cNvSpPr/>
          <p:nvPr/>
        </p:nvSpPr>
        <p:spPr>
          <a:xfrm>
            <a:off x="792480" y="4914900"/>
            <a:ext cx="3909061" cy="22445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</a:rPr>
              <a:t>Champs :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(int, 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clé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primaire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auto-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incrément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)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title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(varchar)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author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(varchar)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b="1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publication_year</a:t>
            </a: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(date)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b="1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pfp_type</a:t>
            </a: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(varchar) </a:t>
            </a:r>
            <a:endParaRPr lang="en-US" sz="1750" dirty="0"/>
          </a:p>
        </p:txBody>
      </p:sp>
      <p:sp>
        <p:nvSpPr>
          <p:cNvPr id="16" name="Text 5">
            <a:extLst>
              <a:ext uri="{FF2B5EF4-FFF2-40B4-BE49-F238E27FC236}">
                <a16:creationId xmlns:a16="http://schemas.microsoft.com/office/drawing/2014/main" id="{A6D05E03-7E2E-4AD8-B39E-8BC89B355FBD}"/>
              </a:ext>
            </a:extLst>
          </p:cNvPr>
          <p:cNvSpPr/>
          <p:nvPr/>
        </p:nvSpPr>
        <p:spPr>
          <a:xfrm>
            <a:off x="786883" y="3490614"/>
            <a:ext cx="5071110" cy="481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</a:rPr>
              <a:t>Table </a:t>
            </a:r>
            <a:r>
              <a:rPr lang="en-US" sz="2187" dirty="0" err="1">
                <a:solidFill>
                  <a:srgbClr val="5955EB"/>
                </a:solidFill>
                <a:latin typeface="Libre Baskerville" pitchFamily="34" charset="0"/>
              </a:rPr>
              <a:t>principale</a:t>
            </a: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</a:rPr>
              <a:t> : 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books</a:t>
            </a:r>
          </a:p>
        </p:txBody>
      </p:sp>
      <p:sp>
        <p:nvSpPr>
          <p:cNvPr id="20" name="Shape 9">
            <a:extLst>
              <a:ext uri="{FF2B5EF4-FFF2-40B4-BE49-F238E27FC236}">
                <a16:creationId xmlns:a16="http://schemas.microsoft.com/office/drawing/2014/main" id="{6E9E40E7-001E-4BF0-9CC5-32DD25266469}"/>
              </a:ext>
            </a:extLst>
          </p:cNvPr>
          <p:cNvSpPr/>
          <p:nvPr/>
        </p:nvSpPr>
        <p:spPr>
          <a:xfrm>
            <a:off x="5485785" y="4779346"/>
            <a:ext cx="8805544" cy="1457325"/>
          </a:xfrm>
          <a:prstGeom prst="roundRect">
            <a:avLst>
              <a:gd name="adj" fmla="val 8151"/>
            </a:avLst>
          </a:prstGeom>
          <a:solidFill>
            <a:srgbClr val="DED6FF"/>
          </a:solidFill>
          <a:ln/>
        </p:spPr>
      </p:sp>
      <p:sp>
        <p:nvSpPr>
          <p:cNvPr id="21" name="Text 11">
            <a:extLst>
              <a:ext uri="{FF2B5EF4-FFF2-40B4-BE49-F238E27FC236}">
                <a16:creationId xmlns:a16="http://schemas.microsoft.com/office/drawing/2014/main" id="{5B281390-B7A0-446D-AB93-70F95471E0F1}"/>
              </a:ext>
            </a:extLst>
          </p:cNvPr>
          <p:cNvSpPr/>
          <p:nvPr/>
        </p:nvSpPr>
        <p:spPr>
          <a:xfrm>
            <a:off x="5707954" y="4910196"/>
            <a:ext cx="8504813" cy="11537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fr-F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Les champs de la table "books" incluent "id" pour l'identification unique, "</a:t>
            </a:r>
            <a:r>
              <a:rPr lang="fr-FR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title</a:t>
            </a:r>
            <a:r>
              <a:rPr lang="fr-F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" et "</a:t>
            </a:r>
            <a:r>
              <a:rPr lang="fr-FR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author</a:t>
            </a:r>
            <a:r>
              <a:rPr lang="fr-F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" pour les détails du livre, "</a:t>
            </a:r>
            <a:r>
              <a:rPr lang="fr-FR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publication_year</a:t>
            </a:r>
            <a:r>
              <a:rPr lang="fr-F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" pour la date de publication, et "</a:t>
            </a:r>
            <a:r>
              <a:rPr lang="fr-FR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pfp_type</a:t>
            </a:r>
            <a:r>
              <a:rPr lang="fr-F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" pour le type d'image de la couverture.</a:t>
            </a:r>
            <a:endParaRPr lang="en-US" sz="1750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5266C74-555F-4627-8053-F71E2E79851F}"/>
              </a:ext>
            </a:extLst>
          </p:cNvPr>
          <p:cNvSpPr/>
          <p:nvPr/>
        </p:nvSpPr>
        <p:spPr>
          <a:xfrm>
            <a:off x="5112425" y="5337810"/>
            <a:ext cx="373360" cy="457200"/>
          </a:xfrm>
          <a:prstGeom prst="rightArrow">
            <a:avLst/>
          </a:prstGeom>
          <a:solidFill>
            <a:srgbClr val="5955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69531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1334571" y="577691"/>
            <a:ext cx="579810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err="1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Fonctions</a:t>
            </a: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majeures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786533" y="1935123"/>
            <a:ext cx="3848457" cy="3717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 err="1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Récupérer</a:t>
            </a: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tous les livres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1786533" y="2500908"/>
            <a:ext cx="3156347" cy="21968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fr-F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Récupère la liste des livres depuis la base de données et renvoie les données au format </a:t>
            </a:r>
            <a:r>
              <a:rPr lang="fr-FR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JSON</a:t>
            </a:r>
            <a:r>
              <a:rPr lang="fr-F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 en envoyant une demande GET à </a:t>
            </a:r>
            <a:r>
              <a:rPr lang="fr-FR" sz="1750" b="1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getBooks.php</a:t>
            </a:r>
            <a:r>
              <a:rPr lang="fr-F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:</a:t>
            </a:r>
            <a:endParaRPr lang="en-US" sz="17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78CA30-2222-41D1-BD88-05AC2A132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248" y="388835"/>
            <a:ext cx="6005324" cy="7223546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A1493FD4-76C8-4693-9BD2-C9D87F45D122}"/>
              </a:ext>
            </a:extLst>
          </p:cNvPr>
          <p:cNvSpPr/>
          <p:nvPr/>
        </p:nvSpPr>
        <p:spPr>
          <a:xfrm>
            <a:off x="7880795" y="4114800"/>
            <a:ext cx="857250" cy="342900"/>
          </a:xfrm>
          <a:prstGeom prst="rightArrow">
            <a:avLst/>
          </a:prstGeom>
          <a:solidFill>
            <a:srgbClr val="5955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DD3BCE1E-5546-4340-B157-4929022E0B2C}"/>
              </a:ext>
            </a:extLst>
          </p:cNvPr>
          <p:cNvSpPr/>
          <p:nvPr/>
        </p:nvSpPr>
        <p:spPr>
          <a:xfrm>
            <a:off x="7880795" y="4457700"/>
            <a:ext cx="857250" cy="651510"/>
          </a:xfrm>
          <a:prstGeom prst="bentArrow">
            <a:avLst/>
          </a:prstGeom>
          <a:solidFill>
            <a:srgbClr val="5955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>
              <a:solidFill>
                <a:schemeClr val="tx1"/>
              </a:solidFill>
            </a:endParaRP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389A45BA-B622-47DE-B8B9-424FF5F15D98}"/>
              </a:ext>
            </a:extLst>
          </p:cNvPr>
          <p:cNvSpPr/>
          <p:nvPr/>
        </p:nvSpPr>
        <p:spPr>
          <a:xfrm>
            <a:off x="6880860" y="3939063"/>
            <a:ext cx="999935" cy="694373"/>
          </a:xfrm>
          <a:prstGeom prst="flowChartAlternateProcess">
            <a:avLst/>
          </a:prstGeom>
          <a:solidFill>
            <a:srgbClr val="5955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Titre</a:t>
            </a:r>
            <a:endParaRPr lang="en-AE" sz="2000" b="1" dirty="0"/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1F942803-3841-4185-B8AE-7DD916350B07}"/>
              </a:ext>
            </a:extLst>
          </p:cNvPr>
          <p:cNvSpPr/>
          <p:nvPr/>
        </p:nvSpPr>
        <p:spPr>
          <a:xfrm>
            <a:off x="7467313" y="5109210"/>
            <a:ext cx="999935" cy="694373"/>
          </a:xfrm>
          <a:prstGeom prst="flowChartAlternateProcess">
            <a:avLst/>
          </a:prstGeom>
          <a:solidFill>
            <a:srgbClr val="5955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2000" b="1" dirty="0"/>
              <a:t>auteur</a:t>
            </a:r>
            <a:endParaRPr lang="en-AE" sz="2000" b="1" dirty="0"/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B1283C9-FEEE-4CEC-908E-992CBD24E0D2}"/>
              </a:ext>
            </a:extLst>
          </p:cNvPr>
          <p:cNvSpPr/>
          <p:nvPr/>
        </p:nvSpPr>
        <p:spPr>
          <a:xfrm rot="5400000">
            <a:off x="8837600" y="2283599"/>
            <a:ext cx="1200154" cy="3113764"/>
          </a:xfrm>
          <a:prstGeom prst="bentArrow">
            <a:avLst>
              <a:gd name="adj1" fmla="val 25000"/>
              <a:gd name="adj2" fmla="val 24412"/>
              <a:gd name="adj3" fmla="val 25000"/>
              <a:gd name="adj4" fmla="val 43750"/>
            </a:avLst>
          </a:prstGeom>
          <a:solidFill>
            <a:srgbClr val="5955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>
              <a:solidFill>
                <a:schemeClr val="tx1"/>
              </a:solidFill>
            </a:endParaRP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F742DF5D-FF06-4A5A-92C8-3B6B9A846B9C}"/>
              </a:ext>
            </a:extLst>
          </p:cNvPr>
          <p:cNvSpPr/>
          <p:nvPr/>
        </p:nvSpPr>
        <p:spPr>
          <a:xfrm>
            <a:off x="6277451" y="2948940"/>
            <a:ext cx="1603343" cy="810103"/>
          </a:xfrm>
          <a:prstGeom prst="flowChartAlternateProcess">
            <a:avLst/>
          </a:prstGeom>
          <a:solidFill>
            <a:srgbClr val="5955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année de publication</a:t>
            </a:r>
            <a:endParaRPr lang="en-AE" sz="2000" b="1" dirty="0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70B926E-A633-4026-85AE-115C0EAAA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547" y="4942494"/>
            <a:ext cx="4338605" cy="265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73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1334571" y="577691"/>
            <a:ext cx="579810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err="1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Fonctions</a:t>
            </a: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majeures</a:t>
            </a: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1786533" y="2500908"/>
            <a:ext cx="3156347" cy="21968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11491BB1-7CB4-41EF-ABE1-ED30DE3271AC}"/>
              </a:ext>
            </a:extLst>
          </p:cNvPr>
          <p:cNvSpPr/>
          <p:nvPr/>
        </p:nvSpPr>
        <p:spPr>
          <a:xfrm>
            <a:off x="1786533" y="2037993"/>
            <a:ext cx="2385417" cy="3717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Ajout de livre :</a:t>
            </a:r>
            <a:endParaRPr lang="en-US" sz="2187" dirty="0"/>
          </a:p>
        </p:txBody>
      </p:sp>
      <p:sp>
        <p:nvSpPr>
          <p:cNvPr id="20" name="Text 4">
            <a:extLst>
              <a:ext uri="{FF2B5EF4-FFF2-40B4-BE49-F238E27FC236}">
                <a16:creationId xmlns:a16="http://schemas.microsoft.com/office/drawing/2014/main" id="{F29A3F54-F9FF-4BE2-8265-244FF2700257}"/>
              </a:ext>
            </a:extLst>
          </p:cNvPr>
          <p:cNvSpPr/>
          <p:nvPr/>
        </p:nvSpPr>
        <p:spPr>
          <a:xfrm>
            <a:off x="1786533" y="2603779"/>
            <a:ext cx="3156347" cy="18310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fr-F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Via un formulaire sur </a:t>
            </a:r>
            <a:r>
              <a:rPr lang="fr-FR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index.html</a:t>
            </a:r>
            <a:r>
              <a:rPr lang="fr-F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avec possibilité d'ajouter une image. en envoyant une demande POST à </a:t>
            </a:r>
            <a:r>
              <a:rPr lang="fr-FR" sz="1750" b="1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addBook.php</a:t>
            </a:r>
            <a:r>
              <a:rPr lang="fr-FR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:</a:t>
            </a:r>
            <a:endParaRPr lang="en-US" sz="1750" b="1" dirty="0"/>
          </a:p>
        </p:txBody>
      </p:sp>
      <p:sp>
        <p:nvSpPr>
          <p:cNvPr id="23" name="Text 4">
            <a:extLst>
              <a:ext uri="{FF2B5EF4-FFF2-40B4-BE49-F238E27FC236}">
                <a16:creationId xmlns:a16="http://schemas.microsoft.com/office/drawing/2014/main" id="{FFC89CF9-ECAB-4BBB-A776-8E955631E543}"/>
              </a:ext>
            </a:extLst>
          </p:cNvPr>
          <p:cNvSpPr/>
          <p:nvPr/>
        </p:nvSpPr>
        <p:spPr>
          <a:xfrm>
            <a:off x="1786533" y="4617601"/>
            <a:ext cx="4134207" cy="29822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fr-F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Il y a 3 résultats possible comme réponse (1, 2 et 3)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fr-FR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1:  </a:t>
            </a:r>
            <a:r>
              <a:rPr lang="fr-F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Ça veut dire que le livre existe déjà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fr-FR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2:  </a:t>
            </a:r>
            <a:r>
              <a:rPr lang="fr-F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Signifie que le livre a été enregistré avec succès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fr-FR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3:  </a:t>
            </a:r>
            <a:r>
              <a:rPr lang="fr-F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Signifie qu’il y a un problème avec l’image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fr-F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téléchargée</a:t>
            </a:r>
            <a:endParaRPr lang="en-US" sz="175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CD1910D-832A-4DE7-8496-A5380002E1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5"/>
          <a:stretch/>
        </p:blipFill>
        <p:spPr>
          <a:xfrm>
            <a:off x="7315200" y="2353774"/>
            <a:ext cx="7029450" cy="4527653"/>
          </a:xfrm>
          <a:prstGeom prst="rect">
            <a:avLst/>
          </a:prstGeom>
        </p:spPr>
      </p:pic>
      <p:sp>
        <p:nvSpPr>
          <p:cNvPr id="26" name="Arrow: Bent 25">
            <a:extLst>
              <a:ext uri="{FF2B5EF4-FFF2-40B4-BE49-F238E27FC236}">
                <a16:creationId xmlns:a16="http://schemas.microsoft.com/office/drawing/2014/main" id="{9C003DD9-7680-446F-9145-9922267FFCF7}"/>
              </a:ext>
            </a:extLst>
          </p:cNvPr>
          <p:cNvSpPr/>
          <p:nvPr/>
        </p:nvSpPr>
        <p:spPr>
          <a:xfrm rot="5400000" flipH="1">
            <a:off x="12973050" y="6720840"/>
            <a:ext cx="617220" cy="605790"/>
          </a:xfrm>
          <a:prstGeom prst="bentArrow">
            <a:avLst/>
          </a:prstGeom>
          <a:solidFill>
            <a:srgbClr val="5955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>
              <a:solidFill>
                <a:schemeClr val="tx1"/>
              </a:solidFill>
            </a:endParaRP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533F4C3B-DF17-48B4-8380-F7506DCA6323}"/>
              </a:ext>
            </a:extLst>
          </p:cNvPr>
          <p:cNvSpPr/>
          <p:nvPr/>
        </p:nvSpPr>
        <p:spPr>
          <a:xfrm>
            <a:off x="10927080" y="6799778"/>
            <a:ext cx="2051685" cy="904042"/>
          </a:xfrm>
          <a:prstGeom prst="flowChartAlternateProcess">
            <a:avLst/>
          </a:prstGeom>
          <a:solidFill>
            <a:srgbClr val="5955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signifie que la réponse </a:t>
            </a:r>
            <a:r>
              <a:rPr lang="en-US" sz="2000" b="1" dirty="0" err="1">
                <a:solidFill>
                  <a:schemeClr val="bg1"/>
                </a:solidFill>
              </a:rPr>
              <a:t>est</a:t>
            </a:r>
            <a:r>
              <a:rPr lang="en-US" sz="2000" b="1" dirty="0">
                <a:solidFill>
                  <a:schemeClr val="bg1"/>
                </a:solidFill>
              </a:rPr>
              <a:t> 1</a:t>
            </a:r>
            <a:endParaRPr lang="en-AE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1334571" y="577691"/>
            <a:ext cx="579810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err="1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Fonctions</a:t>
            </a: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majeures</a:t>
            </a: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1786533" y="2500908"/>
            <a:ext cx="3156347" cy="21968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11491BB1-7CB4-41EF-ABE1-ED30DE3271AC}"/>
              </a:ext>
            </a:extLst>
          </p:cNvPr>
          <p:cNvSpPr/>
          <p:nvPr/>
        </p:nvSpPr>
        <p:spPr>
          <a:xfrm>
            <a:off x="1786533" y="1849755"/>
            <a:ext cx="415706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fr-FR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Requêtes de recherche et suggestions de recherche</a:t>
            </a:r>
            <a:endParaRPr lang="en-US" sz="2187" dirty="0"/>
          </a:p>
        </p:txBody>
      </p:sp>
      <p:sp>
        <p:nvSpPr>
          <p:cNvPr id="20" name="Text 4">
            <a:extLst>
              <a:ext uri="{FF2B5EF4-FFF2-40B4-BE49-F238E27FC236}">
                <a16:creationId xmlns:a16="http://schemas.microsoft.com/office/drawing/2014/main" id="{F29A3F54-F9FF-4BE2-8265-244FF2700257}"/>
              </a:ext>
            </a:extLst>
          </p:cNvPr>
          <p:cNvSpPr/>
          <p:nvPr/>
        </p:nvSpPr>
        <p:spPr>
          <a:xfrm>
            <a:off x="1786533" y="2706648"/>
            <a:ext cx="4241512" cy="12138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fr-F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Effectue une </a:t>
            </a:r>
            <a:r>
              <a:rPr lang="fr-FR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recherche</a:t>
            </a:r>
            <a:r>
              <a:rPr lang="fr-F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des livres basés sur le titre, l'auteur ou l'année de publication.</a:t>
            </a:r>
            <a:endParaRPr lang="en-US" sz="175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23653F-3C1B-40DB-9999-C44EF6921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9210" y="924877"/>
            <a:ext cx="4696480" cy="6439799"/>
          </a:xfrm>
          <a:prstGeom prst="rect">
            <a:avLst/>
          </a:prstGeom>
        </p:spPr>
      </p:pic>
      <p:sp>
        <p:nvSpPr>
          <p:cNvPr id="14" name="Text 4">
            <a:extLst>
              <a:ext uri="{FF2B5EF4-FFF2-40B4-BE49-F238E27FC236}">
                <a16:creationId xmlns:a16="http://schemas.microsoft.com/office/drawing/2014/main" id="{607A58F6-1A99-4B70-8742-5A4B0DC7C921}"/>
              </a:ext>
            </a:extLst>
          </p:cNvPr>
          <p:cNvSpPr/>
          <p:nvPr/>
        </p:nvSpPr>
        <p:spPr>
          <a:xfrm>
            <a:off x="1799689" y="4144777"/>
            <a:ext cx="4036103" cy="12138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fr-FR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Suggestions</a:t>
            </a:r>
            <a:r>
              <a:rPr lang="fr-F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de Recherche en Direct, Retourne des suggestions basées sur l'entrée en temps réel.</a:t>
            </a:r>
            <a:endParaRPr lang="en-US" sz="175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B7D203-2140-4F50-B118-6BDB4EF005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79" t="365" r="19759" b="12445"/>
          <a:stretch/>
        </p:blipFill>
        <p:spPr>
          <a:xfrm>
            <a:off x="5779771" y="4573965"/>
            <a:ext cx="3131820" cy="2811780"/>
          </a:xfrm>
          <a:prstGeom prst="rect">
            <a:avLst/>
          </a:prstGeom>
        </p:spPr>
      </p:pic>
      <p:sp>
        <p:nvSpPr>
          <p:cNvPr id="10" name="Arrow: Bent 9">
            <a:extLst>
              <a:ext uri="{FF2B5EF4-FFF2-40B4-BE49-F238E27FC236}">
                <a16:creationId xmlns:a16="http://schemas.microsoft.com/office/drawing/2014/main" id="{E5A30998-24C9-42D1-93DB-97BA0F43467C}"/>
              </a:ext>
            </a:extLst>
          </p:cNvPr>
          <p:cNvSpPr/>
          <p:nvPr/>
        </p:nvSpPr>
        <p:spPr>
          <a:xfrm flipV="1">
            <a:off x="4364980" y="5358619"/>
            <a:ext cx="1663065" cy="1040130"/>
          </a:xfrm>
          <a:prstGeom prst="bentArrow">
            <a:avLst/>
          </a:prstGeom>
          <a:solidFill>
            <a:srgbClr val="5955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>
              <a:solidFill>
                <a:srgbClr val="5955EB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31DCE6D-7450-4378-906B-A7F8F5F0DECA}"/>
              </a:ext>
            </a:extLst>
          </p:cNvPr>
          <p:cNvSpPr/>
          <p:nvPr/>
        </p:nvSpPr>
        <p:spPr>
          <a:xfrm>
            <a:off x="6035664" y="3025126"/>
            <a:ext cx="3334438" cy="555308"/>
          </a:xfrm>
          <a:prstGeom prst="rightArrow">
            <a:avLst/>
          </a:prstGeom>
          <a:solidFill>
            <a:srgbClr val="5955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76736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1334571" y="577691"/>
            <a:ext cx="579810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err="1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Fonctions</a:t>
            </a: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majeures</a:t>
            </a: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1786533" y="2500908"/>
            <a:ext cx="3156347" cy="21968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11491BB1-7CB4-41EF-ABE1-ED30DE3271AC}"/>
              </a:ext>
            </a:extLst>
          </p:cNvPr>
          <p:cNvSpPr/>
          <p:nvPr/>
        </p:nvSpPr>
        <p:spPr>
          <a:xfrm>
            <a:off x="1786533" y="1849755"/>
            <a:ext cx="4442817" cy="5553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fr-FR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Récupération des statistiques</a:t>
            </a:r>
            <a:endParaRPr lang="en-US" sz="2187" dirty="0"/>
          </a:p>
        </p:txBody>
      </p:sp>
      <p:sp>
        <p:nvSpPr>
          <p:cNvPr id="20" name="Text 4">
            <a:extLst>
              <a:ext uri="{FF2B5EF4-FFF2-40B4-BE49-F238E27FC236}">
                <a16:creationId xmlns:a16="http://schemas.microsoft.com/office/drawing/2014/main" id="{F29A3F54-F9FF-4BE2-8265-244FF2700257}"/>
              </a:ext>
            </a:extLst>
          </p:cNvPr>
          <p:cNvSpPr/>
          <p:nvPr/>
        </p:nvSpPr>
        <p:spPr>
          <a:xfrm>
            <a:off x="1786532" y="2475786"/>
            <a:ext cx="4351377" cy="12723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fr-F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Récupère et renvoie des </a:t>
            </a:r>
            <a:r>
              <a:rPr lang="fr-FR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statistiques</a:t>
            </a:r>
            <a:r>
              <a:rPr lang="fr-F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sur les livres et les auteurs. en envoyant une demande GET à </a:t>
            </a:r>
            <a:r>
              <a:rPr lang="fr-FR" sz="1750" b="1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stats.php</a:t>
            </a:r>
            <a:endParaRPr lang="en-US" sz="175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212C5A-153B-477E-9C24-3DAF932FD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603" y="3748145"/>
            <a:ext cx="2919597" cy="41527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8122A9-7BC4-4FF1-AE50-41F6623EA5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15" t="3685" r="2261" b="6521"/>
          <a:stretch/>
        </p:blipFill>
        <p:spPr>
          <a:xfrm>
            <a:off x="7315200" y="1583531"/>
            <a:ext cx="6663690" cy="3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22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20717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809387"/>
            <a:ext cx="1021496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fr-FR" sz="360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Mettre à jour, supprimer et supprimer tout</a:t>
            </a:r>
            <a:endParaRPr lang="en-US" sz="36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362" y="1650921"/>
            <a:ext cx="3518059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791532" y="2872859"/>
            <a:ext cx="3295889" cy="347186"/>
          </a:xfrm>
          <a:prstGeom prst="rect">
            <a:avLst/>
          </a:prstGeom>
          <a:noFill/>
          <a:ln/>
        </p:spPr>
        <p:txBody>
          <a:bodyPr wrap="none" rtlCol="0" anchor="ctr"/>
          <a:lstStyle/>
          <a:p>
            <a:pPr marL="0" indent="0" algn="l">
              <a:lnSpc>
                <a:spcPts val="2734"/>
              </a:lnSpc>
              <a:buNone/>
            </a:pPr>
            <a:r>
              <a:rPr lang="fr-FR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Mettre à jour les livres</a:t>
            </a:r>
            <a:endParaRPr lang="en-US" sz="2187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092" y="1650921"/>
            <a:ext cx="3518178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715482" y="28728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ctr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 err="1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Supprimer</a:t>
            </a: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un livre</a:t>
            </a:r>
            <a:endParaRPr lang="en-US" sz="2187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2919" y="1650921"/>
            <a:ext cx="3518178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10245090" y="2872859"/>
            <a:ext cx="3699510" cy="347186"/>
          </a:xfrm>
          <a:prstGeom prst="rect">
            <a:avLst/>
          </a:prstGeom>
          <a:noFill/>
          <a:ln/>
        </p:spPr>
        <p:txBody>
          <a:bodyPr wrap="none" rtlCol="0" anchor="ctr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 err="1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Supprimer</a:t>
            </a: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tous les livres</a:t>
            </a:r>
            <a:endParaRPr lang="en-US" sz="2187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A4A742-DCCC-49C2-AFAD-299A1D31C7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2803" y="3625865"/>
            <a:ext cx="3022006" cy="18954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F6F4BA8-5D3C-4EB4-9761-440BE6A645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6156" y="3610451"/>
            <a:ext cx="3518178" cy="19223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807E945-0802-40F2-8D98-61DE7E0940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158" y="3553301"/>
            <a:ext cx="5236327" cy="2980755"/>
          </a:xfrm>
          <a:prstGeom prst="rect">
            <a:avLst/>
          </a:prstGeom>
        </p:spPr>
      </p:pic>
      <p:sp>
        <p:nvSpPr>
          <p:cNvPr id="20" name="Shape 9">
            <a:extLst>
              <a:ext uri="{FF2B5EF4-FFF2-40B4-BE49-F238E27FC236}">
                <a16:creationId xmlns:a16="http://schemas.microsoft.com/office/drawing/2014/main" id="{9E56782E-0186-4869-93E7-7F99844CECA9}"/>
              </a:ext>
            </a:extLst>
          </p:cNvPr>
          <p:cNvSpPr/>
          <p:nvPr/>
        </p:nvSpPr>
        <p:spPr>
          <a:xfrm>
            <a:off x="5796082" y="5827737"/>
            <a:ext cx="8503165" cy="1708587"/>
          </a:xfrm>
          <a:prstGeom prst="roundRect">
            <a:avLst>
              <a:gd name="adj" fmla="val 8151"/>
            </a:avLst>
          </a:prstGeom>
          <a:solidFill>
            <a:srgbClr val="DED6FF"/>
          </a:solidFill>
          <a:ln/>
        </p:spPr>
        <p:txBody>
          <a:bodyPr anchor="ctr"/>
          <a:lstStyle/>
          <a:p>
            <a:endParaRPr lang="en-AE" dirty="0"/>
          </a:p>
        </p:txBody>
      </p:sp>
      <p:sp>
        <p:nvSpPr>
          <p:cNvPr id="21" name="Text 11">
            <a:extLst>
              <a:ext uri="{FF2B5EF4-FFF2-40B4-BE49-F238E27FC236}">
                <a16:creationId xmlns:a16="http://schemas.microsoft.com/office/drawing/2014/main" id="{2FAE3022-ED0D-4DD9-B32A-33E4B6E26DC7}"/>
              </a:ext>
            </a:extLst>
          </p:cNvPr>
          <p:cNvSpPr/>
          <p:nvPr/>
        </p:nvSpPr>
        <p:spPr>
          <a:xfrm>
            <a:off x="5959557" y="5915739"/>
            <a:ext cx="8296978" cy="154805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2799"/>
              </a:lnSpc>
              <a:buNone/>
            </a:pPr>
            <a:r>
              <a:rPr lang="fr-F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 une mise à jour est tentée avec un titre et un auteur existants, il renvoie "0". Pour les mises à jour réussies, il indique "</a:t>
            </a:r>
            <a:r>
              <a:rPr lang="fr-FR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Updated</a:t>
            </a:r>
            <a:r>
              <a:rPr lang="fr-F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fr-FR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successfully</a:t>
            </a:r>
            <a:r>
              <a:rPr lang="fr-F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!". Lorsqu'un livre est supprimé, il renvoie "</a:t>
            </a:r>
            <a:r>
              <a:rPr lang="fr-FR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Deleted</a:t>
            </a:r>
            <a:r>
              <a:rPr lang="fr-F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fr-FR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successfully</a:t>
            </a:r>
            <a:r>
              <a:rPr lang="fr-F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!". Enfin, si tous les livres sont supprimés, la réponse est "</a:t>
            </a:r>
            <a:r>
              <a:rPr lang="fr-FR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Deleted</a:t>
            </a:r>
            <a:r>
              <a:rPr lang="fr-F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all </a:t>
            </a:r>
            <a:r>
              <a:rPr lang="fr-FR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successfully</a:t>
            </a:r>
            <a:r>
              <a:rPr lang="fr-F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!".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en-AE" dirty="0"/>
          </a:p>
        </p:txBody>
      </p:sp>
      <p:sp>
        <p:nvSpPr>
          <p:cNvPr id="4" name="Text 2"/>
          <p:cNvSpPr/>
          <p:nvPr/>
        </p:nvSpPr>
        <p:spPr>
          <a:xfrm>
            <a:off x="2037993" y="1930599"/>
            <a:ext cx="340268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978231"/>
            <a:ext cx="10554414" cy="22389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fr-FR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PHP</a:t>
            </a:r>
            <a:r>
              <a:rPr lang="fr-F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: Utilisé dans les fichiers mentionnés ci-dessus pour la logique côté serveur et les interactions avec la base de données.</a:t>
            </a:r>
          </a:p>
          <a:p>
            <a:pPr marL="0" indent="0">
              <a:lnSpc>
                <a:spcPts val="2799"/>
              </a:lnSpc>
              <a:buNone/>
            </a:pPr>
            <a:r>
              <a:rPr lang="fr-FR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JavaScript</a:t>
            </a:r>
            <a:r>
              <a:rPr lang="fr-F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  <a:r>
              <a:rPr lang="fr-FR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jQuery</a:t>
            </a:r>
            <a:r>
              <a:rPr lang="fr-F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  <a:r>
              <a:rPr lang="fr-FR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Ajax</a:t>
            </a:r>
            <a:r>
              <a:rPr lang="fr-F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: Utilisés dans script.js et la balise script pour les interactions côté client, les requêtes asynchrones, et la manipulation du DOM.</a:t>
            </a:r>
          </a:p>
          <a:p>
            <a:pPr marL="0" indent="0">
              <a:lnSpc>
                <a:spcPts val="2799"/>
              </a:lnSpc>
              <a:buNone/>
            </a:pPr>
            <a:r>
              <a:rPr lang="fr-FR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HTML</a:t>
            </a:r>
            <a:r>
              <a:rPr lang="fr-F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: Utilisé dans index.html et setting.html pour structurer le contenu des pages.</a:t>
            </a:r>
          </a:p>
          <a:p>
            <a:pPr marL="0" indent="0">
              <a:lnSpc>
                <a:spcPts val="2799"/>
              </a:lnSpc>
              <a:buNone/>
            </a:pPr>
            <a:r>
              <a:rPr lang="fr-FR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CSS</a:t>
            </a:r>
            <a:r>
              <a:rPr lang="fr-F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: Utilisé dans les fichiers CSS pour styliser les pages web.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676</Words>
  <Application>Microsoft Office PowerPoint</Application>
  <PresentationFormat>Custom</PresentationFormat>
  <Paragraphs>71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Libre Baskerville</vt:lpstr>
      <vt:lpstr>Open Sans</vt:lpstr>
      <vt:lpstr>ui-sans-serif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imad rouah</cp:lastModifiedBy>
  <cp:revision>25</cp:revision>
  <dcterms:created xsi:type="dcterms:W3CDTF">2024-05-23T16:08:10Z</dcterms:created>
  <dcterms:modified xsi:type="dcterms:W3CDTF">2024-05-23T22:24:34Z</dcterms:modified>
</cp:coreProperties>
</file>