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67" r:id="rId3"/>
    <p:sldId id="282" r:id="rId4"/>
    <p:sldId id="268" r:id="rId5"/>
    <p:sldId id="269" r:id="rId6"/>
    <p:sldId id="278" r:id="rId7"/>
    <p:sldId id="271" r:id="rId8"/>
    <p:sldId id="277" r:id="rId9"/>
    <p:sldId id="280" r:id="rId10"/>
    <p:sldId id="275" r:id="rId11"/>
    <p:sldId id="273" r:id="rId12"/>
    <p:sldId id="281" r:id="rId13"/>
    <p:sldId id="276" r:id="rId14"/>
    <p:sldId id="283" r:id="rId15"/>
    <p:sldId id="284"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3E"/>
    <a:srgbClr val="077B3B"/>
    <a:srgbClr val="00A44E"/>
    <a:srgbClr val="007B3B"/>
    <a:srgbClr val="00A651"/>
    <a:srgbClr val="079418"/>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5"/>
    <p:restoredTop sz="94541"/>
  </p:normalViewPr>
  <p:slideViewPr>
    <p:cSldViewPr snapToGrid="0" snapToObjects="1">
      <p:cViewPr>
        <p:scale>
          <a:sx n="63" d="100"/>
          <a:sy n="63" d="100"/>
        </p:scale>
        <p:origin x="1210" y="3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llama.meta.com/docs/model-cards-and-prompt-formats/meta-llama-3/" TargetMode="External"/><Relationship Id="rId2" Type="http://schemas.openxmlformats.org/officeDocument/2006/relationships/hyperlink" Target="https://statistics.laerd.com/spss-tutorials/fleiss-kappa-in-spss-statistics.php" TargetMode="External"/><Relationship Id="rId1" Type="http://schemas.openxmlformats.org/officeDocument/2006/relationships/slideLayout" Target="../slideLayouts/slideLayout4.xml"/><Relationship Id="rId4" Type="http://schemas.openxmlformats.org/officeDocument/2006/relationships/hyperlink" Target="https://www.cu.edu/blog/online-teaching-blog/strategies-promoting-cognitive-presence-your-online-cour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2092325" y="1174434"/>
            <a:ext cx="8667750" cy="1159191"/>
          </a:xfrm>
        </p:spPr>
        <p:txBody>
          <a:bodyPr/>
          <a:lstStyle/>
          <a:p>
            <a:r>
              <a:rPr lang="en-US" sz="3600" b="1" u="sng" dirty="0"/>
              <a:t>Automated Cognitive Presence Detection in Online Discussion: An approach using LLMs</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2092325" y="2924176"/>
            <a:ext cx="8667750" cy="3161664"/>
          </a:xfrm>
        </p:spPr>
        <p:txBody>
          <a:bodyPr/>
          <a:lstStyle/>
          <a:p>
            <a:r>
              <a:rPr lang="en-US" sz="2400" b="1" i="1" u="sng" dirty="0"/>
              <a:t>Group-5 </a:t>
            </a:r>
            <a:r>
              <a:rPr lang="en-US" sz="2400" b="1" i="1" dirty="0"/>
              <a:t>  </a:t>
            </a:r>
            <a:r>
              <a:rPr lang="en-US" b="1" i="1" dirty="0"/>
              <a:t>                                                              </a:t>
            </a:r>
            <a:r>
              <a:rPr lang="en-US" sz="2400" b="1" u="sng" dirty="0"/>
              <a:t>Instructor</a:t>
            </a:r>
            <a:r>
              <a:rPr lang="en-US" sz="2400" b="1" dirty="0"/>
              <a:t>- </a:t>
            </a:r>
            <a:r>
              <a:rPr lang="en-US" sz="2400" b="1" dirty="0" err="1"/>
              <a:t>Fengjiao</a:t>
            </a:r>
            <a:r>
              <a:rPr lang="en-US" sz="2400" b="1" dirty="0"/>
              <a:t> Tu</a:t>
            </a:r>
            <a:endParaRPr lang="en-US" b="1" i="1" u="sng" dirty="0"/>
          </a:p>
          <a:p>
            <a:r>
              <a:rPr lang="en-US" b="1" dirty="0" err="1"/>
              <a:t>Imaduddin</a:t>
            </a:r>
            <a:r>
              <a:rPr lang="en-US" b="1" dirty="0"/>
              <a:t> Ahmed</a:t>
            </a:r>
          </a:p>
          <a:p>
            <a:r>
              <a:rPr lang="en-US" b="1" dirty="0"/>
              <a:t>Srikar Duriseti</a:t>
            </a:r>
          </a:p>
          <a:p>
            <a:r>
              <a:rPr lang="en-US" b="1" dirty="0"/>
              <a:t>Madhan Dadi</a:t>
            </a:r>
          </a:p>
          <a:p>
            <a:r>
              <a:rPr lang="en-US" b="1" dirty="0" err="1"/>
              <a:t>Sivanarayana</a:t>
            </a:r>
            <a:r>
              <a:rPr lang="en-US" b="1" dirty="0"/>
              <a:t> Reddy</a:t>
            </a:r>
          </a:p>
          <a:p>
            <a:r>
              <a:rPr lang="en-US" b="1" dirty="0"/>
              <a:t>Tanvi </a:t>
            </a:r>
            <a:r>
              <a:rPr lang="en-US" b="1" dirty="0" err="1"/>
              <a:t>Kandula</a:t>
            </a:r>
            <a:endParaRPr lang="en-US" b="1" dirty="0"/>
          </a:p>
          <a:p>
            <a:r>
              <a:rPr lang="en-US" b="1" dirty="0"/>
              <a:t>Sandeep Reddy</a:t>
            </a:r>
          </a:p>
        </p:txBody>
      </p:sp>
    </p:spTree>
    <p:extLst>
      <p:ext uri="{BB962C8B-B14F-4D97-AF65-F5344CB8AC3E}">
        <p14:creationId xmlns:p14="http://schemas.microsoft.com/office/powerpoint/2010/main" val="405037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663700" y="536259"/>
            <a:ext cx="8667750" cy="873442"/>
          </a:xfrm>
        </p:spPr>
        <p:txBody>
          <a:bodyPr/>
          <a:lstStyle/>
          <a:p>
            <a:r>
              <a:rPr lang="en-US" sz="4800" b="1" u="sng" dirty="0"/>
              <a:t>Data Pre-processing </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275303" y="1409702"/>
            <a:ext cx="10484772" cy="4676138"/>
          </a:xfrm>
        </p:spPr>
        <p:txBody>
          <a:bodyPr/>
          <a:lstStyle/>
          <a:p>
            <a:pPr marL="285750" indent="-285750">
              <a:lnSpc>
                <a:spcPct val="100000"/>
              </a:lnSpc>
              <a:buFont typeface="Arial" panose="020B0604020202020204" pitchFamily="34" charset="0"/>
              <a:buChar char="•"/>
            </a:pPr>
            <a:r>
              <a:rPr lang="en-US" dirty="0"/>
              <a:t>Manual Encoding of Labels- Based on the Community of Inquiry (</a:t>
            </a:r>
            <a:r>
              <a:rPr lang="en-US" dirty="0" err="1"/>
              <a:t>CoI</a:t>
            </a:r>
            <a:r>
              <a:rPr lang="en-US" dirty="0"/>
              <a:t>), a coding scheme is developed that includes the categories such as Triggering Event , Exploration , Integration and Resolution.</a:t>
            </a:r>
          </a:p>
          <a:p>
            <a:pPr marL="285750" indent="-285750">
              <a:lnSpc>
                <a:spcPct val="100000"/>
              </a:lnSpc>
              <a:buFont typeface="Arial" panose="020B0604020202020204" pitchFamily="34" charset="0"/>
              <a:buChar char="•"/>
            </a:pPr>
            <a:r>
              <a:rPr lang="en-US" dirty="0"/>
              <a:t>Handling missing values.</a:t>
            </a:r>
          </a:p>
          <a:p>
            <a:pPr marL="285750" indent="-285750">
              <a:lnSpc>
                <a:spcPct val="100000"/>
              </a:lnSpc>
              <a:buFont typeface="Arial" panose="020B0604020202020204" pitchFamily="34" charset="0"/>
              <a:buChar char="•"/>
            </a:pPr>
            <a:r>
              <a:rPr lang="en-US" b="1" dirty="0"/>
              <a:t>Fleiss’ Kappa- </a:t>
            </a:r>
            <a:r>
              <a:rPr lang="en-US" dirty="0"/>
              <a:t>A statistical measure used to analyze the consistency of agreement among several raters when classifying elements into various categories. It indicates the equity of the data.</a:t>
            </a:r>
          </a:p>
          <a:p>
            <a:pPr marL="285750" indent="-285750">
              <a:lnSpc>
                <a:spcPct val="100000"/>
              </a:lnSpc>
              <a:buFont typeface="Arial" panose="020B0604020202020204" pitchFamily="34" charset="0"/>
              <a:buChar char="•"/>
            </a:pPr>
            <a:r>
              <a:rPr lang="en-US" dirty="0"/>
              <a:t>Using the IBM SPSS Statistics software we are able to determine the Fleiss’ Kappa value.</a:t>
            </a:r>
          </a:p>
          <a:p>
            <a:pPr>
              <a:lnSpc>
                <a:spcPct val="100000"/>
              </a:lnSpc>
            </a:pPr>
            <a:r>
              <a:rPr lang="en-US" dirty="0"/>
              <a:t> </a:t>
            </a:r>
          </a:p>
          <a:p>
            <a:endParaRPr lang="en-US" dirty="0"/>
          </a:p>
        </p:txBody>
      </p:sp>
      <p:pic>
        <p:nvPicPr>
          <p:cNvPr id="5" name="Picture 4">
            <a:extLst>
              <a:ext uri="{FF2B5EF4-FFF2-40B4-BE49-F238E27FC236}">
                <a16:creationId xmlns:a16="http://schemas.microsoft.com/office/drawing/2014/main" id="{7F21BFCC-DA31-919A-E30F-DF3B2F732D07}"/>
              </a:ext>
            </a:extLst>
          </p:cNvPr>
          <p:cNvPicPr>
            <a:picLocks noChangeAspect="1"/>
          </p:cNvPicPr>
          <p:nvPr/>
        </p:nvPicPr>
        <p:blipFill>
          <a:blip r:embed="rId2"/>
          <a:stretch>
            <a:fillRect/>
          </a:stretch>
        </p:blipFill>
        <p:spPr>
          <a:xfrm>
            <a:off x="6781800" y="3553886"/>
            <a:ext cx="3276884" cy="2313514"/>
          </a:xfrm>
          <a:prstGeom prst="rect">
            <a:avLst/>
          </a:prstGeom>
        </p:spPr>
      </p:pic>
    </p:spTree>
    <p:extLst>
      <p:ext uri="{BB962C8B-B14F-4D97-AF65-F5344CB8AC3E}">
        <p14:creationId xmlns:p14="http://schemas.microsoft.com/office/powerpoint/2010/main" val="324340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1427827" y="223363"/>
            <a:ext cx="8667750" cy="873442"/>
          </a:xfrm>
        </p:spPr>
        <p:txBody>
          <a:bodyPr/>
          <a:lstStyle/>
          <a:p>
            <a:r>
              <a:rPr lang="en-US" sz="4800" b="1" u="sng" dirty="0"/>
              <a:t>Data pre-processing and cleaning</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643581" y="1096805"/>
            <a:ext cx="10307791" cy="3741895"/>
          </a:xfrm>
        </p:spPr>
        <p:txBody>
          <a:bodyPr/>
          <a:lstStyle/>
          <a:p>
            <a:pPr marL="285750" indent="-285750">
              <a:lnSpc>
                <a:spcPct val="100000"/>
              </a:lnSpc>
              <a:buFont typeface="Arial" panose="020B0604020202020204" pitchFamily="34" charset="0"/>
              <a:buChar char="•"/>
            </a:pPr>
            <a:r>
              <a:rPr lang="en-US" dirty="0"/>
              <a:t>Developed a custom function to preprocess text data, ensuring uniformity and enhancing analysis quality.</a:t>
            </a:r>
          </a:p>
          <a:p>
            <a:pPr marL="285750" indent="-285750">
              <a:lnSpc>
                <a:spcPct val="100000"/>
              </a:lnSpc>
              <a:buFont typeface="Arial" panose="020B0604020202020204" pitchFamily="34" charset="0"/>
              <a:buChar char="•"/>
            </a:pPr>
            <a:r>
              <a:rPr lang="en-US" dirty="0"/>
              <a:t>Implemented robust input validation to handle diverse data types gracefully, maintaining processing integrity.</a:t>
            </a:r>
          </a:p>
          <a:p>
            <a:pPr marL="285750" indent="-285750">
              <a:lnSpc>
                <a:spcPct val="100000"/>
              </a:lnSpc>
              <a:buFont typeface="Arial" panose="020B0604020202020204" pitchFamily="34" charset="0"/>
              <a:buChar char="•"/>
            </a:pPr>
            <a:r>
              <a:rPr lang="en-US" dirty="0"/>
              <a:t>Conducted thorough data cleaning by removing URLs and non-alphabetic characters, focusing solely on textual content.</a:t>
            </a:r>
          </a:p>
          <a:p>
            <a:pPr marL="285750" indent="-285750">
              <a:lnSpc>
                <a:spcPct val="100000"/>
              </a:lnSpc>
              <a:buFont typeface="Arial" panose="020B0604020202020204" pitchFamily="34" charset="0"/>
              <a:buChar char="•"/>
            </a:pPr>
            <a:r>
              <a:rPr lang="en-US" dirty="0"/>
              <a:t>Standardized text by lowercasing and tokenizing it, laying the foundation for subsequent analysis.</a:t>
            </a:r>
          </a:p>
          <a:p>
            <a:pPr marL="285750" indent="-285750">
              <a:lnSpc>
                <a:spcPct val="100000"/>
              </a:lnSpc>
              <a:buFont typeface="Arial" panose="020B0604020202020204" pitchFamily="34" charset="0"/>
              <a:buChar char="•"/>
            </a:pPr>
            <a:r>
              <a:rPr lang="en-US" dirty="0"/>
              <a:t>Optimized data relevance by filtering out common English </a:t>
            </a:r>
            <a:r>
              <a:rPr lang="en-US" dirty="0" err="1"/>
              <a:t>stopwords</a:t>
            </a:r>
            <a:r>
              <a:rPr lang="en-US" dirty="0"/>
              <a:t>, enriching the dataset for meaningful insights.</a:t>
            </a:r>
          </a:p>
          <a:p>
            <a:pPr marL="285750" indent="-285750">
              <a:lnSpc>
                <a:spcPct val="100000"/>
              </a:lnSpc>
              <a:buFont typeface="Arial" panose="020B0604020202020204" pitchFamily="34" charset="0"/>
              <a:buChar char="•"/>
            </a:pPr>
            <a:r>
              <a:rPr lang="en-US" dirty="0"/>
              <a:t>Streamlined dataset dimensions by retaining essential columns ('</a:t>
            </a:r>
            <a:r>
              <a:rPr lang="en-US" dirty="0" err="1"/>
              <a:t>comment_depth</a:t>
            </a:r>
            <a:r>
              <a:rPr lang="en-US" dirty="0"/>
              <a:t>', '</a:t>
            </a:r>
            <a:r>
              <a:rPr lang="en-US" dirty="0" err="1"/>
              <a:t>comment_body</a:t>
            </a:r>
            <a:r>
              <a:rPr lang="en-US" dirty="0"/>
              <a:t>', '</a:t>
            </a:r>
            <a:r>
              <a:rPr lang="en-US" dirty="0" err="1"/>
              <a:t>comment_likes</a:t>
            </a:r>
            <a:r>
              <a:rPr lang="en-US" dirty="0"/>
              <a:t>', 'start', 'Label'), aligning with analysis objectives.</a:t>
            </a:r>
          </a:p>
        </p:txBody>
      </p:sp>
      <p:pic>
        <p:nvPicPr>
          <p:cNvPr id="5" name="Picture 4">
            <a:extLst>
              <a:ext uri="{FF2B5EF4-FFF2-40B4-BE49-F238E27FC236}">
                <a16:creationId xmlns:a16="http://schemas.microsoft.com/office/drawing/2014/main" id="{3D2BD4CE-D88A-01CA-420F-7733FFAD0F1E}"/>
              </a:ext>
            </a:extLst>
          </p:cNvPr>
          <p:cNvPicPr>
            <a:picLocks noChangeAspect="1"/>
          </p:cNvPicPr>
          <p:nvPr/>
        </p:nvPicPr>
        <p:blipFill>
          <a:blip r:embed="rId2"/>
          <a:stretch>
            <a:fillRect/>
          </a:stretch>
        </p:blipFill>
        <p:spPr>
          <a:xfrm>
            <a:off x="2047461" y="4713835"/>
            <a:ext cx="7325140" cy="1996613"/>
          </a:xfrm>
          <a:prstGeom prst="rect">
            <a:avLst/>
          </a:prstGeom>
        </p:spPr>
      </p:pic>
    </p:spTree>
    <p:extLst>
      <p:ext uri="{BB962C8B-B14F-4D97-AF65-F5344CB8AC3E}">
        <p14:creationId xmlns:p14="http://schemas.microsoft.com/office/powerpoint/2010/main" val="205969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647101" y="84469"/>
            <a:ext cx="8667750" cy="873442"/>
          </a:xfrm>
        </p:spPr>
        <p:txBody>
          <a:bodyPr/>
          <a:lstStyle/>
          <a:p>
            <a:r>
              <a:rPr lang="en-US" sz="4800" b="1" u="sng" dirty="0"/>
              <a:t>Modelling</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384633" y="853111"/>
            <a:ext cx="10484772" cy="4676138"/>
          </a:xfrm>
        </p:spPr>
        <p:txBody>
          <a:bodyPr/>
          <a:lstStyle/>
          <a:p>
            <a:pPr>
              <a:lnSpc>
                <a:spcPct val="100000"/>
              </a:lnSpc>
            </a:pPr>
            <a:r>
              <a:rPr lang="en-US" b="1" dirty="0">
                <a:latin typeface="Times New Roman" panose="02020603050405020304" pitchFamily="18" charset="0"/>
                <a:cs typeface="Times New Roman" panose="02020603050405020304" pitchFamily="18" charset="0"/>
              </a:rPr>
              <a:t>BERT MODEL:</a:t>
            </a:r>
          </a:p>
          <a:p>
            <a:pPr>
              <a:lnSpc>
                <a:spcPct val="100000"/>
              </a:lnSpc>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BERT language model is an open-source machine learning system for natural language processing (NLP). BERT was created to assist computers in understanding the meaning of unclear phrases in text by establishing context from the surrounding text.</a:t>
            </a:r>
            <a:endParaRPr lang="en-US" b="1" dirty="0">
              <a:latin typeface="Times New Roman" panose="02020603050405020304" pitchFamily="18"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Effective to handle different vocabulary and casual language in comments:</a:t>
            </a:r>
            <a:r>
              <a:rPr lang="en-US" sz="16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Subword</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tokenization deals with out-of-vocabulary and uncommon phrases.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Pre-trained with a big corpus, including casual text</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captures context and details in comments </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Contextual word embeddings understand word meaning based on the surrounding text.</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Bidirectional attention gathers context from left to right as well as right to left.</a:t>
            </a:r>
            <a:endParaRPr lang="en-US" sz="16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Transferrable information from pre-training</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Pre-trained on a big corpus to provide robust text representations.</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Fine-tuning of the comment dataset enables efficient knowledge transmission.</a:t>
            </a:r>
          </a:p>
          <a:p>
            <a:pPr marR="0">
              <a:lnSpc>
                <a:spcPct val="107000"/>
              </a:lnSpc>
              <a:spcBef>
                <a:spcPts val="0"/>
              </a:spcBef>
              <a:spcAft>
                <a:spcPts val="0"/>
              </a:spcAft>
            </a:pPr>
            <a:r>
              <a:rPr lang="en-US" b="1" kern="0" dirty="0">
                <a:latin typeface="Times New Roman" panose="02020603050405020304" pitchFamily="18" charset="0"/>
                <a:ea typeface="Aptos" panose="020B0004020202020204" pitchFamily="34" charset="0"/>
                <a:cs typeface="Times New Roman" panose="02020603050405020304" pitchFamily="18" charset="0"/>
              </a:rPr>
              <a:t>CHAT GPT 2:</a:t>
            </a:r>
          </a:p>
          <a:p>
            <a:pPr marL="285750" marR="0" indent="-285750">
              <a:lnSpc>
                <a:spcPct val="107000"/>
              </a:lnSpc>
              <a:spcBef>
                <a:spcPts val="0"/>
              </a:spcBef>
              <a:spcAft>
                <a:spcPts val="800"/>
              </a:spcAft>
              <a:buFont typeface="Arial" panose="020B0604020202020204" pitchFamily="34" charset="0"/>
              <a:buChar char="•"/>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Manages long-term dependencies in comment content: Transformer architecture with attention mechanism captures long-term interactions. Suitable for comprehending and producing coherent comment-like text.</a:t>
            </a: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Uses knowledge from large-scale pre-training: Pre-trained on an extensive corpus, including informal and conversational text.</a:t>
            </a:r>
            <a:b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Transfer learning enables efficient adaption to the comment dataset.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Bef>
                <a:spcPts val="0"/>
              </a:spcBef>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Large language models, such as GPT-2, have important implications for several domains, including natural language processing, artificial intelligence, and human-computer interaction. They enable advances in language comprehension, interactive agents, content development, and other areas.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R="0">
              <a:lnSpc>
                <a:spcPct val="107000"/>
              </a:lnSpc>
              <a:spcBef>
                <a:spcPts val="0"/>
              </a:spcBef>
              <a:spcAft>
                <a:spcPts val="0"/>
              </a:spcAft>
            </a:pPr>
            <a:endParaRPr lang="en-US" sz="16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0000"/>
              </a:lnSpc>
            </a:pPr>
            <a:endParaRPr lang="en-US" b="1" dirty="0"/>
          </a:p>
          <a:p>
            <a:pPr>
              <a:lnSpc>
                <a:spcPct val="100000"/>
              </a:lnSpc>
            </a:pPr>
            <a:endParaRPr lang="en-US" dirty="0"/>
          </a:p>
        </p:txBody>
      </p:sp>
    </p:spTree>
    <p:extLst>
      <p:ext uri="{BB962C8B-B14F-4D97-AF65-F5344CB8AC3E}">
        <p14:creationId xmlns:p14="http://schemas.microsoft.com/office/powerpoint/2010/main" val="245399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814181" y="411606"/>
            <a:ext cx="9226550" cy="873442"/>
          </a:xfrm>
        </p:spPr>
        <p:txBody>
          <a:bodyPr/>
          <a:lstStyle/>
          <a:p>
            <a:r>
              <a:rPr lang="en-US" sz="4800" b="1" u="sng" dirty="0"/>
              <a:t>Evaluation</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969203" y="1441050"/>
            <a:ext cx="8667750" cy="2448241"/>
          </a:xfrm>
        </p:spPr>
        <p:txBody>
          <a:bodyPr/>
          <a:lstStyle/>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Encode the preprocessed data with the GPT-2 tokenizer and prepare the dataset for training and evaluation.</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a:lnSpc>
                <a:spcPct val="107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Define training arguments, such as the output directory, number of training epochs, batch sizes, and evaluation strategy.</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a:lnSpc>
                <a:spcPct val="107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Set up the Trainer with the model, training arguments, and training  assessment datasets.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a:lnSpc>
                <a:spcPct val="107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Using scikit-learn, predict the outputs from the validation set and calculate performance metrics like as accuracy, recall, f1 score and  Cohen's Kappa.</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a:lnSpc>
                <a:spcPct val="107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Calculate the required performance metrics using the validation set's anticipated outputs and true labels.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85750" marR="0" indent="-285750">
              <a:lnSpc>
                <a:spcPct val="107000"/>
              </a:lnSpc>
              <a:spcBef>
                <a:spcPts val="0"/>
              </a:spcBef>
              <a:spcAft>
                <a:spcPts val="0"/>
              </a:spcAft>
              <a:buFont typeface="Arial" panose="020B0604020202020204" pitchFamily="34" charset="0"/>
              <a:buChar char="•"/>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Display the generated metrics, such as accuracy , recall, f1 score and Cohen's Kappa, to assess the model's performance.</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R="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3595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533400" y="536259"/>
            <a:ext cx="9798050" cy="873442"/>
          </a:xfrm>
        </p:spPr>
        <p:txBody>
          <a:bodyPr/>
          <a:lstStyle/>
          <a:p>
            <a:r>
              <a:rPr lang="en-US" sz="4800" b="1" u="sng" dirty="0"/>
              <a:t>References</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533399" y="1409702"/>
            <a:ext cx="10226675" cy="4676138"/>
          </a:xfrm>
        </p:spPr>
        <p:txBody>
          <a:bodyPr/>
          <a:lstStyle/>
          <a:p>
            <a:pPr>
              <a:lnSpc>
                <a:spcPct val="100000"/>
              </a:lnSpc>
            </a:pPr>
            <a:r>
              <a:rPr lang="en-US" dirty="0"/>
              <a:t>[1] </a:t>
            </a:r>
            <a:r>
              <a:rPr lang="en-IN" b="0" i="0" dirty="0">
                <a:solidFill>
                  <a:srgbClr val="222222"/>
                </a:solidFill>
                <a:effectLst/>
                <a:highlight>
                  <a:srgbClr val="FFFFFF"/>
                </a:highlight>
                <a:latin typeface="Arial" panose="020B0604020202020204" pitchFamily="34" charset="0"/>
              </a:rPr>
              <a:t>Sun, C., Qiu, X., Xu, Y., &amp; Huang, X. (2019). How to fine-tune </a:t>
            </a:r>
            <a:r>
              <a:rPr lang="en-IN" b="0" i="0" dirty="0" err="1">
                <a:solidFill>
                  <a:srgbClr val="222222"/>
                </a:solidFill>
                <a:effectLst/>
                <a:highlight>
                  <a:srgbClr val="FFFFFF"/>
                </a:highlight>
                <a:latin typeface="Arial" panose="020B0604020202020204" pitchFamily="34" charset="0"/>
              </a:rPr>
              <a:t>bert</a:t>
            </a:r>
            <a:r>
              <a:rPr lang="en-IN" b="0" i="0" dirty="0">
                <a:solidFill>
                  <a:srgbClr val="222222"/>
                </a:solidFill>
                <a:effectLst/>
                <a:highlight>
                  <a:srgbClr val="FFFFFF"/>
                </a:highlight>
                <a:latin typeface="Arial" panose="020B0604020202020204" pitchFamily="34" charset="0"/>
              </a:rPr>
              <a:t> for text classification?. In </a:t>
            </a:r>
            <a:r>
              <a:rPr lang="en-IN" b="0" i="1" dirty="0">
                <a:solidFill>
                  <a:srgbClr val="222222"/>
                </a:solidFill>
                <a:effectLst/>
                <a:highlight>
                  <a:srgbClr val="FFFFFF"/>
                </a:highlight>
                <a:latin typeface="Arial" panose="020B0604020202020204" pitchFamily="34" charset="0"/>
              </a:rPr>
              <a:t>Chinese computational linguistics: 18th China national conference, CCL 2019, Kunming, China, October 18–20, 2019, proceedings 18</a:t>
            </a:r>
            <a:r>
              <a:rPr lang="en-IN" b="0" i="0" dirty="0">
                <a:solidFill>
                  <a:srgbClr val="222222"/>
                </a:solidFill>
                <a:effectLst/>
                <a:highlight>
                  <a:srgbClr val="FFFFFF"/>
                </a:highlight>
                <a:latin typeface="Arial" panose="020B0604020202020204" pitchFamily="34" charset="0"/>
              </a:rPr>
              <a:t> (pp. 194-206). Springer International Publishing.</a:t>
            </a:r>
          </a:p>
          <a:p>
            <a:pPr>
              <a:lnSpc>
                <a:spcPct val="100000"/>
              </a:lnSpc>
            </a:pPr>
            <a:r>
              <a:rPr lang="en-US" dirty="0"/>
              <a:t>[2] </a:t>
            </a:r>
            <a:r>
              <a:rPr lang="en-US" b="0" i="0" dirty="0">
                <a:solidFill>
                  <a:srgbClr val="222222"/>
                </a:solidFill>
                <a:effectLst/>
                <a:highlight>
                  <a:srgbClr val="FFFFFF"/>
                </a:highlight>
                <a:latin typeface="Arial" panose="020B0604020202020204" pitchFamily="34" charset="0"/>
              </a:rPr>
              <a:t>Liu, S., Liu, S., Liu, Z., Peng, X., &amp; Yang, Z. (2022). Automated detection of emotional and cognitive engagement in MOOC discussions to predict learning achievement. </a:t>
            </a:r>
            <a:r>
              <a:rPr lang="en-US" b="0" i="1" dirty="0">
                <a:solidFill>
                  <a:srgbClr val="222222"/>
                </a:solidFill>
                <a:effectLst/>
                <a:highlight>
                  <a:srgbClr val="FFFFFF"/>
                </a:highlight>
                <a:latin typeface="Arial" panose="020B0604020202020204" pitchFamily="34" charset="0"/>
              </a:rPr>
              <a:t>Computers &amp; Education</a:t>
            </a:r>
            <a:r>
              <a:rPr lang="en-US" b="0" i="0" dirty="0">
                <a:solidFill>
                  <a:srgbClr val="222222"/>
                </a:solidFill>
                <a:effectLst/>
                <a:highlight>
                  <a:srgbClr val="FFFFFF"/>
                </a:highlight>
                <a:latin typeface="Arial" panose="020B0604020202020204" pitchFamily="34" charset="0"/>
              </a:rPr>
              <a:t>, </a:t>
            </a:r>
            <a:r>
              <a:rPr lang="en-US" b="0" i="1" dirty="0">
                <a:solidFill>
                  <a:srgbClr val="222222"/>
                </a:solidFill>
                <a:effectLst/>
                <a:highlight>
                  <a:srgbClr val="FFFFFF"/>
                </a:highlight>
                <a:latin typeface="Arial" panose="020B0604020202020204" pitchFamily="34" charset="0"/>
              </a:rPr>
              <a:t>181</a:t>
            </a:r>
            <a:r>
              <a:rPr lang="en-US" b="0" i="0" dirty="0">
                <a:solidFill>
                  <a:srgbClr val="222222"/>
                </a:solidFill>
                <a:effectLst/>
                <a:highlight>
                  <a:srgbClr val="FFFFFF"/>
                </a:highlight>
                <a:latin typeface="Arial" panose="020B0604020202020204" pitchFamily="34" charset="0"/>
              </a:rPr>
              <a:t>, 104461.</a:t>
            </a:r>
          </a:p>
          <a:p>
            <a:pPr>
              <a:lnSpc>
                <a:spcPct val="100000"/>
              </a:lnSpc>
            </a:pPr>
            <a:r>
              <a:rPr lang="en-US" dirty="0"/>
              <a:t>[3] </a:t>
            </a:r>
            <a:r>
              <a:rPr lang="en-US" dirty="0">
                <a:hlinkClick r:id="rId2"/>
              </a:rPr>
              <a:t>https://statistics.laerd.com/spss-tutorials/fleiss-kappa-in-spss-statistics.php</a:t>
            </a:r>
            <a:endParaRPr lang="en-US" dirty="0"/>
          </a:p>
          <a:p>
            <a:pPr>
              <a:lnSpc>
                <a:spcPct val="100000"/>
              </a:lnSpc>
            </a:pPr>
            <a:r>
              <a:rPr lang="en-US" dirty="0"/>
              <a:t>[4] </a:t>
            </a:r>
            <a:r>
              <a:rPr lang="en-US" dirty="0">
                <a:hlinkClick r:id="rId3"/>
              </a:rPr>
              <a:t>https://llama.meta.com/docs/model-cards-and-prompt-formats/meta-llama-3/</a:t>
            </a:r>
            <a:endParaRPr lang="en-US" dirty="0"/>
          </a:p>
          <a:p>
            <a:pPr>
              <a:lnSpc>
                <a:spcPct val="100000"/>
              </a:lnSpc>
            </a:pPr>
            <a:r>
              <a:rPr lang="en-US" dirty="0"/>
              <a:t>[5] </a:t>
            </a:r>
            <a:r>
              <a:rPr lang="en-US" dirty="0">
                <a:hlinkClick r:id="rId4"/>
              </a:rPr>
              <a:t>https://www.cu.edu/blog/online-teaching-blog/strategies-promoting-cognitive-presence-your-online-course</a:t>
            </a:r>
            <a:endParaRPr lang="en-US" dirty="0"/>
          </a:p>
          <a:p>
            <a:pPr>
              <a:lnSpc>
                <a:spcPct val="100000"/>
              </a:lnSpc>
            </a:pPr>
            <a:endParaRPr lang="en-US" dirty="0"/>
          </a:p>
        </p:txBody>
      </p:sp>
    </p:spTree>
    <p:extLst>
      <p:ext uri="{BB962C8B-B14F-4D97-AF65-F5344CB8AC3E}">
        <p14:creationId xmlns:p14="http://schemas.microsoft.com/office/powerpoint/2010/main" val="3407732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298146-48CB-52DD-2948-E6A6BB887B39}"/>
              </a:ext>
            </a:extLst>
          </p:cNvPr>
          <p:cNvSpPr>
            <a:spLocks noGrp="1"/>
          </p:cNvSpPr>
          <p:nvPr>
            <p:ph type="body" sz="quarter" idx="10"/>
          </p:nvPr>
        </p:nvSpPr>
        <p:spPr>
          <a:xfrm>
            <a:off x="2092325" y="2631759"/>
            <a:ext cx="5660197" cy="873442"/>
          </a:xfrm>
        </p:spPr>
        <p:txBody>
          <a:bodyPr/>
          <a:lstStyle/>
          <a:p>
            <a:endParaRPr lang="en-US" dirty="0"/>
          </a:p>
        </p:txBody>
      </p:sp>
      <p:sp>
        <p:nvSpPr>
          <p:cNvPr id="3" name="Text Placeholder 2">
            <a:extLst>
              <a:ext uri="{FF2B5EF4-FFF2-40B4-BE49-F238E27FC236}">
                <a16:creationId xmlns:a16="http://schemas.microsoft.com/office/drawing/2014/main" id="{342FE8F8-5A25-6750-E7E0-6543BDAFAB6D}"/>
              </a:ext>
            </a:extLst>
          </p:cNvPr>
          <p:cNvSpPr>
            <a:spLocks noGrp="1"/>
          </p:cNvSpPr>
          <p:nvPr>
            <p:ph type="body" sz="quarter" idx="11"/>
          </p:nvPr>
        </p:nvSpPr>
        <p:spPr>
          <a:xfrm>
            <a:off x="2092325" y="3637599"/>
            <a:ext cx="6226727" cy="795254"/>
          </a:xfrm>
        </p:spPr>
        <p:txBody>
          <a:bodyPr/>
          <a:lstStyle/>
          <a:p>
            <a:endParaRPr lang="en-US" dirty="0"/>
          </a:p>
        </p:txBody>
      </p:sp>
      <p:graphicFrame>
        <p:nvGraphicFramePr>
          <p:cNvPr id="6" name="Table 5">
            <a:extLst>
              <a:ext uri="{FF2B5EF4-FFF2-40B4-BE49-F238E27FC236}">
                <a16:creationId xmlns:a16="http://schemas.microsoft.com/office/drawing/2014/main" id="{F51ADB0E-25B1-BC27-F39F-395B59AE82ED}"/>
              </a:ext>
            </a:extLst>
          </p:cNvPr>
          <p:cNvGraphicFramePr>
            <a:graphicFrameLocks noGrp="1"/>
          </p:cNvGraphicFramePr>
          <p:nvPr>
            <p:extLst>
              <p:ext uri="{D42A27DB-BD31-4B8C-83A1-F6EECF244321}">
                <p14:modId xmlns:p14="http://schemas.microsoft.com/office/powerpoint/2010/main" val="3463774912"/>
              </p:ext>
            </p:extLst>
          </p:nvPr>
        </p:nvGraphicFramePr>
        <p:xfrm>
          <a:off x="1739348" y="2392680"/>
          <a:ext cx="8062843" cy="2517252"/>
        </p:xfrm>
        <a:graphic>
          <a:graphicData uri="http://schemas.openxmlformats.org/drawingml/2006/table">
            <a:tbl>
              <a:tblPr firstRow="1" bandRow="1">
                <a:tableStyleId>{5C22544A-7EE6-4342-B048-85BDC9FD1C3A}</a:tableStyleId>
              </a:tblPr>
              <a:tblGrid>
                <a:gridCol w="3998843">
                  <a:extLst>
                    <a:ext uri="{9D8B030D-6E8A-4147-A177-3AD203B41FA5}">
                      <a16:colId xmlns:a16="http://schemas.microsoft.com/office/drawing/2014/main" val="1023850866"/>
                    </a:ext>
                  </a:extLst>
                </a:gridCol>
                <a:gridCol w="4064000">
                  <a:extLst>
                    <a:ext uri="{9D8B030D-6E8A-4147-A177-3AD203B41FA5}">
                      <a16:colId xmlns:a16="http://schemas.microsoft.com/office/drawing/2014/main" val="4096065432"/>
                    </a:ext>
                  </a:extLst>
                </a:gridCol>
              </a:tblGrid>
              <a:tr h="419542">
                <a:tc>
                  <a:txBody>
                    <a:bodyPr/>
                    <a:lstStyle/>
                    <a:p>
                      <a:r>
                        <a:rPr lang="en-US" dirty="0"/>
                        <a:t>Contribution</a:t>
                      </a:r>
                    </a:p>
                  </a:txBody>
                  <a:tcPr/>
                </a:tc>
                <a:tc>
                  <a:txBody>
                    <a:bodyPr/>
                    <a:lstStyle/>
                    <a:p>
                      <a:r>
                        <a:rPr lang="en-US" dirty="0"/>
                        <a:t>Author’s</a:t>
                      </a:r>
                    </a:p>
                  </a:txBody>
                  <a:tcPr/>
                </a:tc>
                <a:extLst>
                  <a:ext uri="{0D108BD9-81ED-4DB2-BD59-A6C34878D82A}">
                    <a16:rowId xmlns:a16="http://schemas.microsoft.com/office/drawing/2014/main" val="3490840281"/>
                  </a:ext>
                </a:extLst>
              </a:tr>
              <a:tr h="419542">
                <a:tc>
                  <a:txBody>
                    <a:bodyPr/>
                    <a:lstStyle/>
                    <a:p>
                      <a:r>
                        <a:rPr lang="en-US" dirty="0"/>
                        <a:t>Data Collection</a:t>
                      </a:r>
                    </a:p>
                  </a:txBody>
                  <a:tcPr/>
                </a:tc>
                <a:tc>
                  <a:txBody>
                    <a:bodyPr/>
                    <a:lstStyle/>
                    <a:p>
                      <a:r>
                        <a:rPr lang="en-US" dirty="0" err="1"/>
                        <a:t>Srikar</a:t>
                      </a:r>
                      <a:r>
                        <a:rPr lang="en-US" dirty="0"/>
                        <a:t>, Tanvi, Siva</a:t>
                      </a:r>
                    </a:p>
                  </a:txBody>
                  <a:tcPr/>
                </a:tc>
                <a:extLst>
                  <a:ext uri="{0D108BD9-81ED-4DB2-BD59-A6C34878D82A}">
                    <a16:rowId xmlns:a16="http://schemas.microsoft.com/office/drawing/2014/main" val="2637871614"/>
                  </a:ext>
                </a:extLst>
              </a:tr>
              <a:tr h="419542">
                <a:tc>
                  <a:txBody>
                    <a:bodyPr/>
                    <a:lstStyle/>
                    <a:p>
                      <a:r>
                        <a:rPr lang="en-US" dirty="0"/>
                        <a:t>Data Preprocessing</a:t>
                      </a:r>
                    </a:p>
                  </a:txBody>
                  <a:tcPr/>
                </a:tc>
                <a:tc>
                  <a:txBody>
                    <a:bodyPr/>
                    <a:lstStyle/>
                    <a:p>
                      <a:r>
                        <a:rPr lang="en-US" dirty="0" err="1"/>
                        <a:t>Imaduddin</a:t>
                      </a:r>
                      <a:r>
                        <a:rPr lang="en-US" dirty="0"/>
                        <a:t>, </a:t>
                      </a:r>
                      <a:r>
                        <a:rPr lang="en-US" dirty="0" err="1"/>
                        <a:t>Madhan,Sandeep,Tanvi</a:t>
                      </a:r>
                      <a:endParaRPr lang="en-US" dirty="0"/>
                    </a:p>
                  </a:txBody>
                  <a:tcPr/>
                </a:tc>
                <a:extLst>
                  <a:ext uri="{0D108BD9-81ED-4DB2-BD59-A6C34878D82A}">
                    <a16:rowId xmlns:a16="http://schemas.microsoft.com/office/drawing/2014/main" val="2006808514"/>
                  </a:ext>
                </a:extLst>
              </a:tr>
              <a:tr h="419542">
                <a:tc>
                  <a:txBody>
                    <a:bodyPr/>
                    <a:lstStyle/>
                    <a:p>
                      <a:r>
                        <a:rPr lang="en-US" dirty="0"/>
                        <a:t>Data Cleaning</a:t>
                      </a:r>
                    </a:p>
                  </a:txBody>
                  <a:tcPr/>
                </a:tc>
                <a:tc>
                  <a:txBody>
                    <a:bodyPr/>
                    <a:lstStyle/>
                    <a:p>
                      <a:r>
                        <a:rPr lang="en-US" dirty="0"/>
                        <a:t>Siva, Sandeep, </a:t>
                      </a:r>
                      <a:r>
                        <a:rPr lang="en-US" dirty="0" err="1"/>
                        <a:t>Imaduddin</a:t>
                      </a:r>
                      <a:r>
                        <a:rPr lang="en-US" dirty="0"/>
                        <a:t>, </a:t>
                      </a:r>
                      <a:r>
                        <a:rPr lang="en-US" dirty="0" err="1"/>
                        <a:t>Srikar</a:t>
                      </a:r>
                      <a:endParaRPr lang="en-US" dirty="0"/>
                    </a:p>
                  </a:txBody>
                  <a:tcPr/>
                </a:tc>
                <a:extLst>
                  <a:ext uri="{0D108BD9-81ED-4DB2-BD59-A6C34878D82A}">
                    <a16:rowId xmlns:a16="http://schemas.microsoft.com/office/drawing/2014/main" val="4062189032"/>
                  </a:ext>
                </a:extLst>
              </a:tr>
              <a:tr h="419542">
                <a:tc>
                  <a:txBody>
                    <a:bodyPr/>
                    <a:lstStyle/>
                    <a:p>
                      <a:r>
                        <a:rPr lang="en-US" dirty="0"/>
                        <a:t>Modelling</a:t>
                      </a:r>
                    </a:p>
                  </a:txBody>
                  <a:tcPr/>
                </a:tc>
                <a:tc>
                  <a:txBody>
                    <a:bodyPr/>
                    <a:lstStyle/>
                    <a:p>
                      <a:r>
                        <a:rPr lang="en-US" dirty="0" err="1"/>
                        <a:t>Imaduddin</a:t>
                      </a:r>
                      <a:r>
                        <a:rPr lang="en-US" dirty="0"/>
                        <a:t>, </a:t>
                      </a:r>
                      <a:r>
                        <a:rPr lang="en-US" dirty="0" err="1"/>
                        <a:t>Madhan,Siva</a:t>
                      </a:r>
                      <a:r>
                        <a:rPr lang="en-US" dirty="0"/>
                        <a:t>, Sandeep</a:t>
                      </a:r>
                    </a:p>
                  </a:txBody>
                  <a:tcPr/>
                </a:tc>
                <a:extLst>
                  <a:ext uri="{0D108BD9-81ED-4DB2-BD59-A6C34878D82A}">
                    <a16:rowId xmlns:a16="http://schemas.microsoft.com/office/drawing/2014/main" val="1833229239"/>
                  </a:ext>
                </a:extLst>
              </a:tr>
              <a:tr h="419542">
                <a:tc>
                  <a:txBody>
                    <a:bodyPr/>
                    <a:lstStyle/>
                    <a:p>
                      <a:r>
                        <a:rPr lang="en-US" dirty="0"/>
                        <a:t>Documentation</a:t>
                      </a:r>
                    </a:p>
                  </a:txBody>
                  <a:tcPr/>
                </a:tc>
                <a:tc>
                  <a:txBody>
                    <a:bodyPr/>
                    <a:lstStyle/>
                    <a:p>
                      <a:r>
                        <a:rPr lang="en-US" dirty="0"/>
                        <a:t>Tanvi, </a:t>
                      </a:r>
                      <a:r>
                        <a:rPr lang="en-US" dirty="0" err="1"/>
                        <a:t>Srikar</a:t>
                      </a:r>
                      <a:r>
                        <a:rPr lang="en-US" dirty="0"/>
                        <a:t>, Madhan, </a:t>
                      </a:r>
                      <a:r>
                        <a:rPr lang="en-US" dirty="0" err="1"/>
                        <a:t>Imaduddin</a:t>
                      </a:r>
                      <a:endParaRPr lang="en-US" dirty="0"/>
                    </a:p>
                  </a:txBody>
                  <a:tcPr/>
                </a:tc>
                <a:extLst>
                  <a:ext uri="{0D108BD9-81ED-4DB2-BD59-A6C34878D82A}">
                    <a16:rowId xmlns:a16="http://schemas.microsoft.com/office/drawing/2014/main" val="3234538923"/>
                  </a:ext>
                </a:extLst>
              </a:tr>
            </a:tbl>
          </a:graphicData>
        </a:graphic>
      </p:graphicFrame>
    </p:spTree>
    <p:extLst>
      <p:ext uri="{BB962C8B-B14F-4D97-AF65-F5344CB8AC3E}">
        <p14:creationId xmlns:p14="http://schemas.microsoft.com/office/powerpoint/2010/main" val="134980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2666999" y="285750"/>
            <a:ext cx="6210301" cy="895350"/>
          </a:xfrm>
        </p:spPr>
        <p:txBody>
          <a:bodyPr/>
          <a:lstStyle/>
          <a:p>
            <a:r>
              <a:rPr lang="en-US" sz="5400" b="1" dirty="0"/>
              <a:t>            Thank you</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800100" y="1181100"/>
            <a:ext cx="9959975" cy="4904740"/>
          </a:xfrm>
        </p:spPr>
        <p:txBody>
          <a:bodyPr/>
          <a:lstStyle/>
          <a:p>
            <a:r>
              <a:rPr lang="en-US" dirty="0" err="1"/>
              <a:t>Github</a:t>
            </a:r>
            <a:r>
              <a:rPr lang="en-US" dirty="0"/>
              <a:t> Link- https://github.com/ImaduddinAhmedMohammed/INFO5731_Project_LLM.git  </a:t>
            </a:r>
          </a:p>
        </p:txBody>
      </p:sp>
      <p:pic>
        <p:nvPicPr>
          <p:cNvPr id="7" name="Picture 6">
            <a:extLst>
              <a:ext uri="{FF2B5EF4-FFF2-40B4-BE49-F238E27FC236}">
                <a16:creationId xmlns:a16="http://schemas.microsoft.com/office/drawing/2014/main" id="{AD2515CF-EA94-D16B-87BD-73ECBFAD947D}"/>
              </a:ext>
            </a:extLst>
          </p:cNvPr>
          <p:cNvPicPr>
            <a:picLocks noChangeAspect="1"/>
          </p:cNvPicPr>
          <p:nvPr/>
        </p:nvPicPr>
        <p:blipFill>
          <a:blip r:embed="rId2"/>
          <a:stretch>
            <a:fillRect/>
          </a:stretch>
        </p:blipFill>
        <p:spPr>
          <a:xfrm>
            <a:off x="2743198" y="1704974"/>
            <a:ext cx="7239001" cy="5067301"/>
          </a:xfrm>
          <a:prstGeom prst="rect">
            <a:avLst/>
          </a:prstGeom>
        </p:spPr>
      </p:pic>
    </p:spTree>
    <p:extLst>
      <p:ext uri="{BB962C8B-B14F-4D97-AF65-F5344CB8AC3E}">
        <p14:creationId xmlns:p14="http://schemas.microsoft.com/office/powerpoint/2010/main" val="413034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1794C-526F-A443-A4BE-0FD55700BF21}"/>
              </a:ext>
            </a:extLst>
          </p:cNvPr>
          <p:cNvSpPr>
            <a:spLocks noGrp="1"/>
          </p:cNvSpPr>
          <p:nvPr>
            <p:ph type="body" sz="quarter" idx="10"/>
          </p:nvPr>
        </p:nvSpPr>
        <p:spPr>
          <a:xfrm>
            <a:off x="981076" y="4147028"/>
            <a:ext cx="9772650" cy="439101"/>
          </a:xfrm>
        </p:spPr>
        <p:txBody>
          <a:bodyPr/>
          <a:lstStyle/>
          <a:p>
            <a:r>
              <a:rPr lang="en-US" b="1" dirty="0"/>
              <a:t>Automated Cognitive Presence Detection in Online Discussion: An approach using LLMs</a:t>
            </a:r>
          </a:p>
          <a:p>
            <a:endParaRPr lang="en-US" dirty="0"/>
          </a:p>
        </p:txBody>
      </p:sp>
      <p:sp>
        <p:nvSpPr>
          <p:cNvPr id="3" name="Text Placeholder 2">
            <a:extLst>
              <a:ext uri="{FF2B5EF4-FFF2-40B4-BE49-F238E27FC236}">
                <a16:creationId xmlns:a16="http://schemas.microsoft.com/office/drawing/2014/main" id="{5CD9700E-C830-D34E-8837-2592101D204B}"/>
              </a:ext>
            </a:extLst>
          </p:cNvPr>
          <p:cNvSpPr>
            <a:spLocks noGrp="1"/>
          </p:cNvSpPr>
          <p:nvPr>
            <p:ph type="body" sz="quarter" idx="11"/>
          </p:nvPr>
        </p:nvSpPr>
        <p:spPr>
          <a:xfrm>
            <a:off x="6492877" y="5200650"/>
            <a:ext cx="4308475" cy="863600"/>
          </a:xfrm>
        </p:spPr>
        <p:txBody>
          <a:bodyPr/>
          <a:lstStyle/>
          <a:p>
            <a:r>
              <a:rPr lang="en-US" sz="2000" b="1" i="1" dirty="0"/>
              <a:t>- Group 5</a:t>
            </a:r>
          </a:p>
        </p:txBody>
      </p:sp>
    </p:spTree>
    <p:extLst>
      <p:ext uri="{BB962C8B-B14F-4D97-AF65-F5344CB8AC3E}">
        <p14:creationId xmlns:p14="http://schemas.microsoft.com/office/powerpoint/2010/main" val="148413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1235075" y="372268"/>
            <a:ext cx="8667750" cy="873442"/>
          </a:xfrm>
        </p:spPr>
        <p:txBody>
          <a:bodyPr/>
          <a:lstStyle/>
          <a:p>
            <a:r>
              <a:rPr lang="en-US" sz="4000" b="1" u="sng" dirty="0"/>
              <a:t>Table of Contents</a:t>
            </a:r>
          </a:p>
          <a:p>
            <a:endParaRPr lang="en-US" sz="4800" b="1" dirty="0"/>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1371600" y="1362076"/>
            <a:ext cx="9388475" cy="4723764"/>
          </a:xfrm>
        </p:spPr>
        <p:txBody>
          <a:bodyPr/>
          <a:lstStyle/>
          <a:p>
            <a:pPr marL="342900" indent="-342900">
              <a:buFont typeface="+mj-lt"/>
              <a:buAutoNum type="arabicPeriod"/>
            </a:pPr>
            <a:r>
              <a:rPr lang="en-US" sz="2400" b="1" i="1" dirty="0"/>
              <a:t>Introduction</a:t>
            </a:r>
          </a:p>
          <a:p>
            <a:pPr marL="342900" indent="-342900">
              <a:buFont typeface="+mj-lt"/>
              <a:buAutoNum type="arabicPeriod"/>
            </a:pPr>
            <a:r>
              <a:rPr lang="en-US" sz="2400" b="1" i="1" dirty="0"/>
              <a:t>Community of Inquiry</a:t>
            </a:r>
          </a:p>
          <a:p>
            <a:pPr marL="342900" indent="-342900">
              <a:buFont typeface="+mj-lt"/>
              <a:buAutoNum type="arabicPeriod"/>
            </a:pPr>
            <a:r>
              <a:rPr lang="en-US" sz="2400" b="1" i="1" dirty="0"/>
              <a:t>Cognitive Presence</a:t>
            </a:r>
          </a:p>
          <a:p>
            <a:pPr marL="342900" indent="-342900">
              <a:buFont typeface="+mj-lt"/>
              <a:buAutoNum type="arabicPeriod"/>
            </a:pPr>
            <a:r>
              <a:rPr lang="en-US" sz="2400" b="1" i="1" dirty="0"/>
              <a:t>Research Design</a:t>
            </a:r>
          </a:p>
          <a:p>
            <a:pPr marL="342900" indent="-342900">
              <a:buFont typeface="+mj-lt"/>
              <a:buAutoNum type="arabicPeriod"/>
            </a:pPr>
            <a:r>
              <a:rPr lang="en-US" sz="2400" b="1" i="1" dirty="0"/>
              <a:t>Research Questions</a:t>
            </a:r>
          </a:p>
          <a:p>
            <a:pPr marL="342900" indent="-342900">
              <a:buFont typeface="+mj-lt"/>
              <a:buAutoNum type="arabicPeriod"/>
            </a:pPr>
            <a:r>
              <a:rPr lang="en-US" sz="2400" b="1" i="1" dirty="0"/>
              <a:t>Data Collection</a:t>
            </a:r>
          </a:p>
          <a:p>
            <a:pPr marL="342900" indent="-342900">
              <a:buFont typeface="+mj-lt"/>
              <a:buAutoNum type="arabicPeriod"/>
            </a:pPr>
            <a:r>
              <a:rPr lang="en-US" sz="2400" b="1" i="1" dirty="0"/>
              <a:t>Data Pre-processing</a:t>
            </a:r>
          </a:p>
          <a:p>
            <a:pPr marL="342900" indent="-342900">
              <a:buFont typeface="+mj-lt"/>
              <a:buAutoNum type="arabicPeriod"/>
            </a:pPr>
            <a:r>
              <a:rPr lang="en-US" sz="2400" b="1" i="1" dirty="0"/>
              <a:t>Data Cleaning</a:t>
            </a:r>
          </a:p>
          <a:p>
            <a:pPr marL="342900" indent="-342900">
              <a:buFont typeface="+mj-lt"/>
              <a:buAutoNum type="arabicPeriod"/>
            </a:pPr>
            <a:r>
              <a:rPr lang="en-US" sz="2400" b="1" i="1" dirty="0"/>
              <a:t>Modelling- LLMs</a:t>
            </a:r>
          </a:p>
          <a:p>
            <a:pPr marL="342900" indent="-342900">
              <a:buFont typeface="+mj-lt"/>
              <a:buAutoNum type="arabicPeriod"/>
            </a:pPr>
            <a:r>
              <a:rPr lang="en-US" sz="2400" b="1" i="1" dirty="0"/>
              <a:t>Evaluation</a:t>
            </a:r>
          </a:p>
          <a:p>
            <a:pPr marL="342900" indent="-342900">
              <a:buFont typeface="+mj-lt"/>
              <a:buAutoNum type="arabicPeriod"/>
            </a:pPr>
            <a:r>
              <a:rPr lang="en-US" sz="2400" b="1" i="1" dirty="0"/>
              <a:t>References</a:t>
            </a:r>
          </a:p>
          <a:p>
            <a:endParaRPr lang="en-US" dirty="0"/>
          </a:p>
        </p:txBody>
      </p:sp>
    </p:spTree>
    <p:extLst>
      <p:ext uri="{BB962C8B-B14F-4D97-AF65-F5344CB8AC3E}">
        <p14:creationId xmlns:p14="http://schemas.microsoft.com/office/powerpoint/2010/main" val="366044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6E3310-E33A-AC47-9B4F-E8AE350AD84B}"/>
              </a:ext>
            </a:extLst>
          </p:cNvPr>
          <p:cNvSpPr>
            <a:spLocks noGrp="1"/>
          </p:cNvSpPr>
          <p:nvPr>
            <p:ph type="body" sz="quarter" idx="10"/>
          </p:nvPr>
        </p:nvSpPr>
        <p:spPr>
          <a:xfrm>
            <a:off x="2561908" y="1676804"/>
            <a:ext cx="4176077" cy="355282"/>
          </a:xfrm>
        </p:spPr>
        <p:txBody>
          <a:bodyPr/>
          <a:lstStyle/>
          <a:p>
            <a:r>
              <a:rPr lang="en-US" sz="2800" dirty="0"/>
              <a:t>Social Presence</a:t>
            </a:r>
            <a:r>
              <a:rPr lang="en-US" dirty="0"/>
              <a:t>	</a:t>
            </a:r>
          </a:p>
        </p:txBody>
      </p:sp>
      <p:sp>
        <p:nvSpPr>
          <p:cNvPr id="4" name="Text Placeholder 3">
            <a:extLst>
              <a:ext uri="{FF2B5EF4-FFF2-40B4-BE49-F238E27FC236}">
                <a16:creationId xmlns:a16="http://schemas.microsoft.com/office/drawing/2014/main" id="{2890FAC7-CBF6-B342-A4C6-49C5A482369D}"/>
              </a:ext>
            </a:extLst>
          </p:cNvPr>
          <p:cNvSpPr>
            <a:spLocks noGrp="1"/>
          </p:cNvSpPr>
          <p:nvPr>
            <p:ph type="body" sz="quarter" idx="16"/>
          </p:nvPr>
        </p:nvSpPr>
        <p:spPr>
          <a:xfrm>
            <a:off x="1365280" y="1507710"/>
            <a:ext cx="732155" cy="732155"/>
          </a:xfrm>
        </p:spPr>
        <p:txBody>
          <a:bodyPr/>
          <a:lstStyle/>
          <a:p>
            <a:endParaRPr lang="en-US" dirty="0"/>
          </a:p>
        </p:txBody>
      </p:sp>
      <p:sp>
        <p:nvSpPr>
          <p:cNvPr id="5" name="Text Placeholder 4">
            <a:extLst>
              <a:ext uri="{FF2B5EF4-FFF2-40B4-BE49-F238E27FC236}">
                <a16:creationId xmlns:a16="http://schemas.microsoft.com/office/drawing/2014/main" id="{DB6D5254-EA7B-B740-9D3F-6389EE0209FC}"/>
              </a:ext>
            </a:extLst>
          </p:cNvPr>
          <p:cNvSpPr>
            <a:spLocks noGrp="1"/>
          </p:cNvSpPr>
          <p:nvPr>
            <p:ph type="body" sz="quarter" idx="17"/>
          </p:nvPr>
        </p:nvSpPr>
        <p:spPr>
          <a:xfrm>
            <a:off x="1398127" y="2976590"/>
            <a:ext cx="732155" cy="732155"/>
          </a:xfrm>
        </p:spPr>
        <p:txBody>
          <a:bodyPr/>
          <a:lstStyle/>
          <a:p>
            <a:endParaRPr lang="en-US" dirty="0"/>
          </a:p>
        </p:txBody>
      </p:sp>
      <p:sp>
        <p:nvSpPr>
          <p:cNvPr id="6" name="Text Placeholder 5">
            <a:extLst>
              <a:ext uri="{FF2B5EF4-FFF2-40B4-BE49-F238E27FC236}">
                <a16:creationId xmlns:a16="http://schemas.microsoft.com/office/drawing/2014/main" id="{2211419D-0541-BB47-BD87-3E1613764C38}"/>
              </a:ext>
            </a:extLst>
          </p:cNvPr>
          <p:cNvSpPr>
            <a:spLocks noGrp="1"/>
          </p:cNvSpPr>
          <p:nvPr>
            <p:ph type="body" sz="quarter" idx="18"/>
          </p:nvPr>
        </p:nvSpPr>
        <p:spPr>
          <a:xfrm>
            <a:off x="1365281" y="4557361"/>
            <a:ext cx="732155" cy="732155"/>
          </a:xfrm>
        </p:spPr>
        <p:txBody>
          <a:bodyPr/>
          <a:lstStyle/>
          <a:p>
            <a:endParaRPr lang="en-US" dirty="0"/>
          </a:p>
        </p:txBody>
      </p:sp>
      <p:sp>
        <p:nvSpPr>
          <p:cNvPr id="7" name="Text Placeholder 6">
            <a:extLst>
              <a:ext uri="{FF2B5EF4-FFF2-40B4-BE49-F238E27FC236}">
                <a16:creationId xmlns:a16="http://schemas.microsoft.com/office/drawing/2014/main" id="{2C737871-316B-4245-B5AE-D91B879327CB}"/>
              </a:ext>
            </a:extLst>
          </p:cNvPr>
          <p:cNvSpPr>
            <a:spLocks noGrp="1"/>
          </p:cNvSpPr>
          <p:nvPr>
            <p:ph type="body" sz="quarter" idx="19"/>
          </p:nvPr>
        </p:nvSpPr>
        <p:spPr>
          <a:xfrm>
            <a:off x="2561907" y="3251359"/>
            <a:ext cx="4176077" cy="355282"/>
          </a:xfrm>
        </p:spPr>
        <p:txBody>
          <a:bodyPr/>
          <a:lstStyle/>
          <a:p>
            <a:r>
              <a:rPr lang="en-US" sz="2400" dirty="0"/>
              <a:t>Cognitive Presence</a:t>
            </a:r>
          </a:p>
        </p:txBody>
      </p:sp>
      <p:sp>
        <p:nvSpPr>
          <p:cNvPr id="9" name="Text Placeholder 8">
            <a:extLst>
              <a:ext uri="{FF2B5EF4-FFF2-40B4-BE49-F238E27FC236}">
                <a16:creationId xmlns:a16="http://schemas.microsoft.com/office/drawing/2014/main" id="{14A19080-9C35-824C-8C07-3FA173BAA358}"/>
              </a:ext>
            </a:extLst>
          </p:cNvPr>
          <p:cNvSpPr>
            <a:spLocks noGrp="1"/>
          </p:cNvSpPr>
          <p:nvPr>
            <p:ph type="body" sz="quarter" idx="21"/>
          </p:nvPr>
        </p:nvSpPr>
        <p:spPr>
          <a:xfrm>
            <a:off x="2561908" y="4825914"/>
            <a:ext cx="4176077" cy="355282"/>
          </a:xfrm>
        </p:spPr>
        <p:txBody>
          <a:bodyPr/>
          <a:lstStyle/>
          <a:p>
            <a:r>
              <a:rPr lang="en-US" sz="2400" dirty="0"/>
              <a:t>Teaching Presence</a:t>
            </a:r>
          </a:p>
        </p:txBody>
      </p:sp>
      <p:sp>
        <p:nvSpPr>
          <p:cNvPr id="11" name="Text Placeholder 10">
            <a:extLst>
              <a:ext uri="{FF2B5EF4-FFF2-40B4-BE49-F238E27FC236}">
                <a16:creationId xmlns:a16="http://schemas.microsoft.com/office/drawing/2014/main" id="{ED03B250-821F-2B4E-A339-89233DF3DD73}"/>
              </a:ext>
            </a:extLst>
          </p:cNvPr>
          <p:cNvSpPr>
            <a:spLocks noGrp="1"/>
          </p:cNvSpPr>
          <p:nvPr>
            <p:ph type="body" sz="quarter" idx="23"/>
          </p:nvPr>
        </p:nvSpPr>
        <p:spPr>
          <a:xfrm>
            <a:off x="1096963" y="435439"/>
            <a:ext cx="5974397" cy="421163"/>
          </a:xfrm>
        </p:spPr>
        <p:txBody>
          <a:bodyPr/>
          <a:lstStyle/>
          <a:p>
            <a:r>
              <a:rPr lang="en-US" u="sng" dirty="0"/>
              <a:t>Community of Inquiry</a:t>
            </a:r>
            <a:r>
              <a:rPr lang="en-US" dirty="0"/>
              <a:t>		</a:t>
            </a:r>
          </a:p>
        </p:txBody>
      </p:sp>
      <p:pic>
        <p:nvPicPr>
          <p:cNvPr id="14" name="Picture 13">
            <a:extLst>
              <a:ext uri="{FF2B5EF4-FFF2-40B4-BE49-F238E27FC236}">
                <a16:creationId xmlns:a16="http://schemas.microsoft.com/office/drawing/2014/main" id="{AD36BF74-3C7A-D7D5-5ECC-BEFDF7760654}"/>
              </a:ext>
            </a:extLst>
          </p:cNvPr>
          <p:cNvPicPr>
            <a:picLocks noChangeAspect="1"/>
          </p:cNvPicPr>
          <p:nvPr/>
        </p:nvPicPr>
        <p:blipFill rotWithShape="1">
          <a:blip r:embed="rId2"/>
          <a:srcRect t="12022"/>
          <a:stretch/>
        </p:blipFill>
        <p:spPr>
          <a:xfrm>
            <a:off x="5988715" y="1219070"/>
            <a:ext cx="5450810" cy="4979350"/>
          </a:xfrm>
          <a:prstGeom prst="rect">
            <a:avLst/>
          </a:prstGeom>
        </p:spPr>
      </p:pic>
    </p:spTree>
    <p:extLst>
      <p:ext uri="{BB962C8B-B14F-4D97-AF65-F5344CB8AC3E}">
        <p14:creationId xmlns:p14="http://schemas.microsoft.com/office/powerpoint/2010/main" val="106339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722AC-1217-B744-94E7-AFED8284B0BF}"/>
              </a:ext>
            </a:extLst>
          </p:cNvPr>
          <p:cNvSpPr>
            <a:spLocks noGrp="1"/>
          </p:cNvSpPr>
          <p:nvPr>
            <p:ph type="body" sz="quarter" idx="23"/>
          </p:nvPr>
        </p:nvSpPr>
        <p:spPr>
          <a:xfrm>
            <a:off x="492283" y="390526"/>
            <a:ext cx="9404191" cy="638306"/>
          </a:xfrm>
        </p:spPr>
        <p:txBody>
          <a:bodyPr/>
          <a:lstStyle/>
          <a:p>
            <a:r>
              <a:rPr lang="en-US" sz="3200" b="1" u="sng" dirty="0"/>
              <a:t>Cognitive Presence</a:t>
            </a:r>
          </a:p>
        </p:txBody>
      </p:sp>
      <p:sp>
        <p:nvSpPr>
          <p:cNvPr id="3" name="Text Placeholder 2">
            <a:extLst>
              <a:ext uri="{FF2B5EF4-FFF2-40B4-BE49-F238E27FC236}">
                <a16:creationId xmlns:a16="http://schemas.microsoft.com/office/drawing/2014/main" id="{AFE1D21C-9D1B-7A4C-8087-5736C4AED7FC}"/>
              </a:ext>
            </a:extLst>
          </p:cNvPr>
          <p:cNvSpPr>
            <a:spLocks noGrp="1"/>
          </p:cNvSpPr>
          <p:nvPr>
            <p:ph type="body" sz="quarter" idx="24"/>
          </p:nvPr>
        </p:nvSpPr>
        <p:spPr>
          <a:xfrm>
            <a:off x="1821205" y="3499194"/>
            <a:ext cx="2174875" cy="355282"/>
          </a:xfrm>
        </p:spPr>
        <p:txBody>
          <a:bodyPr/>
          <a:lstStyle/>
          <a:p>
            <a:r>
              <a:rPr lang="en-US" dirty="0"/>
              <a:t>Exploration</a:t>
            </a:r>
          </a:p>
        </p:txBody>
      </p:sp>
      <p:sp>
        <p:nvSpPr>
          <p:cNvPr id="4" name="Text Placeholder 3">
            <a:extLst>
              <a:ext uri="{FF2B5EF4-FFF2-40B4-BE49-F238E27FC236}">
                <a16:creationId xmlns:a16="http://schemas.microsoft.com/office/drawing/2014/main" id="{92EDE8B9-7847-4447-B130-4DC94C8FFCA8}"/>
              </a:ext>
            </a:extLst>
          </p:cNvPr>
          <p:cNvSpPr>
            <a:spLocks noGrp="1"/>
          </p:cNvSpPr>
          <p:nvPr>
            <p:ph type="body" sz="quarter" idx="25"/>
          </p:nvPr>
        </p:nvSpPr>
        <p:spPr>
          <a:xfrm>
            <a:off x="1754530" y="4147955"/>
            <a:ext cx="2865095" cy="993087"/>
          </a:xfrm>
        </p:spPr>
        <p:txBody>
          <a:bodyPr/>
          <a:lstStyle/>
          <a:p>
            <a:pPr marL="285750" indent="-285750">
              <a:buFont typeface="Arial" panose="020B0604020202020204" pitchFamily="34" charset="0"/>
              <a:buChar char="•"/>
            </a:pPr>
            <a:r>
              <a:rPr lang="en-US" sz="1600" dirty="0"/>
              <a:t>Information exchange , Divergence.</a:t>
            </a:r>
          </a:p>
          <a:p>
            <a:pPr marL="285750" indent="-285750">
              <a:buFont typeface="Arial" panose="020B0604020202020204" pitchFamily="34" charset="0"/>
              <a:buChar char="•"/>
            </a:pPr>
            <a:r>
              <a:rPr lang="en-US" sz="1600" dirty="0"/>
              <a:t> Suggestions, Brainstorming.</a:t>
            </a:r>
          </a:p>
          <a:p>
            <a:pPr marL="285750" indent="-285750">
              <a:buFont typeface="Arial" panose="020B0604020202020204" pitchFamily="34" charset="0"/>
              <a:buChar char="•"/>
            </a:pPr>
            <a:r>
              <a:rPr lang="en-US" sz="1600" dirty="0"/>
              <a:t>Exploring within the online community</a:t>
            </a:r>
          </a:p>
          <a:p>
            <a:endParaRPr lang="en-US" sz="1600" dirty="0"/>
          </a:p>
        </p:txBody>
      </p:sp>
      <p:sp>
        <p:nvSpPr>
          <p:cNvPr id="5" name="Text Placeholder 4">
            <a:extLst>
              <a:ext uri="{FF2B5EF4-FFF2-40B4-BE49-F238E27FC236}">
                <a16:creationId xmlns:a16="http://schemas.microsoft.com/office/drawing/2014/main" id="{763229E3-58E4-834E-92B8-0F9F76D87853}"/>
              </a:ext>
            </a:extLst>
          </p:cNvPr>
          <p:cNvSpPr>
            <a:spLocks noGrp="1"/>
          </p:cNvSpPr>
          <p:nvPr>
            <p:ph type="body" sz="quarter" idx="26"/>
          </p:nvPr>
        </p:nvSpPr>
        <p:spPr>
          <a:xfrm>
            <a:off x="702098" y="3244876"/>
            <a:ext cx="732155" cy="732155"/>
          </a:xfrm>
        </p:spPr>
        <p:txBody>
          <a:bodyPr/>
          <a:lstStyle/>
          <a:p>
            <a:endParaRPr lang="en-US" dirty="0"/>
          </a:p>
        </p:txBody>
      </p:sp>
      <p:sp>
        <p:nvSpPr>
          <p:cNvPr id="6" name="Text Placeholder 5">
            <a:extLst>
              <a:ext uri="{FF2B5EF4-FFF2-40B4-BE49-F238E27FC236}">
                <a16:creationId xmlns:a16="http://schemas.microsoft.com/office/drawing/2014/main" id="{7F36C102-8D62-9544-9779-572D172D62A8}"/>
              </a:ext>
            </a:extLst>
          </p:cNvPr>
          <p:cNvSpPr>
            <a:spLocks noGrp="1"/>
          </p:cNvSpPr>
          <p:nvPr>
            <p:ph type="body" sz="quarter" idx="30"/>
          </p:nvPr>
        </p:nvSpPr>
        <p:spPr>
          <a:xfrm>
            <a:off x="1724154" y="1603931"/>
            <a:ext cx="2174875" cy="355282"/>
          </a:xfrm>
        </p:spPr>
        <p:txBody>
          <a:bodyPr/>
          <a:lstStyle/>
          <a:p>
            <a:r>
              <a:rPr lang="en-US" dirty="0"/>
              <a:t>Triggering Event	</a:t>
            </a:r>
          </a:p>
        </p:txBody>
      </p:sp>
      <p:sp>
        <p:nvSpPr>
          <p:cNvPr id="7" name="Text Placeholder 6">
            <a:extLst>
              <a:ext uri="{FF2B5EF4-FFF2-40B4-BE49-F238E27FC236}">
                <a16:creationId xmlns:a16="http://schemas.microsoft.com/office/drawing/2014/main" id="{89ACDF2C-3EF1-F841-A63C-867386F5DC0F}"/>
              </a:ext>
            </a:extLst>
          </p:cNvPr>
          <p:cNvSpPr>
            <a:spLocks noGrp="1"/>
          </p:cNvSpPr>
          <p:nvPr>
            <p:ph type="body" sz="quarter" idx="31"/>
          </p:nvPr>
        </p:nvSpPr>
        <p:spPr>
          <a:xfrm>
            <a:off x="1703174" y="2021485"/>
            <a:ext cx="2706901" cy="638306"/>
          </a:xfrm>
        </p:spPr>
        <p:txBody>
          <a:bodyPr/>
          <a:lstStyle/>
          <a:p>
            <a:pPr marL="285750" indent="-285750">
              <a:buFont typeface="Arial" panose="020B0604020202020204" pitchFamily="34" charset="0"/>
              <a:buChar char="•"/>
            </a:pPr>
            <a:r>
              <a:rPr lang="en-US" sz="1600" dirty="0"/>
              <a:t>Sense of Puzzlement.</a:t>
            </a:r>
          </a:p>
          <a:p>
            <a:pPr marL="285750" indent="-285750">
              <a:buFont typeface="Arial" panose="020B0604020202020204" pitchFamily="34" charset="0"/>
              <a:buChar char="•"/>
            </a:pPr>
            <a:r>
              <a:rPr lang="en-US" sz="1600" dirty="0"/>
              <a:t> Recognize problem.</a:t>
            </a:r>
            <a:r>
              <a:rPr lang="en-US" sz="1400" dirty="0"/>
              <a:t> </a:t>
            </a:r>
          </a:p>
        </p:txBody>
      </p:sp>
      <p:sp>
        <p:nvSpPr>
          <p:cNvPr id="8" name="Text Placeholder 7">
            <a:extLst>
              <a:ext uri="{FF2B5EF4-FFF2-40B4-BE49-F238E27FC236}">
                <a16:creationId xmlns:a16="http://schemas.microsoft.com/office/drawing/2014/main" id="{A413560A-CD17-CD42-A71B-F8C65B0668D8}"/>
              </a:ext>
            </a:extLst>
          </p:cNvPr>
          <p:cNvSpPr>
            <a:spLocks noGrp="1"/>
          </p:cNvSpPr>
          <p:nvPr>
            <p:ph type="body" sz="quarter" idx="32"/>
          </p:nvPr>
        </p:nvSpPr>
        <p:spPr>
          <a:xfrm>
            <a:off x="718396" y="1391709"/>
            <a:ext cx="732155" cy="732155"/>
          </a:xfrm>
        </p:spPr>
        <p:txBody>
          <a:bodyPr/>
          <a:lstStyle/>
          <a:p>
            <a:endParaRPr lang="en-US" dirty="0"/>
          </a:p>
        </p:txBody>
      </p:sp>
      <p:sp>
        <p:nvSpPr>
          <p:cNvPr id="9" name="Text Placeholder 8">
            <a:extLst>
              <a:ext uri="{FF2B5EF4-FFF2-40B4-BE49-F238E27FC236}">
                <a16:creationId xmlns:a16="http://schemas.microsoft.com/office/drawing/2014/main" id="{73378A29-0B5E-FB43-B7E9-BCE9C94D7543}"/>
              </a:ext>
            </a:extLst>
          </p:cNvPr>
          <p:cNvSpPr>
            <a:spLocks noGrp="1"/>
          </p:cNvSpPr>
          <p:nvPr>
            <p:ph type="body" sz="quarter" idx="33"/>
          </p:nvPr>
        </p:nvSpPr>
        <p:spPr>
          <a:xfrm>
            <a:off x="7761894" y="3480847"/>
            <a:ext cx="2174875" cy="355282"/>
          </a:xfrm>
        </p:spPr>
        <p:txBody>
          <a:bodyPr/>
          <a:lstStyle/>
          <a:p>
            <a:r>
              <a:rPr lang="en-US" dirty="0"/>
              <a:t>Resolution</a:t>
            </a:r>
          </a:p>
        </p:txBody>
      </p:sp>
      <p:sp>
        <p:nvSpPr>
          <p:cNvPr id="10" name="Text Placeholder 9">
            <a:extLst>
              <a:ext uri="{FF2B5EF4-FFF2-40B4-BE49-F238E27FC236}">
                <a16:creationId xmlns:a16="http://schemas.microsoft.com/office/drawing/2014/main" id="{7CA8C4CF-EA55-4545-9369-3690D347AC17}"/>
              </a:ext>
            </a:extLst>
          </p:cNvPr>
          <p:cNvSpPr>
            <a:spLocks noGrp="1"/>
          </p:cNvSpPr>
          <p:nvPr>
            <p:ph type="body" sz="quarter" idx="34"/>
          </p:nvPr>
        </p:nvSpPr>
        <p:spPr>
          <a:xfrm>
            <a:off x="7761894" y="4270656"/>
            <a:ext cx="4065641" cy="1294896"/>
          </a:xfrm>
        </p:spPr>
        <p:txBody>
          <a:bodyPr/>
          <a:lstStyle/>
          <a:p>
            <a:pPr marL="285750" indent="-285750">
              <a:buFont typeface="Arial" panose="020B0604020202020204" pitchFamily="34" charset="0"/>
              <a:buChar char="•"/>
            </a:pPr>
            <a:r>
              <a:rPr lang="en-US" sz="1600" dirty="0"/>
              <a:t>Applying new Ideas.</a:t>
            </a:r>
          </a:p>
          <a:p>
            <a:pPr marL="285750" indent="-285750">
              <a:buFont typeface="Arial" panose="020B0604020202020204" pitchFamily="34" charset="0"/>
              <a:buChar char="•"/>
            </a:pPr>
            <a:r>
              <a:rPr lang="en-US" sz="1600" dirty="0"/>
              <a:t>Creating Solutions</a:t>
            </a:r>
          </a:p>
        </p:txBody>
      </p:sp>
      <p:sp>
        <p:nvSpPr>
          <p:cNvPr id="11" name="Text Placeholder 10">
            <a:extLst>
              <a:ext uri="{FF2B5EF4-FFF2-40B4-BE49-F238E27FC236}">
                <a16:creationId xmlns:a16="http://schemas.microsoft.com/office/drawing/2014/main" id="{3BA4A722-B703-A247-9C6D-FD8BC97DDD62}"/>
              </a:ext>
            </a:extLst>
          </p:cNvPr>
          <p:cNvSpPr>
            <a:spLocks noGrp="1"/>
          </p:cNvSpPr>
          <p:nvPr>
            <p:ph type="body" sz="quarter" idx="35"/>
          </p:nvPr>
        </p:nvSpPr>
        <p:spPr>
          <a:xfrm>
            <a:off x="6600347" y="3244875"/>
            <a:ext cx="732155" cy="732155"/>
          </a:xfrm>
        </p:spPr>
        <p:txBody>
          <a:bodyPr/>
          <a:lstStyle/>
          <a:p>
            <a:endParaRPr lang="en-US" dirty="0"/>
          </a:p>
        </p:txBody>
      </p:sp>
      <p:sp>
        <p:nvSpPr>
          <p:cNvPr id="12" name="Text Placeholder 11">
            <a:extLst>
              <a:ext uri="{FF2B5EF4-FFF2-40B4-BE49-F238E27FC236}">
                <a16:creationId xmlns:a16="http://schemas.microsoft.com/office/drawing/2014/main" id="{1AAB6A9C-00E1-1945-8913-91EB7E56C215}"/>
              </a:ext>
            </a:extLst>
          </p:cNvPr>
          <p:cNvSpPr>
            <a:spLocks noGrp="1"/>
          </p:cNvSpPr>
          <p:nvPr>
            <p:ph type="body" sz="quarter" idx="36"/>
          </p:nvPr>
        </p:nvSpPr>
        <p:spPr>
          <a:xfrm>
            <a:off x="7639051" y="1584615"/>
            <a:ext cx="2573708" cy="355282"/>
          </a:xfrm>
        </p:spPr>
        <p:txBody>
          <a:bodyPr/>
          <a:lstStyle/>
          <a:p>
            <a:r>
              <a:rPr lang="en-US" dirty="0"/>
              <a:t>Integration</a:t>
            </a:r>
          </a:p>
        </p:txBody>
      </p:sp>
      <p:sp>
        <p:nvSpPr>
          <p:cNvPr id="13" name="Text Placeholder 12">
            <a:extLst>
              <a:ext uri="{FF2B5EF4-FFF2-40B4-BE49-F238E27FC236}">
                <a16:creationId xmlns:a16="http://schemas.microsoft.com/office/drawing/2014/main" id="{1D4A4C05-2C37-2246-A200-4A0200E2DA3A}"/>
              </a:ext>
            </a:extLst>
          </p:cNvPr>
          <p:cNvSpPr>
            <a:spLocks noGrp="1"/>
          </p:cNvSpPr>
          <p:nvPr>
            <p:ph type="body" sz="quarter" idx="37"/>
          </p:nvPr>
        </p:nvSpPr>
        <p:spPr>
          <a:xfrm>
            <a:off x="7671065" y="2021485"/>
            <a:ext cx="3006460" cy="638306"/>
          </a:xfrm>
        </p:spPr>
        <p:txBody>
          <a:bodyPr/>
          <a:lstStyle/>
          <a:p>
            <a:pPr marL="285750" indent="-285750">
              <a:buFont typeface="Arial" panose="020B0604020202020204" pitchFamily="34" charset="0"/>
              <a:buChar char="•"/>
            </a:pPr>
            <a:r>
              <a:rPr lang="en-US" sz="1600" dirty="0"/>
              <a:t>Connecting ideas.</a:t>
            </a:r>
          </a:p>
          <a:p>
            <a:pPr marL="285750" indent="-285750">
              <a:buFont typeface="Arial" panose="020B0604020202020204" pitchFamily="34" charset="0"/>
              <a:buChar char="•"/>
            </a:pPr>
            <a:r>
              <a:rPr lang="en-US" sz="1600" dirty="0"/>
              <a:t>Integrating among the group members.</a:t>
            </a:r>
          </a:p>
          <a:p>
            <a:pPr marL="285750" indent="-285750">
              <a:buFont typeface="Arial" panose="020B0604020202020204" pitchFamily="34" charset="0"/>
              <a:buChar char="•"/>
            </a:pPr>
            <a:endParaRPr lang="en-US" sz="1600" dirty="0"/>
          </a:p>
        </p:txBody>
      </p:sp>
      <p:sp>
        <p:nvSpPr>
          <p:cNvPr id="14" name="Text Placeholder 13">
            <a:extLst>
              <a:ext uri="{FF2B5EF4-FFF2-40B4-BE49-F238E27FC236}">
                <a16:creationId xmlns:a16="http://schemas.microsoft.com/office/drawing/2014/main" id="{2D842B47-F705-9F4C-B132-45C54A97B911}"/>
              </a:ext>
            </a:extLst>
          </p:cNvPr>
          <p:cNvSpPr>
            <a:spLocks noGrp="1"/>
          </p:cNvSpPr>
          <p:nvPr>
            <p:ph type="body" sz="quarter" idx="38"/>
          </p:nvPr>
        </p:nvSpPr>
        <p:spPr>
          <a:xfrm>
            <a:off x="6567434" y="1385383"/>
            <a:ext cx="732155" cy="732155"/>
          </a:xfrm>
        </p:spPr>
        <p:txBody>
          <a:bodyPr/>
          <a:lstStyle/>
          <a:p>
            <a:endParaRPr lang="en-US" dirty="0"/>
          </a:p>
        </p:txBody>
      </p:sp>
    </p:spTree>
    <p:extLst>
      <p:ext uri="{BB962C8B-B14F-4D97-AF65-F5344CB8AC3E}">
        <p14:creationId xmlns:p14="http://schemas.microsoft.com/office/powerpoint/2010/main" val="270747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1949450" y="660084"/>
            <a:ext cx="8667750" cy="873442"/>
          </a:xfrm>
        </p:spPr>
        <p:txBody>
          <a:bodyPr/>
          <a:lstStyle/>
          <a:p>
            <a:r>
              <a:rPr lang="en-US" sz="4800" b="1" dirty="0"/>
              <a:t>Research Design</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p:txBody>
          <a:bodyPr/>
          <a:lstStyle/>
          <a:p>
            <a:endParaRPr lang="en-US" dirty="0"/>
          </a:p>
        </p:txBody>
      </p:sp>
      <p:grpSp>
        <p:nvGrpSpPr>
          <p:cNvPr id="4" name="组合 6">
            <a:extLst>
              <a:ext uri="{FF2B5EF4-FFF2-40B4-BE49-F238E27FC236}">
                <a16:creationId xmlns:a16="http://schemas.microsoft.com/office/drawing/2014/main" id="{E62EE762-5D28-F254-135A-D7807CAC17DF}"/>
              </a:ext>
            </a:extLst>
          </p:cNvPr>
          <p:cNvGrpSpPr/>
          <p:nvPr/>
        </p:nvGrpSpPr>
        <p:grpSpPr>
          <a:xfrm>
            <a:off x="949721" y="1381125"/>
            <a:ext cx="10448040" cy="5276850"/>
            <a:chOff x="829559" y="1270110"/>
            <a:chExt cx="10448040" cy="5557868"/>
          </a:xfrm>
        </p:grpSpPr>
        <p:pic>
          <p:nvPicPr>
            <p:cNvPr id="5" name="Picture 4" descr="C:\Users\iialab\Downloads\Reseach design for COI.drawio.pngReseach design for COI.drawio">
              <a:extLst>
                <a:ext uri="{FF2B5EF4-FFF2-40B4-BE49-F238E27FC236}">
                  <a16:creationId xmlns:a16="http://schemas.microsoft.com/office/drawing/2014/main" id="{CB306797-6120-39DD-F329-94BD125F81E0}"/>
                </a:ext>
              </a:extLst>
            </p:cNvPr>
            <p:cNvPicPr>
              <a:picLocks noChangeAspect="1"/>
            </p:cNvPicPr>
            <p:nvPr/>
          </p:nvPicPr>
          <p:blipFill>
            <a:blip r:embed="rId2"/>
            <a:srcRect t="2" b="2"/>
            <a:stretch>
              <a:fillRect/>
            </a:stretch>
          </p:blipFill>
          <p:spPr>
            <a:xfrm>
              <a:off x="829560" y="1270110"/>
              <a:ext cx="10448039" cy="5557868"/>
            </a:xfrm>
            <a:prstGeom prst="rect">
              <a:avLst/>
            </a:prstGeom>
          </p:spPr>
        </p:pic>
        <p:sp>
          <p:nvSpPr>
            <p:cNvPr id="6" name="矩形 1">
              <a:extLst>
                <a:ext uri="{FF2B5EF4-FFF2-40B4-BE49-F238E27FC236}">
                  <a16:creationId xmlns:a16="http://schemas.microsoft.com/office/drawing/2014/main" id="{BEA19638-C750-EADE-0457-B71CC701BB48}"/>
                </a:ext>
              </a:extLst>
            </p:cNvPr>
            <p:cNvSpPr/>
            <p:nvPr/>
          </p:nvSpPr>
          <p:spPr>
            <a:xfrm>
              <a:off x="829559" y="4701140"/>
              <a:ext cx="7194153" cy="212683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7204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1838325" y="335440"/>
            <a:ext cx="8921750" cy="873442"/>
          </a:xfrm>
        </p:spPr>
        <p:txBody>
          <a:bodyPr/>
          <a:lstStyle/>
          <a:p>
            <a:r>
              <a:rPr lang="en-US" sz="4400" b="1" u="sng" dirty="0"/>
              <a:t>Research Questions</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1524000" y="1457326"/>
            <a:ext cx="9236075" cy="4943474"/>
          </a:xfrm>
        </p:spPr>
        <p:txBody>
          <a:bodyPr/>
          <a:lstStyle/>
          <a:p>
            <a:pPr marL="342900" indent="-342900">
              <a:lnSpc>
                <a:spcPct val="150000"/>
              </a:lnSpc>
              <a:buFont typeface="Wingdings" panose="05000000000000000000" pitchFamily="2" charset="2"/>
              <a:buChar char="Ø"/>
            </a:pPr>
            <a:r>
              <a:rPr lang="en-US" sz="1800" b="1" dirty="0">
                <a:ln w="3175">
                  <a:noFill/>
                </a:ln>
                <a:latin typeface="微软雅黑" panose="020B0503020204020204" pitchFamily="34" charset="-122"/>
                <a:ea typeface="微软雅黑" panose="020B0503020204020204" pitchFamily="34" charset="-122"/>
              </a:rPr>
              <a:t>RQ1: How to construct a high-quality and large-scale machine learning datasets for automated cognitive presence detection? </a:t>
            </a:r>
          </a:p>
          <a:p>
            <a:pPr marL="342900" indent="-342900">
              <a:lnSpc>
                <a:spcPct val="150000"/>
              </a:lnSpc>
              <a:buFont typeface="Wingdings" panose="05000000000000000000" pitchFamily="2" charset="2"/>
              <a:buChar char="Ø"/>
            </a:pPr>
            <a:endParaRPr lang="en-US" sz="1800" b="1" dirty="0">
              <a:ln w="3175">
                <a:noFill/>
              </a:ln>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sz="1800" b="1" dirty="0">
                <a:ln w="3175">
                  <a:noFill/>
                </a:ln>
                <a:latin typeface="微软雅黑" panose="020B0503020204020204" pitchFamily="34" charset="-122"/>
                <a:ea typeface="微软雅黑" panose="020B0503020204020204" pitchFamily="34" charset="-122"/>
              </a:rPr>
              <a:t>RQ2: Can LLMs be used to enhance the performance of automated cognitive presence detection? </a:t>
            </a:r>
          </a:p>
          <a:p>
            <a:pPr marL="342900" indent="-342900">
              <a:lnSpc>
                <a:spcPct val="150000"/>
              </a:lnSpc>
              <a:buFont typeface="Wingdings" panose="05000000000000000000" pitchFamily="2" charset="2"/>
              <a:buChar char="Ø"/>
            </a:pPr>
            <a:endParaRPr lang="en-US" sz="1800" b="1" dirty="0">
              <a:ln w="3175">
                <a:noFill/>
              </a:ln>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sz="1800" b="1" dirty="0">
                <a:ln w="3175">
                  <a:noFill/>
                </a:ln>
                <a:latin typeface="微软雅黑" panose="020B0503020204020204" pitchFamily="34" charset="-122"/>
                <a:ea typeface="微软雅黑" panose="020B0503020204020204" pitchFamily="34" charset="-122"/>
              </a:rPr>
              <a:t>RQ3: Can the model trained from online discussion be transferred to other educational contexts?</a:t>
            </a:r>
          </a:p>
          <a:p>
            <a:endParaRPr lang="en-US" dirty="0"/>
          </a:p>
        </p:txBody>
      </p:sp>
    </p:spTree>
    <p:extLst>
      <p:ext uri="{BB962C8B-B14F-4D97-AF65-F5344CB8AC3E}">
        <p14:creationId xmlns:p14="http://schemas.microsoft.com/office/powerpoint/2010/main" val="314772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body" sz="quarter" idx="10"/>
          </p:nvPr>
        </p:nvSpPr>
        <p:spPr>
          <a:xfrm>
            <a:off x="1663700" y="536259"/>
            <a:ext cx="8667750" cy="873442"/>
          </a:xfrm>
        </p:spPr>
        <p:txBody>
          <a:bodyPr/>
          <a:lstStyle/>
          <a:p>
            <a:r>
              <a:rPr lang="en-US" sz="4800" b="1" u="sng" dirty="0"/>
              <a:t>Data Collection</a:t>
            </a:r>
          </a:p>
        </p:txBody>
      </p:sp>
      <p:sp>
        <p:nvSpPr>
          <p:cNvPr id="3" name="Text Placeholder 2">
            <a:extLst>
              <a:ext uri="{FF2B5EF4-FFF2-40B4-BE49-F238E27FC236}">
                <a16:creationId xmlns:a16="http://schemas.microsoft.com/office/drawing/2014/main" id="{AB20CFD3-EF8F-CC48-9055-35CF7CBAE710}"/>
              </a:ext>
            </a:extLst>
          </p:cNvPr>
          <p:cNvSpPr>
            <a:spLocks noGrp="1"/>
          </p:cNvSpPr>
          <p:nvPr>
            <p:ph type="body" sz="quarter" idx="11"/>
          </p:nvPr>
        </p:nvSpPr>
        <p:spPr>
          <a:xfrm>
            <a:off x="117988" y="1409701"/>
            <a:ext cx="6139937" cy="4390389"/>
          </a:xfrm>
        </p:spPr>
        <p:txBody>
          <a:bodyPr/>
          <a:lstStyle/>
          <a:p>
            <a:endParaRPr lang="en-US" dirty="0"/>
          </a:p>
          <a:p>
            <a:pPr algn="l">
              <a:buFont typeface="Arial" panose="020B0604020202020204" pitchFamily="34" charset="0"/>
              <a:buChar char="•"/>
            </a:pPr>
            <a:r>
              <a:rPr lang="en-US" b="0" i="0" dirty="0">
                <a:solidFill>
                  <a:srgbClr val="0D0D0D"/>
                </a:solidFill>
                <a:effectLst/>
                <a:highlight>
                  <a:srgbClr val="FFFFFF"/>
                </a:highlight>
                <a:latin typeface="Söhne"/>
              </a:rPr>
              <a:t>Employed the PRAW library to systematically extract data from Reddit discussions, ensuring methodical data retrieval.</a:t>
            </a:r>
          </a:p>
          <a:p>
            <a:pPr algn="l">
              <a:buFont typeface="Arial" panose="020B0604020202020204" pitchFamily="34" charset="0"/>
              <a:buChar char="•"/>
            </a:pPr>
            <a:r>
              <a:rPr lang="en-US" b="0" i="0" dirty="0">
                <a:solidFill>
                  <a:srgbClr val="0D0D0D"/>
                </a:solidFill>
                <a:effectLst/>
                <a:highlight>
                  <a:srgbClr val="FFFFFF"/>
                </a:highlight>
                <a:latin typeface="Söhne"/>
              </a:rPr>
              <a:t>Curated a diverse selection of Reddit posts pertinent to ChatGPT, fostering comprehensive analysis.</a:t>
            </a:r>
          </a:p>
          <a:p>
            <a:pPr algn="l">
              <a:buFont typeface="Arial" panose="020B0604020202020204" pitchFamily="34" charset="0"/>
              <a:buChar char="•"/>
            </a:pPr>
            <a:r>
              <a:rPr lang="en-US" b="0" i="0" dirty="0">
                <a:solidFill>
                  <a:srgbClr val="0D0D0D"/>
                </a:solidFill>
                <a:effectLst/>
                <a:highlight>
                  <a:srgbClr val="FFFFFF"/>
                </a:highlight>
                <a:latin typeface="Söhne"/>
              </a:rPr>
              <a:t>Gathered comprehensive post details, encompassing ID, title, score, and URL, for comprehensive contextual understanding.</a:t>
            </a:r>
          </a:p>
          <a:p>
            <a:pPr algn="l">
              <a:buFont typeface="Arial" panose="020B0604020202020204" pitchFamily="34" charset="0"/>
              <a:buChar char="•"/>
            </a:pPr>
            <a:r>
              <a:rPr lang="en-US" b="0" i="0" dirty="0">
                <a:solidFill>
                  <a:srgbClr val="0D0D0D"/>
                </a:solidFill>
                <a:effectLst/>
                <a:highlight>
                  <a:srgbClr val="FFFFFF"/>
                </a:highlight>
                <a:latin typeface="Söhne"/>
              </a:rPr>
              <a:t>Methodically recorded pertinent comment attributes, including ID, depth, likes, and textual content, enhancing data richness.</a:t>
            </a:r>
          </a:p>
          <a:p>
            <a:pPr algn="l">
              <a:buFont typeface="Arial" panose="020B0604020202020204" pitchFamily="34" charset="0"/>
              <a:buChar char="•"/>
            </a:pPr>
            <a:r>
              <a:rPr lang="en-US" b="0" i="0" dirty="0">
                <a:solidFill>
                  <a:srgbClr val="0D0D0D"/>
                </a:solidFill>
                <a:effectLst/>
                <a:highlight>
                  <a:srgbClr val="FFFFFF"/>
                </a:highlight>
                <a:latin typeface="Söhne"/>
              </a:rPr>
              <a:t>Structured the extracted data meticulously into a well-organized pandas Data Frame, facilitating efficient data manipulation and analysis.</a:t>
            </a:r>
          </a:p>
          <a:p>
            <a:pPr algn="l">
              <a:buFont typeface="Arial" panose="020B0604020202020204" pitchFamily="34" charset="0"/>
              <a:buChar char="•"/>
            </a:pPr>
            <a:r>
              <a:rPr lang="en-US" b="0" i="0" dirty="0">
                <a:solidFill>
                  <a:srgbClr val="0D0D0D"/>
                </a:solidFill>
                <a:effectLst/>
                <a:highlight>
                  <a:srgbClr val="FFFFFF"/>
                </a:highlight>
                <a:latin typeface="Söhne"/>
              </a:rPr>
              <a:t>The dataset comprises approximately 17,000 records, providing a substantial foundation for in-depth exploration and analysis.</a:t>
            </a:r>
          </a:p>
          <a:p>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2D33375-F7D8-AC45-056C-3E4F44C8985A}"/>
              </a:ext>
            </a:extLst>
          </p:cNvPr>
          <p:cNvPicPr>
            <a:picLocks noChangeAspect="1"/>
          </p:cNvPicPr>
          <p:nvPr/>
        </p:nvPicPr>
        <p:blipFill rotWithShape="1">
          <a:blip r:embed="rId2"/>
          <a:srcRect b="45796"/>
          <a:stretch/>
        </p:blipFill>
        <p:spPr>
          <a:xfrm>
            <a:off x="6139937" y="1692992"/>
            <a:ext cx="5934075" cy="4390389"/>
          </a:xfrm>
          <a:prstGeom prst="rect">
            <a:avLst/>
          </a:prstGeom>
        </p:spPr>
      </p:pic>
    </p:spTree>
    <p:extLst>
      <p:ext uri="{BB962C8B-B14F-4D97-AF65-F5344CB8AC3E}">
        <p14:creationId xmlns:p14="http://schemas.microsoft.com/office/powerpoint/2010/main" val="47361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body" sz="quarter" idx="10"/>
          </p:nvPr>
        </p:nvSpPr>
        <p:spPr>
          <a:xfrm>
            <a:off x="1457325" y="498795"/>
            <a:ext cx="8667750" cy="873442"/>
          </a:xfrm>
        </p:spPr>
        <p:txBody>
          <a:bodyPr/>
          <a:lstStyle/>
          <a:p>
            <a:r>
              <a:rPr lang="en-US" sz="4800" b="1" u="sng" dirty="0"/>
              <a:t>Dataset</a:t>
            </a:r>
          </a:p>
        </p:txBody>
      </p:sp>
      <p:sp>
        <p:nvSpPr>
          <p:cNvPr id="3" name="Text Placeholder 2">
            <a:extLst>
              <a:ext uri="{FF2B5EF4-FFF2-40B4-BE49-F238E27FC236}">
                <a16:creationId xmlns:a16="http://schemas.microsoft.com/office/drawing/2014/main" id="{480ABBD2-EAB7-6247-94FA-1605DD9749AC}"/>
              </a:ext>
            </a:extLst>
          </p:cNvPr>
          <p:cNvSpPr>
            <a:spLocks noGrp="1"/>
          </p:cNvSpPr>
          <p:nvPr>
            <p:ph type="body" sz="quarter" idx="11"/>
          </p:nvPr>
        </p:nvSpPr>
        <p:spPr>
          <a:xfrm>
            <a:off x="1457325" y="1628776"/>
            <a:ext cx="9302750" cy="4457064"/>
          </a:xfrm>
        </p:spPr>
        <p:txBody>
          <a:bodyPr/>
          <a:lstStyle/>
          <a:p>
            <a:r>
              <a:rPr lang="en-US" sz="2800" dirty="0"/>
              <a:t>Attributes of the dataset </a:t>
            </a:r>
          </a:p>
          <a:p>
            <a:pPr marL="285750" indent="-285750">
              <a:buFont typeface="Wingdings" panose="05000000000000000000" pitchFamily="2" charset="2"/>
              <a:buChar char="v"/>
            </a:pPr>
            <a:r>
              <a:rPr lang="en-US" sz="2000" i="1" dirty="0"/>
              <a:t>Likes/Dislikes</a:t>
            </a:r>
          </a:p>
          <a:p>
            <a:pPr marL="285750" indent="-285750">
              <a:buFont typeface="Wingdings" panose="05000000000000000000" pitchFamily="2" charset="2"/>
              <a:buChar char="v"/>
            </a:pPr>
            <a:r>
              <a:rPr lang="en-US" sz="2000" i="1" dirty="0"/>
              <a:t>Poster</a:t>
            </a:r>
          </a:p>
          <a:p>
            <a:pPr marL="285750" indent="-285750">
              <a:buFont typeface="Wingdings" panose="05000000000000000000" pitchFamily="2" charset="2"/>
              <a:buChar char="v"/>
            </a:pPr>
            <a:r>
              <a:rPr lang="en-US" sz="2000" i="1" dirty="0"/>
              <a:t>Reply </a:t>
            </a:r>
          </a:p>
          <a:p>
            <a:pPr marL="285750" indent="-285750">
              <a:buFont typeface="Wingdings" panose="05000000000000000000" pitchFamily="2" charset="2"/>
              <a:buChar char="v"/>
            </a:pPr>
            <a:r>
              <a:rPr lang="en-US" sz="2000" i="1" dirty="0"/>
              <a:t>Comment body</a:t>
            </a:r>
          </a:p>
          <a:p>
            <a:pPr marL="285750" indent="-285750">
              <a:buFont typeface="Wingdings" panose="05000000000000000000" pitchFamily="2" charset="2"/>
              <a:buChar char="v"/>
            </a:pPr>
            <a:r>
              <a:rPr lang="en-US" sz="2000" i="1" dirty="0"/>
              <a:t>Comment depth</a:t>
            </a:r>
          </a:p>
          <a:p>
            <a:pPr marL="285750" indent="-285750">
              <a:buFont typeface="Wingdings" panose="05000000000000000000" pitchFamily="2" charset="2"/>
              <a:buChar char="v"/>
            </a:pPr>
            <a:r>
              <a:rPr lang="en-US" sz="2000" i="1" dirty="0"/>
              <a:t>Start column</a:t>
            </a:r>
          </a:p>
          <a:p>
            <a:pPr marL="285750" indent="-285750">
              <a:buFont typeface="Wingdings" panose="05000000000000000000" pitchFamily="2" charset="2"/>
              <a:buChar char="v"/>
            </a:pPr>
            <a:r>
              <a:rPr lang="en-US" sz="2000" i="1" dirty="0"/>
              <a:t>Label (code column)</a:t>
            </a:r>
          </a:p>
          <a:p>
            <a:pPr marL="457200" lvl="1" indent="0">
              <a:buNone/>
            </a:pPr>
            <a:endParaRPr lang="en-US" dirty="0"/>
          </a:p>
        </p:txBody>
      </p:sp>
      <p:pic>
        <p:nvPicPr>
          <p:cNvPr id="4" name="Picture 3">
            <a:extLst>
              <a:ext uri="{FF2B5EF4-FFF2-40B4-BE49-F238E27FC236}">
                <a16:creationId xmlns:a16="http://schemas.microsoft.com/office/drawing/2014/main" id="{137C7197-26FC-F908-4FC1-B589A8DA18A8}"/>
              </a:ext>
            </a:extLst>
          </p:cNvPr>
          <p:cNvPicPr>
            <a:picLocks noChangeAspect="1"/>
          </p:cNvPicPr>
          <p:nvPr/>
        </p:nvPicPr>
        <p:blipFill>
          <a:blip r:embed="rId2"/>
          <a:stretch>
            <a:fillRect/>
          </a:stretch>
        </p:blipFill>
        <p:spPr>
          <a:xfrm>
            <a:off x="5558893" y="1300038"/>
            <a:ext cx="6134632" cy="5090601"/>
          </a:xfrm>
          <a:prstGeom prst="rect">
            <a:avLst/>
          </a:prstGeom>
        </p:spPr>
      </p:pic>
    </p:spTree>
    <p:extLst>
      <p:ext uri="{BB962C8B-B14F-4D97-AF65-F5344CB8AC3E}">
        <p14:creationId xmlns:p14="http://schemas.microsoft.com/office/powerpoint/2010/main" val="3914335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1099</Words>
  <Application>Microsoft Office PowerPoint</Application>
  <PresentationFormat>Widescreen</PresentationFormat>
  <Paragraphs>122</Paragraphs>
  <Slides>16</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微软雅黑</vt:lpstr>
      <vt:lpstr>Aptos</vt:lpstr>
      <vt:lpstr>Arial</vt:lpstr>
      <vt:lpstr>Calibri</vt:lpstr>
      <vt:lpstr>Calibri Regular</vt:lpstr>
      <vt:lpstr>Helvetica</vt:lpstr>
      <vt:lpstr>Segoe UI</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Tanvi Kandula</cp:lastModifiedBy>
  <cp:revision>76</cp:revision>
  <cp:lastPrinted>2019-10-14T17:07:34Z</cp:lastPrinted>
  <dcterms:created xsi:type="dcterms:W3CDTF">2019-07-08T18:39:15Z</dcterms:created>
  <dcterms:modified xsi:type="dcterms:W3CDTF">2024-05-06T04:19:40Z</dcterms:modified>
</cp:coreProperties>
</file>