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handoutMasterIdLst>
    <p:handoutMasterId r:id="rId15"/>
  </p:handoutMasterIdLst>
  <p:sldIdLst>
    <p:sldId id="256" r:id="rId2"/>
    <p:sldId id="258" r:id="rId3"/>
    <p:sldId id="257" r:id="rId4"/>
    <p:sldId id="275" r:id="rId5"/>
    <p:sldId id="292" r:id="rId6"/>
    <p:sldId id="290" r:id="rId7"/>
    <p:sldId id="291" r:id="rId8"/>
    <p:sldId id="293" r:id="rId9"/>
    <p:sldId id="294" r:id="rId10"/>
    <p:sldId id="280" r:id="rId11"/>
    <p:sldId id="296" r:id="rId12"/>
    <p:sldId id="2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notesViewPr>
    <p:cSldViewPr snapToGrid="0">
      <p:cViewPr varScale="1">
        <p:scale>
          <a:sx n="49" d="100"/>
          <a:sy n="49" d="100"/>
        </p:scale>
        <p:origin x="2668"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98BDE9-F06C-411F-9E43-1C9E610106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B9DF24E-0F20-4FB6-B796-5ED7FCDFA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E3B5E6-EE50-4CB7-8272-9418E445B549}" type="datetimeFigureOut">
              <a:rPr lang="en-IN" smtClean="0"/>
              <a:t>08-01-2025</a:t>
            </a:fld>
            <a:endParaRPr lang="en-IN"/>
          </a:p>
        </p:txBody>
      </p:sp>
      <p:sp>
        <p:nvSpPr>
          <p:cNvPr id="4" name="Footer Placeholder 3">
            <a:extLst>
              <a:ext uri="{FF2B5EF4-FFF2-40B4-BE49-F238E27FC236}">
                <a16:creationId xmlns:a16="http://schemas.microsoft.com/office/drawing/2014/main" id="{DD208AD7-5FB7-4ACE-BC79-5298EACBE1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36ADB59-3FDD-4300-B384-0B2A1BA8F1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730719-B650-4BB5-9967-109F8494A81B}" type="slidenum">
              <a:rPr lang="en-IN" smtClean="0"/>
              <a:t>‹#›</a:t>
            </a:fld>
            <a:endParaRPr lang="en-IN"/>
          </a:p>
        </p:txBody>
      </p:sp>
    </p:spTree>
    <p:extLst>
      <p:ext uri="{BB962C8B-B14F-4D97-AF65-F5344CB8AC3E}">
        <p14:creationId xmlns:p14="http://schemas.microsoft.com/office/powerpoint/2010/main" val="2776898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B2434-0F15-4110-92AC-BA2D39800322}"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1C424-D5E1-4E90-B7C1-29290CC3F5AB}" type="slidenum">
              <a:rPr lang="en-IN" smtClean="0"/>
              <a:t>‹#›</a:t>
            </a:fld>
            <a:endParaRPr lang="en-IN"/>
          </a:p>
        </p:txBody>
      </p:sp>
    </p:spTree>
    <p:extLst>
      <p:ext uri="{BB962C8B-B14F-4D97-AF65-F5344CB8AC3E}">
        <p14:creationId xmlns:p14="http://schemas.microsoft.com/office/powerpoint/2010/main" val="1872815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F508-08AC-4826-AD57-EAD195E084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B917BB-603D-41A8-AAE1-E91D972F5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CE2C93-D443-42B8-A438-6F664809C310}"/>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E52F8DB4-2BC4-4B86-9245-16C1A586B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F7A8D-EDB1-4171-8337-359F4286EF6A}"/>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4165962322"/>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1123-E77B-46A9-AB75-4C88829300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53E651-AE9F-4735-9237-49A19A4796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5F98A-86F6-490C-978A-561936742A64}"/>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E32C9244-789B-41E8-8DC9-0022A6E058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E5E4B-5B6A-44D4-B924-7C7E97BC7FD0}"/>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170770033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BEEF5-2B2E-4D82-9312-C1188EBAD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88A175-E7E2-46B1-BC88-441DE743F5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BB536-25BF-4458-BA8E-E651F8E4C65E}"/>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4BBA41DF-98A4-45C2-B73D-355C65565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8E3A8-B698-4E00-B7B0-1BD4E1D119E6}"/>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240179184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F30A-DD56-4553-8C40-F81CCC2EA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40542-B8C7-4FCA-AEBC-CB624EE360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739626-F85E-413C-9166-5C1DAEE4120A}"/>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5AE0B993-702D-4023-9576-827B6E30E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122936-3702-47C5-BB59-DFD1E35F4727}"/>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353688382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41F0-71C3-4DE8-957D-12EFBBE97F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9DBE57-422B-4B9F-B989-75B329E4D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646C42-F317-463B-99CE-8888EA863363}"/>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003183B7-7AC4-4CE7-A4EF-3FB4E1F12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0D0789-F108-41D5-9C14-1259E92CFC87}"/>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43798370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5772-0D1F-4D62-87C4-88A4E3FF0D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69BA37-6F25-4251-B254-BD5A204C7B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89A9C2-0AC5-4201-80B2-E5D1385B1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B13C49-2BF3-4CD1-8549-64826E35B827}"/>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6" name="Footer Placeholder 5">
            <a:extLst>
              <a:ext uri="{FF2B5EF4-FFF2-40B4-BE49-F238E27FC236}">
                <a16:creationId xmlns:a16="http://schemas.microsoft.com/office/drawing/2014/main" id="{8982BF44-80F2-435E-9A2A-4BDDC35F37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653D04-4BA7-440D-A3AE-B93C6685EDE8}"/>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380745917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914C-B4ED-4BE0-8B31-EE01EC2F33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053FCE-9CE4-456B-B065-6769ABFA3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46918E-5031-440E-8BF8-DC160CDB18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D257C7-A7B2-4D39-8BFB-8EF545038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AEE87C-EF5A-4465-8DEE-BE4B15A955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C24630-1B57-4ED0-B74C-B95DD987F117}"/>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8" name="Footer Placeholder 7">
            <a:extLst>
              <a:ext uri="{FF2B5EF4-FFF2-40B4-BE49-F238E27FC236}">
                <a16:creationId xmlns:a16="http://schemas.microsoft.com/office/drawing/2014/main" id="{5919094A-1183-44F3-8CFE-5D192702AE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FCEDA5-188E-4CE7-AF7E-1C84B5D8D4E1}"/>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390376966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A0BF-2433-4BCD-B8A6-0557DB1140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C40BB1-0285-4C88-8448-A01FAAAD641C}"/>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4" name="Footer Placeholder 3">
            <a:extLst>
              <a:ext uri="{FF2B5EF4-FFF2-40B4-BE49-F238E27FC236}">
                <a16:creationId xmlns:a16="http://schemas.microsoft.com/office/drawing/2014/main" id="{BC589914-72B3-4143-AF47-E95DA8CB28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199058-BE6C-4FA0-B09D-454758D86382}"/>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28079697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A5A5B-FCAF-432C-ADB3-BC84DB3F05F1}"/>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3" name="Footer Placeholder 2">
            <a:extLst>
              <a:ext uri="{FF2B5EF4-FFF2-40B4-BE49-F238E27FC236}">
                <a16:creationId xmlns:a16="http://schemas.microsoft.com/office/drawing/2014/main" id="{03D2BE3E-FDC8-49F0-8397-BCF9B378DD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A953F7-AFB9-413C-A54E-45877D323701}"/>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246299663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AD96-2CCB-476C-8776-DFFDAF0C1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F1C20-C6F9-4BC9-9103-A9C3A7ED6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C117E0-53F6-416F-9F08-691D9D4FE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996FB4-0185-4454-80E3-C5338FFB19D6}"/>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6" name="Footer Placeholder 5">
            <a:extLst>
              <a:ext uri="{FF2B5EF4-FFF2-40B4-BE49-F238E27FC236}">
                <a16:creationId xmlns:a16="http://schemas.microsoft.com/office/drawing/2014/main" id="{2E665797-155C-4B78-8410-C0602081C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ACA26-1517-44CC-91A4-1C69E1ADCC74}"/>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150901618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23F8-FB40-4C04-ADA6-A4C21E87E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56B25C-1FA8-4B24-B379-8DAF825A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C2E11B-47EB-4B3A-BBA0-26FC34DF9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CAAF2-CC35-45EB-B9E8-BBE56B6BBA80}"/>
              </a:ext>
            </a:extLst>
          </p:cNvPr>
          <p:cNvSpPr>
            <a:spLocks noGrp="1"/>
          </p:cNvSpPr>
          <p:nvPr>
            <p:ph type="dt" sz="half" idx="10"/>
          </p:nvPr>
        </p:nvSpPr>
        <p:spPr/>
        <p:txBody>
          <a:bodyPr/>
          <a:lstStyle/>
          <a:p>
            <a:fld id="{D12538EF-F854-452C-8B9B-DD4608B4A15E}" type="datetimeFigureOut">
              <a:rPr lang="en-IN" smtClean="0"/>
              <a:t>08-01-2025</a:t>
            </a:fld>
            <a:endParaRPr lang="en-IN"/>
          </a:p>
        </p:txBody>
      </p:sp>
      <p:sp>
        <p:nvSpPr>
          <p:cNvPr id="6" name="Footer Placeholder 5">
            <a:extLst>
              <a:ext uri="{FF2B5EF4-FFF2-40B4-BE49-F238E27FC236}">
                <a16:creationId xmlns:a16="http://schemas.microsoft.com/office/drawing/2014/main" id="{5A4E4C2D-7CC0-4775-B346-098CA6EDC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96108-C1B2-43D6-B381-82ECF4D27683}"/>
              </a:ext>
            </a:extLst>
          </p:cNvPr>
          <p:cNvSpPr>
            <a:spLocks noGrp="1"/>
          </p:cNvSpPr>
          <p:nvPr>
            <p:ph type="sldNum" sz="quarter" idx="12"/>
          </p:nvPr>
        </p:nvSpPr>
        <p:spPr/>
        <p:txBody>
          <a:bodyPr/>
          <a:lstStyle/>
          <a:p>
            <a:fld id="{5F1A75F9-BDF0-4C45-91FC-C280C3903AA6}" type="slidenum">
              <a:rPr lang="en-IN" smtClean="0"/>
              <a:t>‹#›</a:t>
            </a:fld>
            <a:endParaRPr lang="en-IN"/>
          </a:p>
        </p:txBody>
      </p:sp>
    </p:spTree>
    <p:extLst>
      <p:ext uri="{BB962C8B-B14F-4D97-AF65-F5344CB8AC3E}">
        <p14:creationId xmlns:p14="http://schemas.microsoft.com/office/powerpoint/2010/main" val="39630966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86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1EC9E-879E-49BB-A0E2-B8E49E329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AEC4A-3C13-44EE-87E0-A039B28B2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02684-117D-4979-A6EC-8B4256004F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538EF-F854-452C-8B9B-DD4608B4A15E}" type="datetimeFigureOut">
              <a:rPr lang="en-IN" smtClean="0"/>
              <a:t>08-01-2025</a:t>
            </a:fld>
            <a:endParaRPr lang="en-IN"/>
          </a:p>
        </p:txBody>
      </p:sp>
      <p:sp>
        <p:nvSpPr>
          <p:cNvPr id="5" name="Footer Placeholder 4">
            <a:extLst>
              <a:ext uri="{FF2B5EF4-FFF2-40B4-BE49-F238E27FC236}">
                <a16:creationId xmlns:a16="http://schemas.microsoft.com/office/drawing/2014/main" id="{5AD9A745-A340-4B95-B713-FD4968716C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AD14C1-053C-4D65-89DB-EB4887B01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A75F9-BDF0-4C45-91FC-C280C3903AA6}" type="slidenum">
              <a:rPr lang="en-IN" smtClean="0"/>
              <a:t>‹#›</a:t>
            </a:fld>
            <a:endParaRPr lang="en-IN"/>
          </a:p>
        </p:txBody>
      </p:sp>
    </p:spTree>
    <p:extLst>
      <p:ext uri="{BB962C8B-B14F-4D97-AF65-F5344CB8AC3E}">
        <p14:creationId xmlns:p14="http://schemas.microsoft.com/office/powerpoint/2010/main" val="195215329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72D6CB-B00E-4A11-8E82-37CD14BB24CC}"/>
              </a:ext>
            </a:extLst>
          </p:cNvPr>
          <p:cNvSpPr>
            <a:spLocks noGrp="1"/>
          </p:cNvSpPr>
          <p:nvPr>
            <p:ph type="subTitle" idx="1"/>
          </p:nvPr>
        </p:nvSpPr>
        <p:spPr>
          <a:xfrm>
            <a:off x="1324947" y="2997985"/>
            <a:ext cx="4982547" cy="2763078"/>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Team Members:</a:t>
            </a:r>
          </a:p>
          <a:p>
            <a:r>
              <a:rPr lang="en-IN" sz="2000" dirty="0">
                <a:solidFill>
                  <a:schemeClr val="tx1"/>
                </a:solidFill>
                <a:latin typeface="Times New Roman" panose="02020603050405020304" pitchFamily="18" charset="0"/>
                <a:cs typeface="Times New Roman" panose="02020603050405020304" pitchFamily="18" charset="0"/>
              </a:rPr>
              <a:t>	 21BQ1A42A3(TL)-M. </a:t>
            </a:r>
            <a:r>
              <a:rPr lang="en-IN" sz="2000" dirty="0">
                <a:latin typeface="Times New Roman" panose="02020603050405020304" pitchFamily="18" charset="0"/>
                <a:cs typeface="Times New Roman" panose="02020603050405020304" pitchFamily="18" charset="0"/>
              </a:rPr>
              <a:t>Swapna Sri</a:t>
            </a:r>
          </a:p>
          <a:p>
            <a:r>
              <a:rPr lang="en-IN" sz="20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21BQ1A42B8- </a:t>
            </a:r>
            <a:r>
              <a:rPr lang="en-IN" sz="2000" dirty="0" err="1">
                <a:solidFill>
                  <a:schemeClr val="tx1"/>
                </a:solidFill>
                <a:latin typeface="Times New Roman" panose="02020603050405020304" pitchFamily="18" charset="0"/>
                <a:cs typeface="Times New Roman" panose="02020603050405020304" pitchFamily="18" charset="0"/>
              </a:rPr>
              <a:t>N.Nagendra</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a:t>
            </a:r>
            <a:r>
              <a:rPr lang="en-IN" sz="2000" dirty="0">
                <a:solidFill>
                  <a:schemeClr val="tx1"/>
                </a:solidFill>
                <a:latin typeface="Times New Roman" panose="02020603050405020304" pitchFamily="18" charset="0"/>
                <a:cs typeface="Times New Roman" panose="02020603050405020304" pitchFamily="18" charset="0"/>
              </a:rPr>
              <a:t>1BQ1A4268-</a:t>
            </a:r>
            <a:r>
              <a:rPr lang="en-IN" sz="2000" dirty="0">
                <a:latin typeface="Times New Roman" panose="02020603050405020304" pitchFamily="18" charset="0"/>
                <a:cs typeface="Times New Roman" panose="02020603050405020304" pitchFamily="18" charset="0"/>
              </a:rPr>
              <a:t>J. Tarun</a:t>
            </a:r>
            <a:r>
              <a:rPr lang="en-IN" sz="2000" dirty="0">
                <a:solidFill>
                  <a:schemeClr val="tx1"/>
                </a:solidFill>
                <a:latin typeface="Times New Roman" panose="02020603050405020304" pitchFamily="18" charset="0"/>
                <a:cs typeface="Times New Roman" panose="02020603050405020304" pitchFamily="18" charset="0"/>
              </a:rPr>
              <a:t> </a:t>
            </a:r>
          </a:p>
          <a:p>
            <a:r>
              <a:rPr lang="en-IN" sz="2000" dirty="0">
                <a:solidFill>
                  <a:schemeClr val="tx1"/>
                </a:solidFill>
                <a:latin typeface="Times New Roman" panose="02020603050405020304" pitchFamily="18" charset="0"/>
                <a:cs typeface="Times New Roman" panose="02020603050405020304" pitchFamily="18" charset="0"/>
              </a:rPr>
              <a:t>   22BQ5A4208-</a:t>
            </a:r>
            <a:r>
              <a:rPr lang="en-IN" sz="2000" dirty="0">
                <a:latin typeface="Times New Roman" panose="02020603050405020304" pitchFamily="18" charset="0"/>
                <a:cs typeface="Times New Roman" panose="02020603050405020304" pitchFamily="18" charset="0"/>
              </a:rPr>
              <a:t>K.Sampath</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6FFB4389-782A-46EA-9CEA-B00628E03447}"/>
              </a:ext>
            </a:extLst>
          </p:cNvPr>
          <p:cNvSpPr txBox="1">
            <a:spLocks/>
          </p:cNvSpPr>
          <p:nvPr/>
        </p:nvSpPr>
        <p:spPr>
          <a:xfrm>
            <a:off x="7492482" y="3190757"/>
            <a:ext cx="4030824" cy="97903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Project Guide</a:t>
            </a:r>
            <a:r>
              <a:rPr lang="en-IN" dirty="0">
                <a:latin typeface="Times New Roman" panose="02020603050405020304" pitchFamily="18" charset="0"/>
                <a:cs typeface="Times New Roman" panose="02020603050405020304" pitchFamily="18" charset="0"/>
              </a:rPr>
              <a:t>: </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Mr. </a:t>
            </a:r>
            <a:r>
              <a:rPr lang="en-IN" dirty="0" err="1">
                <a:latin typeface="Times New Roman" panose="02020603050405020304" pitchFamily="18" charset="0"/>
                <a:cs typeface="Times New Roman" panose="02020603050405020304" pitchFamily="18" charset="0"/>
              </a:rPr>
              <a:t>A.Janardhan</a:t>
            </a:r>
            <a:r>
              <a:rPr lang="en-IN" dirty="0">
                <a:latin typeface="Times New Roman" panose="02020603050405020304" pitchFamily="18" charset="0"/>
                <a:cs typeface="Times New Roman" panose="02020603050405020304" pitchFamily="18" charset="0"/>
              </a:rPr>
              <a:t> Rao</a:t>
            </a:r>
          </a:p>
        </p:txBody>
      </p:sp>
      <p:sp>
        <p:nvSpPr>
          <p:cNvPr id="6" name="Rectangle 5">
            <a:extLst>
              <a:ext uri="{FF2B5EF4-FFF2-40B4-BE49-F238E27FC236}">
                <a16:creationId xmlns:a16="http://schemas.microsoft.com/office/drawing/2014/main" id="{661FDEA7-6AB2-4639-B827-11CB007E7E7F}"/>
              </a:ext>
            </a:extLst>
          </p:cNvPr>
          <p:cNvSpPr/>
          <p:nvPr/>
        </p:nvSpPr>
        <p:spPr>
          <a:xfrm>
            <a:off x="0" y="21771"/>
            <a:ext cx="12192000" cy="11005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74405B20-CF83-4058-A7C9-FEF2FFE2C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51" y="72828"/>
            <a:ext cx="58007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7B003A1-9F48-42B3-9318-B9BDBA407E52}"/>
              </a:ext>
            </a:extLst>
          </p:cNvPr>
          <p:cNvSpPr/>
          <p:nvPr/>
        </p:nvSpPr>
        <p:spPr>
          <a:xfrm>
            <a:off x="5800725" y="141182"/>
            <a:ext cx="6096000" cy="646331"/>
          </a:xfrm>
          <a:prstGeom prst="rect">
            <a:avLst/>
          </a:prstGeom>
        </p:spPr>
        <p:txBody>
          <a:bodyPr>
            <a:spAutoFit/>
          </a:bodyPr>
          <a:lstStyle/>
          <a:p>
            <a:pPr algn="ctr">
              <a:spcBef>
                <a:spcPct val="0"/>
              </a:spcBef>
            </a:pPr>
            <a:r>
              <a:rPr lang="en-US" altLang="en-US" dirty="0">
                <a:solidFill>
                  <a:schemeClr val="bg1"/>
                </a:solidFill>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solidFill>
                  <a:schemeClr val="bg1"/>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63BE532F-FCDC-8C02-DA7F-5341995FF469}"/>
              </a:ext>
            </a:extLst>
          </p:cNvPr>
          <p:cNvSpPr txBox="1"/>
          <p:nvPr/>
        </p:nvSpPr>
        <p:spPr>
          <a:xfrm>
            <a:off x="2164702" y="2103439"/>
            <a:ext cx="7912359" cy="584775"/>
          </a:xfrm>
          <a:prstGeom prst="rect">
            <a:avLst/>
          </a:prstGeom>
          <a:noFill/>
        </p:spPr>
        <p:txBody>
          <a:bodyPr wrap="square" rtlCol="0">
            <a:spAutoFit/>
          </a:bodyPr>
          <a:lstStyle/>
          <a:p>
            <a:r>
              <a:rPr lang="en-IN" sz="3200" b="1" dirty="0"/>
              <a:t>Project Title: Image Forgery Detection System</a:t>
            </a:r>
          </a:p>
        </p:txBody>
      </p:sp>
    </p:spTree>
    <p:extLst>
      <p:ext uri="{BB962C8B-B14F-4D97-AF65-F5344CB8AC3E}">
        <p14:creationId xmlns:p14="http://schemas.microsoft.com/office/powerpoint/2010/main" val="3654230516"/>
      </p:ext>
    </p:ext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4887AC-20F6-319F-5F9C-00CEE31B29A7}"/>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885517-8D0F-DBDA-14B3-4CB04E1AE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0"/>
            <a:ext cx="4962521" cy="87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2B54884D-CCF3-E851-8280-855919521C52}"/>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C0FB2536-FDE8-84B4-9D55-6FCB4C47B441}"/>
              </a:ext>
            </a:extLst>
          </p:cNvPr>
          <p:cNvPicPr>
            <a:picLocks noChangeAspect="1"/>
          </p:cNvPicPr>
          <p:nvPr/>
        </p:nvPicPr>
        <p:blipFill>
          <a:blip r:embed="rId3"/>
          <a:stretch>
            <a:fillRect/>
          </a:stretch>
        </p:blipFill>
        <p:spPr>
          <a:xfrm>
            <a:off x="578498" y="1612694"/>
            <a:ext cx="11271380" cy="5091065"/>
          </a:xfrm>
          <a:prstGeom prst="rect">
            <a:avLst/>
          </a:prstGeom>
        </p:spPr>
      </p:pic>
      <p:sp>
        <p:nvSpPr>
          <p:cNvPr id="9" name="TextBox 8">
            <a:extLst>
              <a:ext uri="{FF2B5EF4-FFF2-40B4-BE49-F238E27FC236}">
                <a16:creationId xmlns:a16="http://schemas.microsoft.com/office/drawing/2014/main" id="{9925335F-33E1-48CE-4FFC-493F6380C644}"/>
              </a:ext>
            </a:extLst>
          </p:cNvPr>
          <p:cNvSpPr txBox="1"/>
          <p:nvPr/>
        </p:nvSpPr>
        <p:spPr>
          <a:xfrm>
            <a:off x="2332653" y="1017037"/>
            <a:ext cx="6036906" cy="461665"/>
          </a:xfrm>
          <a:prstGeom prst="rect">
            <a:avLst/>
          </a:prstGeom>
          <a:noFill/>
        </p:spPr>
        <p:txBody>
          <a:bodyPr wrap="square" rtlCol="0">
            <a:spAutoFit/>
          </a:bodyPr>
          <a:lstStyle/>
          <a:p>
            <a:r>
              <a:rPr lang="en-IN" sz="2400" dirty="0"/>
              <a:t>Sample predicted model</a:t>
            </a:r>
          </a:p>
        </p:txBody>
      </p:sp>
    </p:spTree>
    <p:extLst>
      <p:ext uri="{BB962C8B-B14F-4D97-AF65-F5344CB8AC3E}">
        <p14:creationId xmlns:p14="http://schemas.microsoft.com/office/powerpoint/2010/main" val="3304257061"/>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2B461-3199-9668-568F-8D9740623B7A}"/>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88D504-8AB5-B0E6-CEE5-09F7196F5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80" y="22422"/>
            <a:ext cx="4913630" cy="86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93FAE115-4D9A-9142-607D-12636A30F152}"/>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1D57DD1-83C7-4D34-919C-389F2F30792C}"/>
              </a:ext>
            </a:extLst>
          </p:cNvPr>
          <p:cNvSpPr txBox="1"/>
          <p:nvPr/>
        </p:nvSpPr>
        <p:spPr>
          <a:xfrm>
            <a:off x="647700" y="863314"/>
            <a:ext cx="11544300" cy="646331"/>
          </a:xfrm>
          <a:prstGeom prst="rect">
            <a:avLst/>
          </a:prstGeom>
          <a:noFill/>
        </p:spPr>
        <p:txBody>
          <a:bodyPr wrap="square" rtlCol="0">
            <a:spAutoFit/>
          </a:bodyPr>
          <a:lstStyle/>
          <a:p>
            <a:r>
              <a:rPr lang="en-US" sz="3600" dirty="0"/>
              <a:t>                                      </a:t>
            </a:r>
            <a:endParaRPr lang="en-IN" sz="3600" dirty="0"/>
          </a:p>
        </p:txBody>
      </p:sp>
      <p:sp>
        <p:nvSpPr>
          <p:cNvPr id="8" name="TextBox 7">
            <a:extLst>
              <a:ext uri="{FF2B5EF4-FFF2-40B4-BE49-F238E27FC236}">
                <a16:creationId xmlns:a16="http://schemas.microsoft.com/office/drawing/2014/main" id="{A2977068-6E9C-25B2-786A-9D0BDF9FE876}"/>
              </a:ext>
            </a:extLst>
          </p:cNvPr>
          <p:cNvSpPr txBox="1"/>
          <p:nvPr/>
        </p:nvSpPr>
        <p:spPr>
          <a:xfrm>
            <a:off x="800100" y="1015714"/>
            <a:ext cx="11544300" cy="646331"/>
          </a:xfrm>
          <a:prstGeom prst="rect">
            <a:avLst/>
          </a:prstGeom>
          <a:noFill/>
        </p:spPr>
        <p:txBody>
          <a:bodyPr wrap="square" rtlCol="0">
            <a:spAutoFit/>
          </a:bodyPr>
          <a:lstStyle/>
          <a:p>
            <a:r>
              <a:rPr lang="en-US" sz="3600" dirty="0"/>
              <a:t>                                      </a:t>
            </a:r>
            <a:endParaRPr lang="en-IN" sz="3600" dirty="0"/>
          </a:p>
        </p:txBody>
      </p:sp>
      <p:sp>
        <p:nvSpPr>
          <p:cNvPr id="9" name="TextBox 8">
            <a:extLst>
              <a:ext uri="{FF2B5EF4-FFF2-40B4-BE49-F238E27FC236}">
                <a16:creationId xmlns:a16="http://schemas.microsoft.com/office/drawing/2014/main" id="{14E15D38-45DF-1D6D-F8F9-55261E3938AE}"/>
              </a:ext>
            </a:extLst>
          </p:cNvPr>
          <p:cNvSpPr txBox="1"/>
          <p:nvPr/>
        </p:nvSpPr>
        <p:spPr>
          <a:xfrm>
            <a:off x="323850" y="1193602"/>
            <a:ext cx="11544300" cy="646331"/>
          </a:xfrm>
          <a:prstGeom prst="rect">
            <a:avLst/>
          </a:prstGeom>
          <a:noFill/>
        </p:spPr>
        <p:txBody>
          <a:bodyPr wrap="square" rtlCol="0">
            <a:spAutoFit/>
          </a:bodyPr>
          <a:lstStyle/>
          <a:p>
            <a:r>
              <a:rPr lang="en-US" sz="3600" dirty="0"/>
              <a:t>                                      </a:t>
            </a:r>
            <a:endParaRPr lang="en-IN" sz="3600" dirty="0"/>
          </a:p>
        </p:txBody>
      </p:sp>
      <p:pic>
        <p:nvPicPr>
          <p:cNvPr id="11" name="Picture 10">
            <a:extLst>
              <a:ext uri="{FF2B5EF4-FFF2-40B4-BE49-F238E27FC236}">
                <a16:creationId xmlns:a16="http://schemas.microsoft.com/office/drawing/2014/main" id="{3FBAD403-8472-D3BC-DBE0-361706BFCA3C}"/>
              </a:ext>
            </a:extLst>
          </p:cNvPr>
          <p:cNvPicPr>
            <a:picLocks noChangeAspect="1"/>
          </p:cNvPicPr>
          <p:nvPr/>
        </p:nvPicPr>
        <p:blipFill>
          <a:blip r:embed="rId3"/>
          <a:stretch>
            <a:fillRect/>
          </a:stretch>
        </p:blipFill>
        <p:spPr>
          <a:xfrm>
            <a:off x="642176" y="1193602"/>
            <a:ext cx="10907647" cy="5328496"/>
          </a:xfrm>
          <a:prstGeom prst="rect">
            <a:avLst/>
          </a:prstGeom>
        </p:spPr>
      </p:pic>
    </p:spTree>
    <p:extLst>
      <p:ext uri="{BB962C8B-B14F-4D97-AF65-F5344CB8AC3E}">
        <p14:creationId xmlns:p14="http://schemas.microsoft.com/office/powerpoint/2010/main" val="2167368651"/>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21732-72B1-4740-9B7D-BBDFFD6BD168}"/>
              </a:ext>
            </a:extLst>
          </p:cNvPr>
          <p:cNvSpPr txBox="1"/>
          <p:nvPr/>
        </p:nvSpPr>
        <p:spPr>
          <a:xfrm>
            <a:off x="5514109" y="872079"/>
            <a:ext cx="2020803" cy="523220"/>
          </a:xfrm>
          <a:prstGeom prst="rect">
            <a:avLst/>
          </a:prstGeom>
          <a:noFill/>
        </p:spPr>
        <p:txBody>
          <a:bodyPr wrap="square" rtlCol="0">
            <a:spAutoFit/>
          </a:bodyPr>
          <a:lstStyle/>
          <a:p>
            <a:r>
              <a:rPr lang="en-US" sz="2800" b="1" dirty="0"/>
              <a:t>Prototype</a:t>
            </a:r>
            <a:endParaRPr lang="en-IN" sz="2800" b="1" dirty="0"/>
          </a:p>
        </p:txBody>
      </p:sp>
      <p:sp>
        <p:nvSpPr>
          <p:cNvPr id="6" name="Rectangle 5">
            <a:extLst>
              <a:ext uri="{FF2B5EF4-FFF2-40B4-BE49-F238E27FC236}">
                <a16:creationId xmlns:a16="http://schemas.microsoft.com/office/drawing/2014/main" id="{1D6E6A04-7126-11A4-BE86-73B84690A73C}"/>
              </a:ext>
            </a:extLst>
          </p:cNvPr>
          <p:cNvSpPr/>
          <p:nvPr/>
        </p:nvSpPr>
        <p:spPr>
          <a:xfrm>
            <a:off x="0" y="-6348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BFDD7FB-FAF1-E195-0050-643FEC59E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11187"/>
            <a:ext cx="4787029" cy="84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BE1C4BE7-FA85-41E3-0BED-815A5720BE53}"/>
              </a:ext>
            </a:extLst>
          </p:cNvPr>
          <p:cNvSpPr/>
          <p:nvPr/>
        </p:nvSpPr>
        <p:spPr>
          <a:xfrm>
            <a:off x="5514109" y="0"/>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E8129288-878A-CA38-F18B-A727FCC323C4}"/>
              </a:ext>
            </a:extLst>
          </p:cNvPr>
          <p:cNvPicPr>
            <a:picLocks noChangeAspect="1"/>
          </p:cNvPicPr>
          <p:nvPr/>
        </p:nvPicPr>
        <p:blipFill>
          <a:blip r:embed="rId3"/>
          <a:stretch>
            <a:fillRect/>
          </a:stretch>
        </p:blipFill>
        <p:spPr>
          <a:xfrm>
            <a:off x="145189" y="1447249"/>
            <a:ext cx="5783729" cy="2651920"/>
          </a:xfrm>
          <a:prstGeom prst="rect">
            <a:avLst/>
          </a:prstGeom>
        </p:spPr>
      </p:pic>
      <p:pic>
        <p:nvPicPr>
          <p:cNvPr id="13" name="Picture 12">
            <a:extLst>
              <a:ext uri="{FF2B5EF4-FFF2-40B4-BE49-F238E27FC236}">
                <a16:creationId xmlns:a16="http://schemas.microsoft.com/office/drawing/2014/main" id="{9CCA6314-9611-6805-B2C5-F23B903431D1}"/>
              </a:ext>
            </a:extLst>
          </p:cNvPr>
          <p:cNvPicPr>
            <a:picLocks noChangeAspect="1"/>
          </p:cNvPicPr>
          <p:nvPr/>
        </p:nvPicPr>
        <p:blipFill>
          <a:blip r:embed="rId4"/>
          <a:stretch>
            <a:fillRect/>
          </a:stretch>
        </p:blipFill>
        <p:spPr>
          <a:xfrm>
            <a:off x="6101091" y="1443201"/>
            <a:ext cx="5945720" cy="2655968"/>
          </a:xfrm>
          <a:prstGeom prst="rect">
            <a:avLst/>
          </a:prstGeom>
        </p:spPr>
      </p:pic>
      <p:pic>
        <p:nvPicPr>
          <p:cNvPr id="15" name="Picture 14">
            <a:extLst>
              <a:ext uri="{FF2B5EF4-FFF2-40B4-BE49-F238E27FC236}">
                <a16:creationId xmlns:a16="http://schemas.microsoft.com/office/drawing/2014/main" id="{E1E0CE9F-F267-2100-89BC-5FFF8AF86655}"/>
              </a:ext>
            </a:extLst>
          </p:cNvPr>
          <p:cNvPicPr>
            <a:picLocks noChangeAspect="1"/>
          </p:cNvPicPr>
          <p:nvPr/>
        </p:nvPicPr>
        <p:blipFill>
          <a:blip r:embed="rId5"/>
          <a:stretch>
            <a:fillRect/>
          </a:stretch>
        </p:blipFill>
        <p:spPr>
          <a:xfrm>
            <a:off x="3491893" y="4179110"/>
            <a:ext cx="5783729" cy="2463282"/>
          </a:xfrm>
          <a:prstGeom prst="rect">
            <a:avLst/>
          </a:prstGeom>
        </p:spPr>
      </p:pic>
    </p:spTree>
    <p:extLst>
      <p:ext uri="{BB962C8B-B14F-4D97-AF65-F5344CB8AC3E}">
        <p14:creationId xmlns:p14="http://schemas.microsoft.com/office/powerpoint/2010/main" val="1242647549"/>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Lightbulb">
            <a:extLst>
              <a:ext uri="{FF2B5EF4-FFF2-40B4-BE49-F238E27FC236}">
                <a16:creationId xmlns:a16="http://schemas.microsoft.com/office/drawing/2014/main" id="{5C8830B4-41AC-458C-9AAE-2F55F4D59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37256" y="1128485"/>
            <a:ext cx="720000" cy="720000"/>
          </a:xfrm>
          <a:prstGeom prst="rect">
            <a:avLst/>
          </a:prstGeom>
        </p:spPr>
      </p:pic>
      <p:sp>
        <p:nvSpPr>
          <p:cNvPr id="14" name="TextBox 13">
            <a:extLst>
              <a:ext uri="{FF2B5EF4-FFF2-40B4-BE49-F238E27FC236}">
                <a16:creationId xmlns:a16="http://schemas.microsoft.com/office/drawing/2014/main" id="{E94E05D8-33D6-4D23-A91A-2ACDA8B45599}"/>
              </a:ext>
            </a:extLst>
          </p:cNvPr>
          <p:cNvSpPr txBox="1"/>
          <p:nvPr/>
        </p:nvSpPr>
        <p:spPr>
          <a:xfrm>
            <a:off x="836255" y="1313372"/>
            <a:ext cx="3585029" cy="523220"/>
          </a:xfrm>
          <a:prstGeom prst="rect">
            <a:avLst/>
          </a:prstGeom>
          <a:noFill/>
        </p:spPr>
        <p:txBody>
          <a:bodyPr wrap="square" rtlCol="0">
            <a:spAutoFit/>
          </a:bodyPr>
          <a:lstStyle/>
          <a:p>
            <a:pPr algn="ctr"/>
            <a:r>
              <a:rPr lang="en-IN" sz="2800" b="1" dirty="0">
                <a:latin typeface="Cambria" panose="02040503050406030204" pitchFamily="18" charset="0"/>
                <a:ea typeface="Cambria" panose="02040503050406030204" pitchFamily="18" charset="0"/>
              </a:rPr>
              <a:t>Problem Statement</a:t>
            </a:r>
          </a:p>
        </p:txBody>
      </p:sp>
      <p:sp>
        <p:nvSpPr>
          <p:cNvPr id="15" name="TextBox 14">
            <a:extLst>
              <a:ext uri="{FF2B5EF4-FFF2-40B4-BE49-F238E27FC236}">
                <a16:creationId xmlns:a16="http://schemas.microsoft.com/office/drawing/2014/main" id="{EB61385D-443A-4F62-A8FF-2D0A4AE53723}"/>
              </a:ext>
            </a:extLst>
          </p:cNvPr>
          <p:cNvSpPr txBox="1"/>
          <p:nvPr/>
        </p:nvSpPr>
        <p:spPr>
          <a:xfrm>
            <a:off x="627010" y="1836592"/>
            <a:ext cx="10672364" cy="4708981"/>
          </a:xfrm>
          <a:prstGeom prst="rect">
            <a:avLst/>
          </a:prstGeom>
          <a:noFill/>
        </p:spPr>
        <p:txBody>
          <a:bodyPr wrap="square" rtlCol="0">
            <a:spAutoFit/>
          </a:bodyPr>
          <a:lstStyle/>
          <a:p>
            <a:pPr algn="just"/>
            <a:r>
              <a:rPr lang="en-US" sz="2000" dirty="0"/>
              <a:t>In today's digital era, the rapid dissemination of images across social media, news platforms, and online communities has increased the prevalence of image manipulation and forgery, leading to misinformation and trust issues. To address this challenge, we propose a Real-Time Forgery Detection System that leverages advanced machine learning and image processing techniques to detect manipulated images in real time. The system is designed to identify common types of image forgeries, including copy-move forgery, splicing, and retouching, and can be extended to video forgery detection, including deepfakes.</a:t>
            </a:r>
          </a:p>
          <a:p>
            <a:pPr marL="285750" indent="-285750" algn="just">
              <a:buFont typeface="Arial" panose="020B0604020202020204" pitchFamily="34" charset="0"/>
              <a:buChar char="•"/>
            </a:pPr>
            <a:r>
              <a:rPr lang="en-US" sz="2000" b="0" i="0" dirty="0">
                <a:solidFill>
                  <a:srgbClr val="000000"/>
                </a:solidFill>
                <a:effectLst/>
                <a:latin typeface="ff6"/>
              </a:rPr>
              <a:t>Digital images are being used in many fields like military, medical diagnosis, art pieces, photography</a:t>
            </a:r>
          </a:p>
          <a:p>
            <a:pPr marL="285750" indent="-285750" algn="just">
              <a:buFont typeface="Arial" panose="020B0604020202020204" pitchFamily="34" charset="0"/>
              <a:buChar char="•"/>
            </a:pPr>
            <a:r>
              <a:rPr lang="en-US" sz="2000" b="0" i="0" dirty="0">
                <a:solidFill>
                  <a:srgbClr val="000000"/>
                </a:solidFill>
                <a:effectLst/>
                <a:latin typeface="ff6"/>
              </a:rPr>
              <a:t>The process of creating fake images has been tremendously simple with the introduction of new and powerful computer graphics editing software which is freely available as Photoshop, GIMP, and Corel Paint Shop</a:t>
            </a:r>
          </a:p>
          <a:p>
            <a:pPr marL="285750" indent="-285750" algn="l">
              <a:buFont typeface="Arial" panose="020B0604020202020204" pitchFamily="34" charset="0"/>
              <a:buChar char="•"/>
            </a:pPr>
            <a:r>
              <a:rPr lang="en-US" sz="2000" b="0" i="0" dirty="0">
                <a:solidFill>
                  <a:srgbClr val="000000"/>
                </a:solidFill>
                <a:effectLst/>
                <a:latin typeface="ff6"/>
              </a:rPr>
              <a:t>While performing digital image forgery, it is a usual practice to combine multiple images (some region/regions of one image are replaced with the other) for example, when compositing one person’s head onto another person’s body</a:t>
            </a:r>
            <a:endParaRPr lang="en-IN" sz="2000" dirty="0">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E0C502EF-CB56-4D67-9BDA-773CE771E468}"/>
              </a:ext>
            </a:extLst>
          </p:cNvPr>
          <p:cNvCxnSpPr>
            <a:cxnSpLocks/>
          </p:cNvCxnSpPr>
          <p:nvPr/>
        </p:nvCxnSpPr>
        <p:spPr>
          <a:xfrm>
            <a:off x="4034971" y="5475512"/>
            <a:ext cx="19412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5CE954-A2B7-4B4F-8996-17D4C13FBEF8}"/>
              </a:ext>
            </a:extLst>
          </p:cNvPr>
          <p:cNvSpPr/>
          <p:nvPr/>
        </p:nvSpPr>
        <p:spPr>
          <a:xfrm>
            <a:off x="0" y="-19621"/>
            <a:ext cx="12192000" cy="11005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en-US" altLang="en-US" dirty="0">
                <a:solidFill>
                  <a:schemeClr val="bg1"/>
                </a:solidFill>
                <a:latin typeface="Times New Roman" panose="02020603050405020304" pitchFamily="18" charset="0"/>
                <a:cs typeface="Times New Roman" panose="02020603050405020304" pitchFamily="18" charset="0"/>
              </a:rPr>
              <a:t>                                                                		DEPARTMENT OF CSE-AIML (CSM)</a:t>
            </a:r>
          </a:p>
          <a:p>
            <a:pPr>
              <a:spcBef>
                <a:spcPct val="0"/>
              </a:spcBef>
            </a:pPr>
            <a:r>
              <a:rPr lang="en-US" altLang="en-US" dirty="0">
                <a:solidFill>
                  <a:schemeClr val="bg1"/>
                </a:solidFill>
                <a:latin typeface="Times New Roman" panose="02020603050405020304" pitchFamily="18" charset="0"/>
                <a:cs typeface="Times New Roman" panose="02020603050405020304" pitchFamily="18" charset="0"/>
              </a:rPr>
              <a:t>									</a:t>
            </a:r>
          </a:p>
        </p:txBody>
      </p:sp>
      <p:pic>
        <p:nvPicPr>
          <p:cNvPr id="11" name="Picture 5">
            <a:extLst>
              <a:ext uri="{FF2B5EF4-FFF2-40B4-BE49-F238E27FC236}">
                <a16:creationId xmlns:a16="http://schemas.microsoft.com/office/drawing/2014/main" id="{1759E2CA-E833-4C56-9A0A-BB73D36D3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9" y="6745"/>
            <a:ext cx="58007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65898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A2567-C7BF-496E-9591-01EA830CBB54}"/>
              </a:ext>
            </a:extLst>
          </p:cNvPr>
          <p:cNvSpPr txBox="1"/>
          <p:nvPr/>
        </p:nvSpPr>
        <p:spPr>
          <a:xfrm>
            <a:off x="811866" y="1061560"/>
            <a:ext cx="2304558" cy="553998"/>
          </a:xfrm>
          <a:prstGeom prst="rect">
            <a:avLst/>
          </a:prstGeom>
          <a:noFill/>
        </p:spPr>
        <p:txBody>
          <a:bodyPr wrap="square" rtlCol="0">
            <a:spAutoFit/>
          </a:bodyPr>
          <a:lstStyle/>
          <a:p>
            <a:pPr marL="457200" indent="-457200" algn="ctr">
              <a:buFont typeface="Wingdings" panose="05000000000000000000" pitchFamily="2" charset="2"/>
              <a:buChar char="q"/>
            </a:pPr>
            <a:r>
              <a:rPr lang="en-US" sz="3000" b="1" dirty="0">
                <a:latin typeface="Times New Roman" panose="02020603050405020304" pitchFamily="18" charset="0"/>
                <a:cs typeface="Times New Roman" panose="02020603050405020304" pitchFamily="18" charset="0"/>
              </a:rPr>
              <a:t>Context</a:t>
            </a:r>
          </a:p>
        </p:txBody>
      </p:sp>
      <p:sp>
        <p:nvSpPr>
          <p:cNvPr id="3" name="Rectangle 2">
            <a:extLst>
              <a:ext uri="{FF2B5EF4-FFF2-40B4-BE49-F238E27FC236}">
                <a16:creationId xmlns:a16="http://schemas.microsoft.com/office/drawing/2014/main" id="{BD7E9708-0639-48DC-9EE3-498B3466DB2C}"/>
              </a:ext>
            </a:extLst>
          </p:cNvPr>
          <p:cNvSpPr/>
          <p:nvPr/>
        </p:nvSpPr>
        <p:spPr>
          <a:xfrm>
            <a:off x="895739" y="1789612"/>
            <a:ext cx="10907485" cy="4108945"/>
          </a:xfrm>
          <a:prstGeom prst="rect">
            <a:avLst/>
          </a:prstGeom>
        </p:spPr>
        <p:txBody>
          <a:bodyPr wrap="square">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The Image Forgery Detection System leverages Artificial Intelligence (AI), particularly </a:t>
            </a:r>
            <a:r>
              <a:rPr lang="en-IN" sz="2000" b="1" kern="100" dirty="0">
                <a:effectLst/>
                <a:latin typeface="Calibri" panose="020F0502020204030204" pitchFamily="34" charset="0"/>
                <a:ea typeface="Calibri" panose="020F0502020204030204" pitchFamily="34" charset="0"/>
                <a:cs typeface="Mangal" panose="02040503050203030202" pitchFamily="18" charset="0"/>
              </a:rPr>
              <a:t>Deep Learning (DL)</a:t>
            </a:r>
            <a:r>
              <a:rPr lang="en-IN" sz="2000" kern="100" dirty="0">
                <a:effectLst/>
                <a:latin typeface="Calibri" panose="020F0502020204030204" pitchFamily="34" charset="0"/>
                <a:ea typeface="Calibri" panose="020F0502020204030204" pitchFamily="34" charset="0"/>
                <a:cs typeface="Mangal" panose="02040503050203030202" pitchFamily="18" charset="0"/>
              </a:rPr>
              <a:t> techniques and </a:t>
            </a:r>
            <a:r>
              <a:rPr lang="en-IN" sz="2000" b="1" kern="100" dirty="0">
                <a:effectLst/>
                <a:latin typeface="Calibri" panose="020F0502020204030204" pitchFamily="34" charset="0"/>
                <a:ea typeface="Calibri" panose="020F0502020204030204" pitchFamily="34" charset="0"/>
                <a:cs typeface="Mangal" panose="02040503050203030202" pitchFamily="18" charset="0"/>
              </a:rPr>
              <a:t>Convolutional Neural Networks (CNN)</a:t>
            </a:r>
            <a:r>
              <a:rPr lang="en-IN" sz="2000" kern="100" dirty="0">
                <a:effectLst/>
                <a:latin typeface="Calibri" panose="020F0502020204030204" pitchFamily="34" charset="0"/>
                <a:ea typeface="Calibri" panose="020F0502020204030204" pitchFamily="34" charset="0"/>
                <a:cs typeface="Mangal" panose="02040503050203030202" pitchFamily="18" charset="0"/>
              </a:rPr>
              <a:t>, to </a:t>
            </a:r>
            <a:r>
              <a:rPr lang="en-IN" sz="2000" kern="100" dirty="0" err="1">
                <a:effectLst/>
                <a:latin typeface="Calibri" panose="020F0502020204030204" pitchFamily="34" charset="0"/>
                <a:ea typeface="Calibri" panose="020F0502020204030204" pitchFamily="34" charset="0"/>
                <a:cs typeface="Mangal" panose="02040503050203030202" pitchFamily="18" charset="0"/>
              </a:rPr>
              <a:t>analyze</a:t>
            </a:r>
            <a:r>
              <a:rPr lang="en-IN" sz="2000" kern="100" dirty="0">
                <a:effectLst/>
                <a:latin typeface="Calibri" panose="020F0502020204030204" pitchFamily="34" charset="0"/>
                <a:ea typeface="Calibri" panose="020F0502020204030204" pitchFamily="34" charset="0"/>
                <a:cs typeface="Mangal" panose="02040503050203030202" pitchFamily="18" charset="0"/>
              </a:rPr>
              <a:t> digital images and authenticate their integrity. This system examines images to identify potential manipulations and classifies them into three categories:</a:t>
            </a:r>
          </a:p>
          <a:p>
            <a:pPr marL="342900" lvl="0" indent="-34290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Forged</a:t>
            </a:r>
            <a:r>
              <a:rPr lang="en-IN" sz="2000" kern="100" dirty="0">
                <a:effectLst/>
                <a:latin typeface="Calibri" panose="020F0502020204030204" pitchFamily="34" charset="0"/>
                <a:ea typeface="Calibri" panose="020F0502020204030204" pitchFamily="34" charset="0"/>
                <a:cs typeface="Mangal" panose="02040503050203030202" pitchFamily="18" charset="0"/>
              </a:rPr>
              <a:t>: Images that have been digitally tampered with.</a:t>
            </a:r>
          </a:p>
          <a:p>
            <a:pPr marL="342900" lvl="0" indent="-34290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Authentic</a:t>
            </a:r>
            <a:r>
              <a:rPr lang="en-IN" sz="2000" kern="100" dirty="0">
                <a:effectLst/>
                <a:latin typeface="Calibri" panose="020F0502020204030204" pitchFamily="34" charset="0"/>
                <a:ea typeface="Calibri" panose="020F0502020204030204" pitchFamily="34" charset="0"/>
                <a:cs typeface="Mangal" panose="02040503050203030202" pitchFamily="18" charset="0"/>
              </a:rPr>
              <a:t>: Original and untampered images.</a:t>
            </a:r>
          </a:p>
          <a:p>
            <a:pPr marL="342900" lvl="0" indent="-342900">
              <a:lnSpc>
                <a:spcPct val="107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Mangal" panose="02040503050203030202" pitchFamily="18" charset="0"/>
              </a:rPr>
              <a:t>Suspicious</a:t>
            </a:r>
            <a:r>
              <a:rPr lang="en-IN" sz="2000" kern="100" dirty="0">
                <a:effectLst/>
                <a:latin typeface="Calibri" panose="020F0502020204030204" pitchFamily="34" charset="0"/>
                <a:ea typeface="Calibri" panose="020F0502020204030204" pitchFamily="34" charset="0"/>
                <a:cs typeface="Mangal" panose="02040503050203030202" pitchFamily="18" charset="0"/>
              </a:rPr>
              <a:t>: Images with uncertain or unclear authenticity.</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Mangal" panose="02040503050203030202" pitchFamily="18" charset="0"/>
              </a:rPr>
              <a:t>Using advanced </a:t>
            </a:r>
            <a:r>
              <a:rPr lang="en-IN" sz="2000" b="1" kern="100" dirty="0">
                <a:effectLst/>
                <a:latin typeface="Calibri" panose="020F0502020204030204" pitchFamily="34" charset="0"/>
                <a:ea typeface="Calibri" panose="020F0502020204030204" pitchFamily="34" charset="0"/>
                <a:cs typeface="Mangal" panose="02040503050203030202" pitchFamily="18" charset="0"/>
              </a:rPr>
              <a:t>image analysis techniques</a:t>
            </a:r>
            <a:r>
              <a:rPr lang="en-IN" sz="2000" kern="100" dirty="0">
                <a:effectLst/>
                <a:latin typeface="Calibri" panose="020F0502020204030204" pitchFamily="34" charset="0"/>
                <a:ea typeface="Calibri" panose="020F0502020204030204" pitchFamily="34" charset="0"/>
                <a:cs typeface="Mangal" panose="02040503050203030202" pitchFamily="18" charset="0"/>
              </a:rPr>
              <a:t>, the system detects common forgery methods, such as </a:t>
            </a:r>
            <a:r>
              <a:rPr lang="en-IN" sz="2000" b="1" kern="100" dirty="0">
                <a:effectLst/>
                <a:latin typeface="Calibri" panose="020F0502020204030204" pitchFamily="34" charset="0"/>
                <a:ea typeface="Calibri" panose="020F0502020204030204" pitchFamily="34" charset="0"/>
                <a:cs typeface="Mangal" panose="02040503050203030202" pitchFamily="18" charset="0"/>
              </a:rPr>
              <a:t>copy-move forgeries</a:t>
            </a:r>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IN" sz="2000" b="1" kern="100" dirty="0">
                <a:effectLst/>
                <a:latin typeface="Calibri" panose="020F0502020204030204" pitchFamily="34" charset="0"/>
                <a:ea typeface="Calibri" panose="020F0502020204030204" pitchFamily="34" charset="0"/>
                <a:cs typeface="Mangal" panose="02040503050203030202" pitchFamily="18" charset="0"/>
              </a:rPr>
              <a:t>splicing</a:t>
            </a:r>
            <a:r>
              <a:rPr lang="en-IN" sz="2000" kern="100" dirty="0">
                <a:effectLst/>
                <a:latin typeface="Calibri" panose="020F0502020204030204" pitchFamily="34" charset="0"/>
                <a:ea typeface="Calibri" panose="020F0502020204030204" pitchFamily="34" charset="0"/>
                <a:cs typeface="Mangal" panose="02040503050203030202" pitchFamily="18" charset="0"/>
              </a:rPr>
              <a:t>, or </a:t>
            </a:r>
            <a:r>
              <a:rPr lang="en-IN" sz="2000" b="1" kern="100" dirty="0">
                <a:effectLst/>
                <a:latin typeface="Calibri" panose="020F0502020204030204" pitchFamily="34" charset="0"/>
                <a:ea typeface="Calibri" panose="020F0502020204030204" pitchFamily="34" charset="0"/>
                <a:cs typeface="Mangal" panose="02040503050203030202" pitchFamily="18" charset="0"/>
              </a:rPr>
              <a:t>region tampering</a:t>
            </a:r>
            <a:r>
              <a:rPr lang="en-IN" sz="2000" kern="100" dirty="0">
                <a:effectLst/>
                <a:latin typeface="Calibri" panose="020F0502020204030204" pitchFamily="34" charset="0"/>
                <a:ea typeface="Calibri" panose="020F0502020204030204" pitchFamily="34" charset="0"/>
                <a:cs typeface="Mangal" panose="02040503050203030202" pitchFamily="18" charset="0"/>
              </a:rPr>
              <a:t>, to ensure the authenticity of visual content. This technology plays a critical role in digital forensics, journalism, law enforcement, and industries where image authenticity is crucial.</a:t>
            </a:r>
            <a:endParaRPr lang="en-US" sz="2000" b="0" i="0" dirty="0">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34E0DED-1B8A-4FF1-BB3C-D363ADAD0958}"/>
              </a:ext>
            </a:extLst>
          </p:cNvPr>
          <p:cNvSpPr/>
          <p:nvPr/>
        </p:nvSpPr>
        <p:spPr>
          <a:xfrm>
            <a:off x="0" y="-19621"/>
            <a:ext cx="12192000" cy="9071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solidFill>
                  <a:schemeClr val="tx1"/>
                </a:solidFill>
                <a:latin typeface="Times New Roman" panose="02020603050405020304" pitchFamily="18" charset="0"/>
                <a:cs typeface="Times New Roman" panose="02020603050405020304" pitchFamily="18" charset="0"/>
              </a:rPr>
              <a:t>									</a:t>
            </a:r>
          </a:p>
        </p:txBody>
      </p:sp>
      <p:pic>
        <p:nvPicPr>
          <p:cNvPr id="12" name="Picture 5">
            <a:extLst>
              <a:ext uri="{FF2B5EF4-FFF2-40B4-BE49-F238E27FC236}">
                <a16:creationId xmlns:a16="http://schemas.microsoft.com/office/drawing/2014/main" id="{D21511EC-AF89-4697-9856-7C57F4A75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87"/>
            <a:ext cx="5800725" cy="8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0053431"/>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C90A7A-0A73-4F9E-B956-F3D08ECB7DE8}"/>
              </a:ext>
            </a:extLst>
          </p:cNvPr>
          <p:cNvSpPr/>
          <p:nvPr/>
        </p:nvSpPr>
        <p:spPr>
          <a:xfrm>
            <a:off x="0" y="-59962"/>
            <a:ext cx="12192000" cy="90712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solidFill>
                  <a:schemeClr val="tx1"/>
                </a:solidFill>
                <a:latin typeface="Times New Roman" panose="02020603050405020304" pitchFamily="18" charset="0"/>
                <a:cs typeface="Times New Roman" panose="02020603050405020304" pitchFamily="18" charset="0"/>
              </a:rPr>
              <a:t>									</a:t>
            </a:r>
          </a:p>
        </p:txBody>
      </p:sp>
      <p:pic>
        <p:nvPicPr>
          <p:cNvPr id="10" name="Picture 5">
            <a:extLst>
              <a:ext uri="{FF2B5EF4-FFF2-40B4-BE49-F238E27FC236}">
                <a16:creationId xmlns:a16="http://schemas.microsoft.com/office/drawing/2014/main" id="{33EDDCA9-CAD9-457F-B5BF-F67DB098C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17" y="-44733"/>
            <a:ext cx="5800725" cy="86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4F7BB58-E860-F553-1E3A-9231E5548C0D}"/>
              </a:ext>
            </a:extLst>
          </p:cNvPr>
          <p:cNvPicPr>
            <a:picLocks noChangeAspect="1"/>
          </p:cNvPicPr>
          <p:nvPr/>
        </p:nvPicPr>
        <p:blipFill>
          <a:blip r:embed="rId3"/>
          <a:stretch>
            <a:fillRect/>
          </a:stretch>
        </p:blipFill>
        <p:spPr>
          <a:xfrm>
            <a:off x="1017037" y="1502228"/>
            <a:ext cx="10711544" cy="4976031"/>
          </a:xfrm>
          <a:prstGeom prst="rect">
            <a:avLst/>
          </a:prstGeom>
        </p:spPr>
      </p:pic>
      <p:sp>
        <p:nvSpPr>
          <p:cNvPr id="5" name="TextBox 4">
            <a:extLst>
              <a:ext uri="{FF2B5EF4-FFF2-40B4-BE49-F238E27FC236}">
                <a16:creationId xmlns:a16="http://schemas.microsoft.com/office/drawing/2014/main" id="{A219C1F3-9B8C-95E4-E8DE-EA7320FA2E66}"/>
              </a:ext>
            </a:extLst>
          </p:cNvPr>
          <p:cNvSpPr txBox="1"/>
          <p:nvPr/>
        </p:nvSpPr>
        <p:spPr>
          <a:xfrm>
            <a:off x="4730621" y="933061"/>
            <a:ext cx="4450702" cy="461665"/>
          </a:xfrm>
          <a:prstGeom prst="rect">
            <a:avLst/>
          </a:prstGeom>
          <a:noFill/>
        </p:spPr>
        <p:txBody>
          <a:bodyPr wrap="square" rtlCol="0">
            <a:spAutoFit/>
          </a:bodyPr>
          <a:lstStyle/>
          <a:p>
            <a:r>
              <a:rPr lang="en-IN" sz="2400" b="1" i="0">
                <a:solidFill>
                  <a:srgbClr val="000000"/>
                </a:solidFill>
                <a:effectLst/>
                <a:latin typeface="ff6"/>
              </a:rPr>
              <a:t>Types of image forgery</a:t>
            </a:r>
            <a:endParaRPr lang="en-IN" sz="2400" b="1" dirty="0"/>
          </a:p>
        </p:txBody>
      </p:sp>
    </p:spTree>
    <p:extLst>
      <p:ext uri="{BB962C8B-B14F-4D97-AF65-F5344CB8AC3E}">
        <p14:creationId xmlns:p14="http://schemas.microsoft.com/office/powerpoint/2010/main" val="1843753554"/>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29D801-5E8B-A436-66DF-A9ED136797A7}"/>
              </a:ext>
            </a:extLst>
          </p:cNvPr>
          <p:cNvSpPr/>
          <p:nvPr/>
        </p:nvSpPr>
        <p:spPr>
          <a:xfrm>
            <a:off x="0" y="21771"/>
            <a:ext cx="12192000" cy="110059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FAA17CF1-F5C7-B559-228B-843BF41F1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6" y="62479"/>
            <a:ext cx="58007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AB59492-86CE-ED67-5BC0-57D8B738999F}"/>
              </a:ext>
            </a:extLst>
          </p:cNvPr>
          <p:cNvSpPr/>
          <p:nvPr/>
        </p:nvSpPr>
        <p:spPr>
          <a:xfrm>
            <a:off x="5876921" y="241326"/>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A42A9714-90AC-5DD3-5D7A-6DC7DBA3C09E}"/>
              </a:ext>
            </a:extLst>
          </p:cNvPr>
          <p:cNvSpPr txBox="1"/>
          <p:nvPr/>
        </p:nvSpPr>
        <p:spPr>
          <a:xfrm>
            <a:off x="320617" y="1208434"/>
            <a:ext cx="4023360" cy="523220"/>
          </a:xfrm>
          <a:prstGeom prst="rect">
            <a:avLst/>
          </a:prstGeom>
          <a:noFill/>
        </p:spPr>
        <p:txBody>
          <a:bodyPr wrap="square" rtlCol="0">
            <a:spAutoFit/>
          </a:bodyPr>
          <a:lstStyle/>
          <a:p>
            <a:endParaRPr lang="en-IN" sz="2800" b="1" dirty="0"/>
          </a:p>
        </p:txBody>
      </p:sp>
      <p:sp>
        <p:nvSpPr>
          <p:cNvPr id="9" name="TextBox 8">
            <a:extLst>
              <a:ext uri="{FF2B5EF4-FFF2-40B4-BE49-F238E27FC236}">
                <a16:creationId xmlns:a16="http://schemas.microsoft.com/office/drawing/2014/main" id="{D6608877-2E34-87E4-0072-FDE30C996AC5}"/>
              </a:ext>
            </a:extLst>
          </p:cNvPr>
          <p:cNvSpPr txBox="1"/>
          <p:nvPr/>
        </p:nvSpPr>
        <p:spPr>
          <a:xfrm>
            <a:off x="473017" y="1360834"/>
            <a:ext cx="4023360" cy="523220"/>
          </a:xfrm>
          <a:prstGeom prst="rect">
            <a:avLst/>
          </a:prstGeom>
          <a:noFill/>
        </p:spPr>
        <p:txBody>
          <a:bodyPr wrap="square" rtlCol="0">
            <a:spAutoFit/>
          </a:bodyPr>
          <a:lstStyle/>
          <a:p>
            <a:endParaRPr lang="en-IN" sz="2800" b="1" dirty="0"/>
          </a:p>
        </p:txBody>
      </p:sp>
      <p:pic>
        <p:nvPicPr>
          <p:cNvPr id="11" name="Picture 10">
            <a:extLst>
              <a:ext uri="{FF2B5EF4-FFF2-40B4-BE49-F238E27FC236}">
                <a16:creationId xmlns:a16="http://schemas.microsoft.com/office/drawing/2014/main" id="{DE50E0AE-5874-0AF6-3592-CF4B3FFF30DE}"/>
              </a:ext>
            </a:extLst>
          </p:cNvPr>
          <p:cNvPicPr>
            <a:picLocks noChangeAspect="1"/>
          </p:cNvPicPr>
          <p:nvPr/>
        </p:nvPicPr>
        <p:blipFill>
          <a:blip r:embed="rId3"/>
          <a:stretch>
            <a:fillRect/>
          </a:stretch>
        </p:blipFill>
        <p:spPr>
          <a:xfrm>
            <a:off x="510561" y="1412245"/>
            <a:ext cx="11317279" cy="5204429"/>
          </a:xfrm>
          <a:prstGeom prst="rect">
            <a:avLst/>
          </a:prstGeom>
        </p:spPr>
      </p:pic>
    </p:spTree>
    <p:extLst>
      <p:ext uri="{BB962C8B-B14F-4D97-AF65-F5344CB8AC3E}">
        <p14:creationId xmlns:p14="http://schemas.microsoft.com/office/powerpoint/2010/main" val="2973908876"/>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E6E64-4A1D-410E-BD8F-9782C59038EA}"/>
              </a:ext>
            </a:extLst>
          </p:cNvPr>
          <p:cNvSpPr txBox="1"/>
          <p:nvPr/>
        </p:nvSpPr>
        <p:spPr>
          <a:xfrm flipH="1">
            <a:off x="2034072" y="1018571"/>
            <a:ext cx="7296540" cy="461665"/>
          </a:xfrm>
          <a:prstGeom prst="rect">
            <a:avLst/>
          </a:prstGeom>
          <a:noFill/>
        </p:spPr>
        <p:txBody>
          <a:bodyPr wrap="square" rtlCol="0">
            <a:spAutoFit/>
          </a:bodyPr>
          <a:lstStyle/>
          <a:p>
            <a:r>
              <a:rPr lang="en-IN" sz="2400" b="1" kern="100" dirty="0">
                <a:effectLst/>
                <a:latin typeface="Calibri" panose="020F0502020204030204" pitchFamily="34" charset="0"/>
                <a:ea typeface="Calibri" panose="020F0502020204030204" pitchFamily="34" charset="0"/>
                <a:cs typeface="Mangal" panose="02040503050203030202" pitchFamily="18" charset="0"/>
              </a:rPr>
              <a:t>Proposed Solution for Image Forgery Detection System</a:t>
            </a:r>
            <a:endParaRPr lang="en-IN" sz="2400" b="1" dirty="0">
              <a:latin typeface="Bahnschrift Light" panose="020B0502040204020203" pitchFamily="34" charset="0"/>
            </a:endParaRPr>
          </a:p>
        </p:txBody>
      </p:sp>
      <p:sp>
        <p:nvSpPr>
          <p:cNvPr id="4" name="Rectangle 3">
            <a:extLst>
              <a:ext uri="{FF2B5EF4-FFF2-40B4-BE49-F238E27FC236}">
                <a16:creationId xmlns:a16="http://schemas.microsoft.com/office/drawing/2014/main" id="{34CAABCB-E266-43C6-A2AE-296A53788A9A}"/>
              </a:ext>
            </a:extLst>
          </p:cNvPr>
          <p:cNvSpPr/>
          <p:nvPr/>
        </p:nvSpPr>
        <p:spPr>
          <a:xfrm>
            <a:off x="433466" y="1480236"/>
            <a:ext cx="10532177" cy="1938992"/>
          </a:xfrm>
          <a:prstGeom prst="rect">
            <a:avLst/>
          </a:prstGeom>
        </p:spPr>
        <p:txBody>
          <a:bodyPr wrap="square">
            <a:spAutoFit/>
          </a:bodyPr>
          <a:lstStyle/>
          <a:p>
            <a:pPr algn="just"/>
            <a:r>
              <a:rPr lang="en-IN" sz="2000" dirty="0">
                <a:effectLst/>
                <a:latin typeface="Calibri" panose="020F0502020204030204" pitchFamily="34" charset="0"/>
                <a:ea typeface="Calibri" panose="020F0502020204030204" pitchFamily="34" charset="0"/>
                <a:cs typeface="Mangal" panose="02040503050203030202" pitchFamily="18" charset="0"/>
              </a:rPr>
              <a:t>To address challenges such as </a:t>
            </a:r>
            <a:r>
              <a:rPr lang="en-IN" sz="2000" b="1" dirty="0">
                <a:effectLst/>
                <a:latin typeface="Calibri" panose="020F0502020204030204" pitchFamily="34" charset="0"/>
                <a:ea typeface="Calibri" panose="020F0502020204030204" pitchFamily="34" charset="0"/>
                <a:cs typeface="Mangal" panose="02040503050203030202" pitchFamily="18" charset="0"/>
              </a:rPr>
              <a:t>copy-move forgery</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compression artifacts</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noise variance</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forged documents</a:t>
            </a:r>
            <a:r>
              <a:rPr lang="en-IN" sz="2000" dirty="0">
                <a:effectLst/>
                <a:latin typeface="Calibri" panose="020F0502020204030204" pitchFamily="34" charset="0"/>
                <a:ea typeface="Calibri" panose="020F0502020204030204" pitchFamily="34" charset="0"/>
                <a:cs typeface="Mangal" panose="02040503050203030202" pitchFamily="18" charset="0"/>
              </a:rPr>
              <a:t>, and </a:t>
            </a:r>
            <a:r>
              <a:rPr lang="en-IN" sz="2000" b="1" dirty="0">
                <a:effectLst/>
                <a:latin typeface="Calibri" panose="020F0502020204030204" pitchFamily="34" charset="0"/>
                <a:ea typeface="Calibri" panose="020F0502020204030204" pitchFamily="34" charset="0"/>
                <a:cs typeface="Mangal" panose="02040503050203030202" pitchFamily="18" charset="0"/>
              </a:rPr>
              <a:t>signature verification</a:t>
            </a:r>
            <a:r>
              <a:rPr lang="en-IN" sz="2000" dirty="0">
                <a:effectLst/>
                <a:latin typeface="Calibri" panose="020F0502020204030204" pitchFamily="34" charset="0"/>
                <a:ea typeface="Calibri" panose="020F0502020204030204" pitchFamily="34" charset="0"/>
                <a:cs typeface="Mangal" panose="02040503050203030202" pitchFamily="18" charset="0"/>
              </a:rPr>
              <a:t>, an </a:t>
            </a:r>
            <a:r>
              <a:rPr lang="en-IN" sz="2000" b="1" dirty="0">
                <a:effectLst/>
                <a:latin typeface="Calibri" panose="020F0502020204030204" pitchFamily="34" charset="0"/>
                <a:ea typeface="Calibri" panose="020F0502020204030204" pitchFamily="34" charset="0"/>
                <a:cs typeface="Mangal" panose="02040503050203030202" pitchFamily="18" charset="0"/>
              </a:rPr>
              <a:t>AI-driven Image Forgery Detection System</a:t>
            </a:r>
            <a:r>
              <a:rPr lang="en-IN" sz="2000" dirty="0">
                <a:effectLst/>
                <a:latin typeface="Calibri" panose="020F0502020204030204" pitchFamily="34" charset="0"/>
                <a:ea typeface="Calibri" panose="020F0502020204030204" pitchFamily="34" charset="0"/>
                <a:cs typeface="Mangal" panose="02040503050203030202" pitchFamily="18" charset="0"/>
              </a:rPr>
              <a:t> will utilize a combination of </a:t>
            </a:r>
            <a:r>
              <a:rPr lang="en-IN" sz="2000" b="1" dirty="0">
                <a:effectLst/>
                <a:latin typeface="Calibri" panose="020F0502020204030204" pitchFamily="34" charset="0"/>
                <a:ea typeface="Calibri" panose="020F0502020204030204" pitchFamily="34" charset="0"/>
                <a:cs typeface="Mangal" panose="02040503050203030202" pitchFamily="18" charset="0"/>
              </a:rPr>
              <a:t>Deep Learning (DL)</a:t>
            </a:r>
            <a:r>
              <a:rPr lang="en-IN" sz="2000" dirty="0">
                <a:effectLst/>
                <a:latin typeface="Calibri" panose="020F0502020204030204" pitchFamily="34" charset="0"/>
                <a:ea typeface="Calibri" panose="020F0502020204030204" pitchFamily="34" charset="0"/>
                <a:cs typeface="Mangal" panose="02040503050203030202" pitchFamily="18" charset="0"/>
              </a:rPr>
              <a:t> techniques and </a:t>
            </a:r>
            <a:r>
              <a:rPr lang="en-IN" sz="2000" b="1" dirty="0">
                <a:effectLst/>
                <a:latin typeface="Calibri" panose="020F0502020204030204" pitchFamily="34" charset="0"/>
                <a:ea typeface="Calibri" panose="020F0502020204030204" pitchFamily="34" charset="0"/>
                <a:cs typeface="Mangal" panose="02040503050203030202" pitchFamily="18" charset="0"/>
              </a:rPr>
              <a:t>Convolutional Neural Networks (CNN)</a:t>
            </a:r>
            <a:r>
              <a:rPr lang="en-IN" sz="2000" dirty="0">
                <a:effectLst/>
                <a:latin typeface="Calibri" panose="020F0502020204030204" pitchFamily="34" charset="0"/>
                <a:ea typeface="Calibri" panose="020F0502020204030204" pitchFamily="34" charset="0"/>
                <a:cs typeface="Mangal" panose="02040503050203030202" pitchFamily="18" charset="0"/>
              </a:rPr>
              <a:t>. The solution is broken down into key modules, each targeting a specific forgery problem. The system aims to provide a scalable solution that enhances trust and reliability in visual data by automating the process of image verification.</a:t>
            </a:r>
          </a:p>
        </p:txBody>
      </p:sp>
      <p:sp>
        <p:nvSpPr>
          <p:cNvPr id="5" name="Rectangle 4">
            <a:extLst>
              <a:ext uri="{FF2B5EF4-FFF2-40B4-BE49-F238E27FC236}">
                <a16:creationId xmlns:a16="http://schemas.microsoft.com/office/drawing/2014/main" id="{DFDA55C5-9BE7-E639-3F4F-76A6CF3528DB}"/>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86C200-282E-C512-04F5-28BE87CAC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0"/>
            <a:ext cx="4962521" cy="87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194FD67-1DA4-785D-38DA-2EF879131091}"/>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BEABE6C2-6033-6E34-1E2F-0B73948F0419}"/>
              </a:ext>
            </a:extLst>
          </p:cNvPr>
          <p:cNvSpPr txBox="1"/>
          <p:nvPr/>
        </p:nvSpPr>
        <p:spPr>
          <a:xfrm>
            <a:off x="681707" y="3531105"/>
            <a:ext cx="10412964" cy="2554545"/>
          </a:xfrm>
          <a:prstGeom prst="rect">
            <a:avLst/>
          </a:prstGeom>
          <a:noFill/>
        </p:spPr>
        <p:txBody>
          <a:bodyPr wrap="square" numCol="2" rtlCol="0">
            <a:spAutoFit/>
          </a:bodyPr>
          <a:lstStyle/>
          <a:p>
            <a:r>
              <a:rPr lang="en-IN" altLang="en-US" sz="2400" b="1" dirty="0">
                <a:latin typeface="Calibri" panose="020F0502020204030204" pitchFamily="34" charset="0"/>
                <a:ea typeface="Calibri" panose="020F0502020204030204" pitchFamily="34" charset="0"/>
                <a:cs typeface="Mangal" panose="02040503050203030202" pitchFamily="18" charset="0"/>
              </a:rPr>
              <a:t>Key Features:</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User Interface</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Forgery Heatmap Visualization</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Image comparison</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Forgery confidence score</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Region-specific Analysis</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Dashboard</a:t>
            </a:r>
          </a:p>
          <a:p>
            <a:pPr marL="514350" indent="-514350">
              <a:buFont typeface="+mj-lt"/>
              <a:buAutoNum type="arabicPeriod"/>
            </a:pPr>
            <a:endParaRPr lang="en-IN" altLang="en-US" sz="2000" dirty="0">
              <a:latin typeface="Calibri" panose="020F0502020204030204" pitchFamily="34" charset="0"/>
              <a:ea typeface="Calibri" panose="020F0502020204030204" pitchFamily="34" charset="0"/>
              <a:cs typeface="Mangal" panose="02040503050203030202" pitchFamily="18" charset="0"/>
            </a:endParaRP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Meta Data Analysis</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Document Verification</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User Authentication</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History and Logs</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cloud Storage</a:t>
            </a:r>
          </a:p>
          <a:p>
            <a:pPr marL="514350" indent="-514350">
              <a:buFont typeface="+mj-lt"/>
              <a:buAutoNum type="arabicPeriod"/>
            </a:pPr>
            <a:r>
              <a:rPr lang="en-IN" altLang="en-US" sz="2000" dirty="0">
                <a:latin typeface="Calibri" panose="020F0502020204030204" pitchFamily="34" charset="0"/>
                <a:ea typeface="Calibri" panose="020F0502020204030204" pitchFamily="34" charset="0"/>
                <a:cs typeface="Mangal" panose="02040503050203030202" pitchFamily="18" charset="0"/>
              </a:rPr>
              <a:t>Textual Forgery Detection</a:t>
            </a:r>
          </a:p>
          <a:p>
            <a:pPr marL="514350" indent="-514350">
              <a:buFont typeface="+mj-lt"/>
              <a:buAutoNum type="arabicPeriod"/>
            </a:pPr>
            <a:endParaRPr lang="en-IN" altLang="en-US" sz="20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27170826"/>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47248C-3F17-14CA-8EDB-490CCC6901A0}"/>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1687C6-25BC-F62E-E82F-D28DC3DD4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0"/>
            <a:ext cx="4962521" cy="87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F1D5C39-F586-B43C-284C-F27D10DDBE96}"/>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2E8D65E-E4AE-426C-A484-9EE14CA217CD}"/>
              </a:ext>
            </a:extLst>
          </p:cNvPr>
          <p:cNvSpPr txBox="1"/>
          <p:nvPr/>
        </p:nvSpPr>
        <p:spPr>
          <a:xfrm>
            <a:off x="255270" y="3512127"/>
            <a:ext cx="11681460" cy="507831"/>
          </a:xfrm>
          <a:prstGeom prst="rect">
            <a:avLst/>
          </a:prstGeom>
          <a:noFill/>
        </p:spPr>
        <p:txBody>
          <a:bodyPr wrap="square" rtlCol="0">
            <a:spAutoFit/>
          </a:bodyPr>
          <a:lstStyle/>
          <a:p>
            <a:endParaRPr lang="en-IN" sz="2700" dirty="0"/>
          </a:p>
        </p:txBody>
      </p:sp>
      <p:sp>
        <p:nvSpPr>
          <p:cNvPr id="5" name="TextBox 4">
            <a:extLst>
              <a:ext uri="{FF2B5EF4-FFF2-40B4-BE49-F238E27FC236}">
                <a16:creationId xmlns:a16="http://schemas.microsoft.com/office/drawing/2014/main" id="{CE4A1D2B-9576-852D-62D5-B42047B4796E}"/>
              </a:ext>
            </a:extLst>
          </p:cNvPr>
          <p:cNvSpPr txBox="1"/>
          <p:nvPr/>
        </p:nvSpPr>
        <p:spPr>
          <a:xfrm>
            <a:off x="1352939" y="2136339"/>
            <a:ext cx="9321281" cy="3046988"/>
          </a:xfrm>
          <a:prstGeom prst="rect">
            <a:avLst/>
          </a:prstGeom>
          <a:noFill/>
        </p:spPr>
        <p:txBody>
          <a:bodyPr wrap="square">
            <a:spAutoFit/>
          </a:bodyPr>
          <a:lstStyle/>
          <a:p>
            <a:r>
              <a:rPr lang="en-US" sz="2400" b="1" dirty="0"/>
              <a:t>Front-End Development</a:t>
            </a:r>
            <a:r>
              <a:rPr lang="en-US" sz="2400" dirty="0"/>
              <a:t>: HTML, CSS, JavaScript, React.js/Angular</a:t>
            </a:r>
          </a:p>
          <a:p>
            <a:r>
              <a:rPr lang="en-IN" sz="2400" b="1" dirty="0"/>
              <a:t>Back-End Development</a:t>
            </a:r>
            <a:r>
              <a:rPr lang="en-IN" sz="2400" dirty="0"/>
              <a:t>: Python (Flask/Django), Node.js/Express.js</a:t>
            </a:r>
            <a:br>
              <a:rPr lang="en-IN" sz="2400" dirty="0"/>
            </a:br>
            <a:r>
              <a:rPr lang="en-US" sz="2400" b="1" dirty="0"/>
              <a:t>Machine Learning &amp; Deep Learning</a:t>
            </a:r>
            <a:r>
              <a:rPr lang="en-US" sz="2400" dirty="0"/>
              <a:t>: </a:t>
            </a:r>
            <a:r>
              <a:rPr lang="en-IN" sz="2400" kern="100" dirty="0">
                <a:effectLst/>
                <a:latin typeface="Calibri" panose="020F0502020204030204" pitchFamily="34" charset="0"/>
                <a:ea typeface="Calibri" panose="020F0502020204030204" pitchFamily="34" charset="0"/>
                <a:cs typeface="Mangal" panose="02040503050203030202" pitchFamily="18" charset="0"/>
              </a:rPr>
              <a:t>TensorFlow, </a:t>
            </a:r>
            <a:r>
              <a:rPr lang="en-IN" sz="2400" kern="100" dirty="0" err="1">
                <a:effectLst/>
                <a:latin typeface="Calibri" panose="020F0502020204030204" pitchFamily="34" charset="0"/>
                <a:ea typeface="Calibri" panose="020F0502020204030204" pitchFamily="34" charset="0"/>
                <a:cs typeface="Mangal" panose="02040503050203030202" pitchFamily="18" charset="0"/>
              </a:rPr>
              <a:t>PyTorch</a:t>
            </a:r>
            <a:r>
              <a:rPr lang="en-IN" sz="2400" kern="100" dirty="0">
                <a:effectLst/>
                <a:latin typeface="Calibri" panose="020F0502020204030204" pitchFamily="34" charset="0"/>
                <a:ea typeface="Calibri" panose="020F0502020204030204" pitchFamily="34" charset="0"/>
                <a:cs typeface="Mangal" panose="02040503050203030202" pitchFamily="18" charset="0"/>
              </a:rPr>
              <a:t>, OpenCV, Flask, </a:t>
            </a:r>
            <a:r>
              <a:rPr lang="en-IN" sz="2400" kern="100" dirty="0" err="1">
                <a:effectLst/>
                <a:latin typeface="Calibri" panose="020F0502020204030204" pitchFamily="34" charset="0"/>
                <a:ea typeface="Calibri" panose="020F0502020204030204" pitchFamily="34" charset="0"/>
                <a:cs typeface="Mangal" panose="02040503050203030202" pitchFamily="18" charset="0"/>
              </a:rPr>
              <a:t>FastAPI</a:t>
            </a:r>
            <a:r>
              <a:rPr lang="en-IN" sz="2400" kern="100" dirty="0">
                <a:effectLst/>
                <a:latin typeface="Calibri" panose="020F0502020204030204" pitchFamily="34" charset="0"/>
                <a:ea typeface="Calibri" panose="020F0502020204030204" pitchFamily="34" charset="0"/>
                <a:cs typeface="Mangal" panose="02040503050203030202" pitchFamily="18" charset="0"/>
              </a:rPr>
              <a:t>, NumPy, Pandas.</a:t>
            </a:r>
          </a:p>
          <a:p>
            <a:r>
              <a:rPr lang="en-IN" sz="2400" b="1" kern="100" dirty="0">
                <a:effectLst/>
                <a:latin typeface="Calibri" panose="020F0502020204030204" pitchFamily="34" charset="0"/>
                <a:ea typeface="Calibri" panose="020F0502020204030204" pitchFamily="34" charset="0"/>
                <a:cs typeface="Mangal" panose="02040503050203030202" pitchFamily="18" charset="0"/>
              </a:rPr>
              <a:t>Databases</a:t>
            </a:r>
            <a:r>
              <a:rPr lang="en-IN" sz="2400" kern="100" dirty="0">
                <a:effectLst/>
                <a:latin typeface="Calibri" panose="020F0502020204030204" pitchFamily="34" charset="0"/>
                <a:ea typeface="Calibri" panose="020F0502020204030204" pitchFamily="34" charset="0"/>
                <a:cs typeface="Mangal" panose="02040503050203030202" pitchFamily="18" charset="0"/>
              </a:rPr>
              <a:t>: MongoDB, SQL.</a:t>
            </a:r>
          </a:p>
          <a:p>
            <a:r>
              <a:rPr lang="en-IN" sz="2400" b="1" dirty="0"/>
              <a:t>Cloud Infrastructure</a:t>
            </a:r>
            <a:r>
              <a:rPr lang="en-IN" sz="2400" dirty="0"/>
              <a:t>: AWS, Docker</a:t>
            </a:r>
            <a:br>
              <a:rPr lang="en-IN" sz="2400" dirty="0"/>
            </a:br>
            <a:r>
              <a:rPr lang="en-US" sz="2400" b="1" dirty="0"/>
              <a:t>Security &amp; Compliance</a:t>
            </a:r>
            <a:r>
              <a:rPr lang="en-US" sz="2400" dirty="0"/>
              <a:t>: SSL/TLS, OAuth 2.0</a:t>
            </a:r>
            <a:br>
              <a:rPr lang="en-US" sz="2400" dirty="0"/>
            </a:br>
            <a:r>
              <a:rPr lang="en-IN" sz="2400" b="1" dirty="0"/>
              <a:t>Testing &amp; Version Control</a:t>
            </a:r>
            <a:r>
              <a:rPr lang="en-IN" sz="2400" dirty="0"/>
              <a:t>: GitHub, Postman</a:t>
            </a:r>
          </a:p>
        </p:txBody>
      </p:sp>
      <p:sp>
        <p:nvSpPr>
          <p:cNvPr id="10" name="TextBox 9">
            <a:extLst>
              <a:ext uri="{FF2B5EF4-FFF2-40B4-BE49-F238E27FC236}">
                <a16:creationId xmlns:a16="http://schemas.microsoft.com/office/drawing/2014/main" id="{C29B0820-85F3-C528-A87F-6C4089C7DDCE}"/>
              </a:ext>
            </a:extLst>
          </p:cNvPr>
          <p:cNvSpPr txBox="1"/>
          <p:nvPr/>
        </p:nvSpPr>
        <p:spPr>
          <a:xfrm>
            <a:off x="1763485" y="1360715"/>
            <a:ext cx="8304245" cy="584775"/>
          </a:xfrm>
          <a:prstGeom prst="rect">
            <a:avLst/>
          </a:prstGeom>
          <a:noFill/>
        </p:spPr>
        <p:txBody>
          <a:bodyPr wrap="square">
            <a:spAutoFit/>
          </a:bodyPr>
          <a:lstStyle/>
          <a:p>
            <a:r>
              <a:rPr lang="en-US" sz="3200" b="1" dirty="0"/>
              <a:t>Project Development Tools and Technologies</a:t>
            </a:r>
            <a:endParaRPr lang="en-IN" sz="3200" dirty="0"/>
          </a:p>
        </p:txBody>
      </p:sp>
    </p:spTree>
    <p:extLst>
      <p:ext uri="{BB962C8B-B14F-4D97-AF65-F5344CB8AC3E}">
        <p14:creationId xmlns:p14="http://schemas.microsoft.com/office/powerpoint/2010/main" val="3928376092"/>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CD9BC-EE63-48B8-86E0-A2E19435F359}"/>
              </a:ext>
            </a:extLst>
          </p:cNvPr>
          <p:cNvSpPr txBox="1"/>
          <p:nvPr/>
        </p:nvSpPr>
        <p:spPr>
          <a:xfrm>
            <a:off x="1996751" y="1099820"/>
            <a:ext cx="6531429" cy="646331"/>
          </a:xfrm>
          <a:prstGeom prst="rect">
            <a:avLst/>
          </a:prstGeom>
          <a:noFill/>
        </p:spPr>
        <p:txBody>
          <a:bodyPr wrap="square" rtlCol="0">
            <a:spAutoFit/>
          </a:bodyPr>
          <a:lstStyle/>
          <a:p>
            <a:r>
              <a:rPr lang="en-US" sz="3600" b="1" dirty="0"/>
              <a:t>                      </a:t>
            </a:r>
            <a:r>
              <a:rPr lang="en-US" sz="3200" b="1" dirty="0"/>
              <a:t>System Architecture</a:t>
            </a:r>
            <a:endParaRPr lang="en-IN" sz="3200" dirty="0"/>
          </a:p>
        </p:txBody>
      </p:sp>
      <p:sp>
        <p:nvSpPr>
          <p:cNvPr id="3" name="Rectangle 2">
            <a:extLst>
              <a:ext uri="{FF2B5EF4-FFF2-40B4-BE49-F238E27FC236}">
                <a16:creationId xmlns:a16="http://schemas.microsoft.com/office/drawing/2014/main" id="{D01E6098-87C4-31F6-E4D0-099DA0C11DF1}"/>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ED64E6-0803-59AE-53CD-532D1E79F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0"/>
            <a:ext cx="4962521" cy="87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A626618-906C-A485-E427-25C8CF1C26C2}"/>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E8F56A70-5C4C-E2F6-CEE9-A34981C113AC}"/>
              </a:ext>
            </a:extLst>
          </p:cNvPr>
          <p:cNvPicPr>
            <a:picLocks noChangeAspect="1"/>
          </p:cNvPicPr>
          <p:nvPr/>
        </p:nvPicPr>
        <p:blipFill>
          <a:blip r:embed="rId3"/>
          <a:stretch>
            <a:fillRect/>
          </a:stretch>
        </p:blipFill>
        <p:spPr>
          <a:xfrm>
            <a:off x="970384" y="1828800"/>
            <a:ext cx="10086392" cy="4721290"/>
          </a:xfrm>
          <a:prstGeom prst="rect">
            <a:avLst/>
          </a:prstGeom>
        </p:spPr>
      </p:pic>
    </p:spTree>
    <p:extLst>
      <p:ext uri="{BB962C8B-B14F-4D97-AF65-F5344CB8AC3E}">
        <p14:creationId xmlns:p14="http://schemas.microsoft.com/office/powerpoint/2010/main" val="336525819"/>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6546044-C4B3-0550-A2CB-A06F4887876A}"/>
              </a:ext>
            </a:extLst>
          </p:cNvPr>
          <p:cNvSpPr/>
          <p:nvPr/>
        </p:nvSpPr>
        <p:spPr>
          <a:xfrm>
            <a:off x="0" y="0"/>
            <a:ext cx="12192000" cy="8876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7782DF-4CCB-1F7C-82E5-49634746B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9" y="0"/>
            <a:ext cx="4962521" cy="871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F059C72C-FCB3-6367-9288-344BEAC97533}"/>
              </a:ext>
            </a:extLst>
          </p:cNvPr>
          <p:cNvSpPr/>
          <p:nvPr/>
        </p:nvSpPr>
        <p:spPr>
          <a:xfrm>
            <a:off x="5601855" y="130914"/>
            <a:ext cx="6096000" cy="646331"/>
          </a:xfrm>
          <a:prstGeom prst="rect">
            <a:avLst/>
          </a:prstGeom>
        </p:spPr>
        <p:txBody>
          <a:bodyPr>
            <a:spAutoFit/>
          </a:bodyPr>
          <a:lstStyle/>
          <a:p>
            <a:pPr algn="ctr">
              <a:spcBef>
                <a:spcPct val="0"/>
              </a:spcBef>
            </a:pPr>
            <a:r>
              <a:rPr lang="en-US" altLang="en-US" dirty="0">
                <a:latin typeface="Times New Roman" panose="02020603050405020304" pitchFamily="18" charset="0"/>
                <a:cs typeface="Times New Roman" panose="02020603050405020304" pitchFamily="18" charset="0"/>
              </a:rPr>
              <a:t>DEPARTMENT OF CSE-AIML (CSM)</a:t>
            </a:r>
          </a:p>
          <a:p>
            <a:pPr>
              <a:spcBef>
                <a:spcPct val="0"/>
              </a:spcBef>
            </a:pPr>
            <a:r>
              <a:rPr lang="en-US" altLang="en-US"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FE46F11C-5706-A4BD-4B4C-EF095912EDFD}"/>
              </a:ext>
            </a:extLst>
          </p:cNvPr>
          <p:cNvPicPr>
            <a:picLocks noChangeAspect="1"/>
          </p:cNvPicPr>
          <p:nvPr/>
        </p:nvPicPr>
        <p:blipFill>
          <a:blip r:embed="rId3"/>
          <a:stretch>
            <a:fillRect/>
          </a:stretch>
        </p:blipFill>
        <p:spPr>
          <a:xfrm>
            <a:off x="811764" y="1129004"/>
            <a:ext cx="10571583" cy="5421086"/>
          </a:xfrm>
          <a:prstGeom prst="rect">
            <a:avLst/>
          </a:prstGeom>
        </p:spPr>
      </p:pic>
    </p:spTree>
    <p:extLst>
      <p:ext uri="{BB962C8B-B14F-4D97-AF65-F5344CB8AC3E}">
        <p14:creationId xmlns:p14="http://schemas.microsoft.com/office/powerpoint/2010/main" val="2530056777"/>
      </p:ext>
    </p:extLst>
  </p:cSld>
  <p:clrMapOvr>
    <a:masterClrMapping/>
  </p:clrMapOvr>
  <p:transition>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719</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Light</vt:lpstr>
      <vt:lpstr>Calibri</vt:lpstr>
      <vt:lpstr>Calibri Light</vt:lpstr>
      <vt:lpstr>Cambria</vt:lpstr>
      <vt:lpstr>ff6</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Jadhav</dc:creator>
  <cp:lastModifiedBy>malineni swapna</cp:lastModifiedBy>
  <cp:revision>80</cp:revision>
  <dcterms:created xsi:type="dcterms:W3CDTF">2020-04-12T09:19:27Z</dcterms:created>
  <dcterms:modified xsi:type="dcterms:W3CDTF">2025-01-08T06:43:32Z</dcterms:modified>
</cp:coreProperties>
</file>