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8"/>
  </p:notesMasterIdLst>
  <p:sldIdLst>
    <p:sldId id="256" r:id="rId2"/>
    <p:sldId id="270" r:id="rId3"/>
    <p:sldId id="315" r:id="rId4"/>
    <p:sldId id="279" r:id="rId5"/>
    <p:sldId id="303" r:id="rId6"/>
    <p:sldId id="283" r:id="rId7"/>
    <p:sldId id="292" r:id="rId8"/>
    <p:sldId id="285" r:id="rId9"/>
    <p:sldId id="286" r:id="rId10"/>
    <p:sldId id="293" r:id="rId11"/>
    <p:sldId id="295" r:id="rId12"/>
    <p:sldId id="294" r:id="rId13"/>
    <p:sldId id="299" r:id="rId14"/>
    <p:sldId id="298" r:id="rId15"/>
    <p:sldId id="297" r:id="rId16"/>
    <p:sldId id="296" r:id="rId17"/>
    <p:sldId id="319" r:id="rId18"/>
    <p:sldId id="312" r:id="rId19"/>
    <p:sldId id="311" r:id="rId20"/>
    <p:sldId id="309" r:id="rId21"/>
    <p:sldId id="310" r:id="rId22"/>
    <p:sldId id="320" r:id="rId23"/>
    <p:sldId id="321" r:id="rId24"/>
    <p:sldId id="276" r:id="rId25"/>
    <p:sldId id="269" r:id="rId26"/>
    <p:sldId id="264"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0000FF"/>
    <a:srgbClr val="CC508E"/>
    <a:srgbClr val="0000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p:cViewPr varScale="1">
        <p:scale>
          <a:sx n="78" d="100"/>
          <a:sy n="78" d="100"/>
        </p:scale>
        <p:origin x="1661"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0A6E61-1E67-4AAE-9222-C69903058564}" type="datetimeFigureOut">
              <a:rPr lang="en-GB" smtClean="0"/>
              <a:pPr/>
              <a:t>25/05/2022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B084D0-3E52-4FF2-B139-04E31B5BCBD6}" type="slidenum">
              <a:rPr lang="en-GB" smtClean="0"/>
              <a:pPr/>
              <a:t>‹#›</a:t>
            </a:fld>
            <a:endParaRPr lang="en-GB"/>
          </a:p>
        </p:txBody>
      </p:sp>
    </p:spTree>
    <p:extLst>
      <p:ext uri="{BB962C8B-B14F-4D97-AF65-F5344CB8AC3E}">
        <p14:creationId xmlns:p14="http://schemas.microsoft.com/office/powerpoint/2010/main" val="1711294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59620DC3-D210-4893-A005-47BE4D0A20A3}" type="datetime1">
              <a:rPr lang="en-US" smtClean="0"/>
              <a:pPr>
                <a:defRPr/>
              </a:pPr>
              <a:t>5/25/2022</a:t>
            </a:fld>
            <a:endParaRPr lang="en-US"/>
          </a:p>
        </p:txBody>
      </p:sp>
      <p:sp>
        <p:nvSpPr>
          <p:cNvPr id="5" name="Footer Placeholder 4"/>
          <p:cNvSpPr>
            <a:spLocks noGrp="1"/>
          </p:cNvSpPr>
          <p:nvPr>
            <p:ph type="ftr" sz="quarter" idx="11"/>
          </p:nvPr>
        </p:nvSpPr>
        <p:spPr>
          <a:xfrm>
            <a:off x="2396319" y="329308"/>
            <a:ext cx="3086292" cy="309201"/>
          </a:xfrm>
        </p:spPr>
        <p:txBody>
          <a:bodyPr/>
          <a:lstStyle/>
          <a:p>
            <a:pPr>
              <a:defRPr/>
            </a:pPr>
            <a:endParaRPr lang="en-US"/>
          </a:p>
        </p:txBody>
      </p:sp>
      <p:sp>
        <p:nvSpPr>
          <p:cNvPr id="6" name="Slide Number Placeholder 5"/>
          <p:cNvSpPr>
            <a:spLocks noGrp="1"/>
          </p:cNvSpPr>
          <p:nvPr>
            <p:ph type="sldNum" sz="quarter" idx="12"/>
          </p:nvPr>
        </p:nvSpPr>
        <p:spPr>
          <a:xfrm>
            <a:off x="1434703" y="798973"/>
            <a:ext cx="802005" cy="503578"/>
          </a:xfrm>
        </p:spPr>
        <p:txBody>
          <a:bodyPr/>
          <a:lstStyle/>
          <a:p>
            <a:pPr>
              <a:defRPr/>
            </a:pPr>
            <a:fld id="{EAC4BA16-51C4-4B93-A69E-D6DD8E5510C4}" type="slidenum">
              <a:rPr lang="en-US" smtClean="0"/>
              <a:pPr>
                <a:defRPr/>
              </a:pPr>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5109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B40FE37B-E368-41FD-8201-98D7804AAF55}" type="datetime1">
              <a:rPr lang="en-US" smtClean="0"/>
              <a:pPr>
                <a:defRPr/>
              </a:pPr>
              <a:t>5/25/2022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B3AFB44-8963-4D5A-9770-722A53751F4E}" type="slidenum">
              <a:rPr lang="en-US" smtClean="0"/>
              <a:pPr>
                <a:defRPr/>
              </a:pPr>
              <a:t>‹#›</a:t>
            </a:fld>
            <a:endParaRPr lang="en-US"/>
          </a:p>
        </p:txBody>
      </p:sp>
    </p:spTree>
    <p:extLst>
      <p:ext uri="{BB962C8B-B14F-4D97-AF65-F5344CB8AC3E}">
        <p14:creationId xmlns:p14="http://schemas.microsoft.com/office/powerpoint/2010/main" val="2111186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B8CC0B50-C8EF-4DF8-A6DF-8E8458D65165}" type="datetime1">
              <a:rPr lang="en-US" smtClean="0"/>
              <a:pPr>
                <a:defRPr/>
              </a:pPr>
              <a:t>5/25/2022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CD4177D-3C34-4D5F-9AA5-6FA3C331D7EE}" type="slidenum">
              <a:rPr lang="en-US" smtClean="0"/>
              <a:pPr>
                <a:defRPr/>
              </a:pPr>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7087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F2166180-E018-4CE5-989D-0BC1BAFB7566}" type="datetime1">
              <a:rPr lang="en-US" smtClean="0"/>
              <a:pPr>
                <a:defRPr/>
              </a:pPr>
              <a:t>5/25/2022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5B20AF8-172C-4624-9675-EFA1EACB580C}" type="slidenum">
              <a:rPr lang="en-US" smtClean="0"/>
              <a:pPr>
                <a:defRPr/>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1298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23A546DC-B22E-4E5F-8EC2-7EC316137D5A}" type="datetime1">
              <a:rPr lang="en-US" smtClean="0"/>
              <a:pPr>
                <a:defRPr/>
              </a:pPr>
              <a:t>5/25/2022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534AC0A-4151-47BB-AD5F-F917592E51E6}" type="slidenum">
              <a:rPr lang="en-US" smtClean="0"/>
              <a:pPr>
                <a:defRPr/>
              </a:pPr>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0905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B9D3EA7E-2628-4521-B6FA-F0B6722084F4}" type="datetime1">
              <a:rPr lang="en-US" smtClean="0"/>
              <a:pPr>
                <a:defRPr/>
              </a:pPr>
              <a:t>5/25/2022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18B0231-A98D-4A9B-A1E7-7F01BB74AA97}" type="slidenum">
              <a:rPr lang="en-US" smtClean="0"/>
              <a:pPr>
                <a:defRPr/>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2641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14186EEE-E1EC-4EBF-91F5-7F5455A2ACC7}" type="datetime1">
              <a:rPr lang="en-US" smtClean="0"/>
              <a:pPr>
                <a:defRPr/>
              </a:pPr>
              <a:t>5/25/2022</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9FF6FD9F-6BCE-41CB-A84B-718CCC6C09F5}" type="slidenum">
              <a:rPr lang="en-US" smtClean="0"/>
              <a:pPr>
                <a:defRPr/>
              </a:pPr>
              <a:t>‹#›</a:t>
            </a:fld>
            <a:endParaRPr lang="en-US"/>
          </a:p>
        </p:txBody>
      </p:sp>
    </p:spTree>
    <p:extLst>
      <p:ext uri="{BB962C8B-B14F-4D97-AF65-F5344CB8AC3E}">
        <p14:creationId xmlns:p14="http://schemas.microsoft.com/office/powerpoint/2010/main" val="586644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CC54BF20-F75A-4B1A-958D-60EB277C69D1}" type="datetime1">
              <a:rPr lang="en-US" smtClean="0"/>
              <a:pPr>
                <a:defRPr/>
              </a:pPr>
              <a:t>5/25/2022</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5E634AA-91A4-4783-9A49-A7A565261235}" type="slidenum">
              <a:rPr lang="en-US" smtClean="0"/>
              <a:pPr>
                <a:defRPr/>
              </a:pPr>
              <a:t>‹#›</a:t>
            </a:fld>
            <a:endParaRPr lang="en-US"/>
          </a:p>
        </p:txBody>
      </p:sp>
    </p:spTree>
    <p:extLst>
      <p:ext uri="{BB962C8B-B14F-4D97-AF65-F5344CB8AC3E}">
        <p14:creationId xmlns:p14="http://schemas.microsoft.com/office/powerpoint/2010/main" val="1193578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0355FEE3-DE1F-4EC3-902A-79D4023BA0AF}" type="datetime1">
              <a:rPr lang="en-US" smtClean="0"/>
              <a:pPr>
                <a:defRPr/>
              </a:pPr>
              <a:t>5/25/2022</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4B83F83C-2865-4512-9216-5700DC13072E}" type="slidenum">
              <a:rPr lang="en-US" smtClean="0"/>
              <a:pPr>
                <a:defRPr/>
              </a:pPr>
              <a:t>‹#›</a:t>
            </a:fld>
            <a:endParaRPr lang="en-US"/>
          </a:p>
        </p:txBody>
      </p:sp>
    </p:spTree>
    <p:extLst>
      <p:ext uri="{BB962C8B-B14F-4D97-AF65-F5344CB8AC3E}">
        <p14:creationId xmlns:p14="http://schemas.microsoft.com/office/powerpoint/2010/main" val="3839470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17390656-EDB2-45FE-B363-54FF2C8C238C}" type="datetime1">
              <a:rPr lang="en-US" smtClean="0"/>
              <a:pPr>
                <a:defRPr/>
              </a:pPr>
              <a:t>5/25/2022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8B4ABE5-11F4-47DB-B0D7-60E3A33C2020}" type="slidenum">
              <a:rPr lang="en-US" smtClean="0"/>
              <a:pPr>
                <a:defRPr/>
              </a:pPr>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7434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pPr>
              <a:defRPr/>
            </a:pPr>
            <a:fld id="{DF2A754E-6ED1-4AC0-A323-D62E79147EA9}" type="datetime1">
              <a:rPr lang="en-US" smtClean="0"/>
              <a:pPr>
                <a:defRPr/>
              </a:pPr>
              <a:t>5/25/2022</a:t>
            </a:fld>
            <a:endParaRPr lang="en-US"/>
          </a:p>
        </p:txBody>
      </p:sp>
      <p:sp>
        <p:nvSpPr>
          <p:cNvPr id="6" name="Footer Placeholder 5"/>
          <p:cNvSpPr>
            <a:spLocks noGrp="1"/>
          </p:cNvSpPr>
          <p:nvPr>
            <p:ph type="ftr" sz="quarter" idx="11"/>
          </p:nvPr>
        </p:nvSpPr>
        <p:spPr>
          <a:xfrm>
            <a:off x="1437530" y="318641"/>
            <a:ext cx="3251553" cy="320931"/>
          </a:xfrm>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EEFCBB3-371C-4DBF-8675-D5B223710A4F}" type="slidenum">
              <a:rPr lang="en-US" smtClean="0"/>
              <a:pPr>
                <a:defRPr/>
              </a:pPr>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4700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a:defRPr/>
            </a:pPr>
            <a:fld id="{BAD3AEDD-6E38-4E69-8639-C36242E99A78}" type="datetime1">
              <a:rPr lang="en-US" smtClean="0"/>
              <a:pPr>
                <a:defRPr/>
              </a:pPr>
              <a:t>5/25/2022</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pPr>
              <a:defRPr/>
            </a:pPr>
            <a:fld id="{5D11B3D2-6A7A-43CB-AC29-BDE9AFDFD338}" type="slidenum">
              <a:rPr lang="en-US" smtClean="0"/>
              <a:pPr>
                <a:defRPr/>
              </a:pPr>
              <a:t>‹#›</a:t>
            </a:fld>
            <a:endParaRPr lang="en-US"/>
          </a:p>
        </p:txBody>
      </p:sp>
    </p:spTree>
    <p:extLst>
      <p:ext uri="{BB962C8B-B14F-4D97-AF65-F5344CB8AC3E}">
        <p14:creationId xmlns:p14="http://schemas.microsoft.com/office/powerpoint/2010/main" val="12343029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381000" y="838200"/>
            <a:ext cx="8534400" cy="2286000"/>
          </a:xfrm>
        </p:spPr>
        <p:txBody>
          <a:bodyPr>
            <a:normAutofit/>
          </a:bodyPr>
          <a:lstStyle/>
          <a:p>
            <a:pPr algn="ctr" eaLnBrk="1" hangingPunct="1"/>
            <a:r>
              <a:rPr lang="en-US" sz="4000" b="1" dirty="0">
                <a:solidFill>
                  <a:schemeClr val="accent1">
                    <a:lumMod val="75000"/>
                  </a:schemeClr>
                </a:solidFill>
                <a:latin typeface="Arial" pitchFamily="34" charset="0"/>
                <a:cs typeface="Arial" pitchFamily="34" charset="0"/>
              </a:rPr>
              <a:t>Image fusion using MRI and CT images</a:t>
            </a:r>
            <a:br>
              <a:rPr lang="en-US" sz="4000" b="1" dirty="0">
                <a:solidFill>
                  <a:schemeClr val="accent1">
                    <a:lumMod val="75000"/>
                  </a:schemeClr>
                </a:solidFill>
                <a:latin typeface="Arial" pitchFamily="34" charset="0"/>
                <a:cs typeface="Arial" pitchFamily="34" charset="0"/>
              </a:rPr>
            </a:br>
            <a:br>
              <a:rPr lang="en-US" sz="2800" b="1" dirty="0">
                <a:solidFill>
                  <a:srgbClr val="0000FF"/>
                </a:solidFill>
                <a:latin typeface="Arial" pitchFamily="34" charset="0"/>
                <a:cs typeface="Arial" pitchFamily="34" charset="0"/>
              </a:rPr>
            </a:br>
            <a:endParaRPr lang="en-US" sz="2800" b="1" dirty="0">
              <a:solidFill>
                <a:srgbClr val="0000FF"/>
              </a:solidFill>
              <a:latin typeface="Arial" pitchFamily="34" charset="0"/>
              <a:cs typeface="Arial" pitchFamily="34" charset="0"/>
            </a:endParaRPr>
          </a:p>
        </p:txBody>
      </p:sp>
      <p:sp>
        <p:nvSpPr>
          <p:cNvPr id="3" name="Subtitle 2"/>
          <p:cNvSpPr>
            <a:spLocks noGrp="1"/>
          </p:cNvSpPr>
          <p:nvPr>
            <p:ph type="subTitle" idx="1"/>
          </p:nvPr>
        </p:nvSpPr>
        <p:spPr>
          <a:xfrm>
            <a:off x="228600" y="3733800"/>
            <a:ext cx="8686800" cy="2666999"/>
          </a:xfrm>
        </p:spPr>
        <p:txBody>
          <a:bodyPr rtlCol="0">
            <a:noAutofit/>
          </a:bodyPr>
          <a:lstStyle/>
          <a:p>
            <a:pPr eaLnBrk="1" fontAlgn="auto" hangingPunct="1">
              <a:spcAft>
                <a:spcPts val="0"/>
              </a:spcAft>
              <a:defRPr/>
            </a:pPr>
            <a:endParaRPr lang="en-US" sz="2000" dirty="0">
              <a:solidFill>
                <a:schemeClr val="tx1"/>
              </a:solidFill>
              <a:latin typeface="Times New Roman" pitchFamily="18" charset="0"/>
              <a:cs typeface="Times New Roman" pitchFamily="18" charset="0"/>
            </a:endParaRPr>
          </a:p>
          <a:p>
            <a:pPr eaLnBrk="1" fontAlgn="auto" hangingPunct="1">
              <a:spcAft>
                <a:spcPts val="0"/>
              </a:spcAft>
              <a:buFont typeface="Arial" pitchFamily="34" charset="0"/>
              <a:buNone/>
              <a:defRPr/>
            </a:pPr>
            <a:endParaRPr lang="en-US" sz="2000" dirty="0">
              <a:solidFill>
                <a:schemeClr val="tx1"/>
              </a:solidFill>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5D124923-A85F-4A03-9E1F-3601F06D830C}"/>
              </a:ext>
            </a:extLst>
          </p:cNvPr>
          <p:cNvSpPr txBox="1"/>
          <p:nvPr/>
        </p:nvSpPr>
        <p:spPr>
          <a:xfrm>
            <a:off x="228600" y="4309170"/>
            <a:ext cx="8917858" cy="1200329"/>
          </a:xfrm>
          <a:prstGeom prst="rect">
            <a:avLst/>
          </a:prstGeom>
          <a:noFill/>
        </p:spPr>
        <p:txBody>
          <a:bodyPr wrap="square">
            <a:spAutoFit/>
          </a:bodyPr>
          <a:lstStyle/>
          <a:p>
            <a:pPr algn="just"/>
            <a:r>
              <a:rPr lang="en-US" dirty="0"/>
              <a:t>BATCH-10</a:t>
            </a:r>
          </a:p>
          <a:p>
            <a:pPr algn="just"/>
            <a:r>
              <a:rPr lang="en-US" dirty="0"/>
              <a:t>Mahima T P- 211418104144                                                              Guided By</a:t>
            </a:r>
          </a:p>
          <a:p>
            <a:pPr algn="l"/>
            <a:r>
              <a:rPr lang="en-US" dirty="0" err="1"/>
              <a:t>Sowmiya</a:t>
            </a:r>
            <a:r>
              <a:rPr lang="en-US" dirty="0"/>
              <a:t> K- 211418104257                                                            Dr T JACKULIN </a:t>
            </a:r>
          </a:p>
          <a:p>
            <a:pPr algn="l"/>
            <a:r>
              <a:rPr lang="en-US" dirty="0" err="1"/>
              <a:t>Thokala</a:t>
            </a:r>
            <a:r>
              <a:rPr lang="en-US" dirty="0"/>
              <a:t> </a:t>
            </a:r>
            <a:r>
              <a:rPr lang="en-US" dirty="0" err="1"/>
              <a:t>Veshitha</a:t>
            </a:r>
            <a:r>
              <a:rPr lang="en-US" dirty="0"/>
              <a:t>- 211418104294                                                   Associate Professor</a:t>
            </a:r>
            <a:endParaRPr lang="en-IN" dirty="0"/>
          </a:p>
        </p:txBody>
      </p:sp>
    </p:spTree>
  </p:cSld>
  <p:clrMapOvr>
    <a:masterClrMapping/>
  </p:clrMapOvr>
  <p:transition>
    <p:cut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C06D9-0498-4F1F-BF58-F9FEE49BF896}"/>
              </a:ext>
            </a:extLst>
          </p:cNvPr>
          <p:cNvSpPr>
            <a:spLocks noGrp="1"/>
          </p:cNvSpPr>
          <p:nvPr>
            <p:ph type="title"/>
          </p:nvPr>
        </p:nvSpPr>
        <p:spPr>
          <a:xfrm>
            <a:off x="533401" y="228601"/>
            <a:ext cx="7481434" cy="685800"/>
          </a:xfrm>
        </p:spPr>
        <p:txBody>
          <a:bodyPr/>
          <a:lstStyle/>
          <a:p>
            <a:r>
              <a:rPr lang="en-US" dirty="0">
                <a:solidFill>
                  <a:schemeClr val="accent2">
                    <a:lumMod val="75000"/>
                  </a:schemeClr>
                </a:solidFill>
              </a:rPr>
              <a:t>SEQUENCE DIAGRAM:</a:t>
            </a:r>
            <a:endParaRPr lang="en-IN" dirty="0">
              <a:solidFill>
                <a:schemeClr val="accent2">
                  <a:lumMod val="75000"/>
                </a:schemeClr>
              </a:solidFill>
            </a:endParaRPr>
          </a:p>
        </p:txBody>
      </p:sp>
      <p:pic>
        <p:nvPicPr>
          <p:cNvPr id="6" name="Content Placeholder 4">
            <a:extLst>
              <a:ext uri="{FF2B5EF4-FFF2-40B4-BE49-F238E27FC236}">
                <a16:creationId xmlns:a16="http://schemas.microsoft.com/office/drawing/2014/main" id="{23E5D95A-54C7-4517-938A-151B646DE9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0566" y="914401"/>
            <a:ext cx="7481434" cy="4992327"/>
          </a:xfrm>
          <a:prstGeom prst="rect">
            <a:avLst/>
          </a:prstGeom>
        </p:spPr>
      </p:pic>
    </p:spTree>
    <p:extLst>
      <p:ext uri="{BB962C8B-B14F-4D97-AF65-F5344CB8AC3E}">
        <p14:creationId xmlns:p14="http://schemas.microsoft.com/office/powerpoint/2010/main" val="2757106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B9254-EC7C-4647-93B8-3AAC3179B491}"/>
              </a:ext>
            </a:extLst>
          </p:cNvPr>
          <p:cNvSpPr>
            <a:spLocks noGrp="1"/>
          </p:cNvSpPr>
          <p:nvPr>
            <p:ph type="title"/>
          </p:nvPr>
        </p:nvSpPr>
        <p:spPr>
          <a:xfrm>
            <a:off x="457201" y="804520"/>
            <a:ext cx="7557634" cy="1049235"/>
          </a:xfrm>
        </p:spPr>
        <p:txBody>
          <a:bodyPr/>
          <a:lstStyle/>
          <a:p>
            <a:r>
              <a:rPr lang="en-US" dirty="0">
                <a:solidFill>
                  <a:schemeClr val="accent2">
                    <a:lumMod val="75000"/>
                  </a:schemeClr>
                </a:solidFill>
              </a:rPr>
              <a:t>ER DIAGRAM:</a:t>
            </a:r>
            <a:endParaRPr lang="en-IN" dirty="0">
              <a:solidFill>
                <a:schemeClr val="accent2">
                  <a:lumMod val="75000"/>
                </a:schemeClr>
              </a:solidFill>
            </a:endParaRPr>
          </a:p>
        </p:txBody>
      </p:sp>
      <p:pic>
        <p:nvPicPr>
          <p:cNvPr id="6" name="Content Placeholder 4">
            <a:extLst>
              <a:ext uri="{FF2B5EF4-FFF2-40B4-BE49-F238E27FC236}">
                <a16:creationId xmlns:a16="http://schemas.microsoft.com/office/drawing/2014/main" id="{A4A4C6FA-0128-4C5A-B058-B53DAFF32C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9156" y="2133600"/>
            <a:ext cx="7405688" cy="3187258"/>
          </a:xfrm>
          <a:prstGeom prst="rect">
            <a:avLst/>
          </a:prstGeom>
        </p:spPr>
      </p:pic>
    </p:spTree>
    <p:extLst>
      <p:ext uri="{BB962C8B-B14F-4D97-AF65-F5344CB8AC3E}">
        <p14:creationId xmlns:p14="http://schemas.microsoft.com/office/powerpoint/2010/main" val="562740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9BC9A-6502-4EDC-8822-1FA255B23C27}"/>
              </a:ext>
            </a:extLst>
          </p:cNvPr>
          <p:cNvSpPr>
            <a:spLocks noGrp="1"/>
          </p:cNvSpPr>
          <p:nvPr>
            <p:ph type="title"/>
          </p:nvPr>
        </p:nvSpPr>
        <p:spPr>
          <a:xfrm>
            <a:off x="381001" y="804520"/>
            <a:ext cx="7633834" cy="1049235"/>
          </a:xfrm>
        </p:spPr>
        <p:txBody>
          <a:bodyPr/>
          <a:lstStyle/>
          <a:p>
            <a:r>
              <a:rPr lang="en-US" dirty="0">
                <a:solidFill>
                  <a:schemeClr val="accent1">
                    <a:lumMod val="75000"/>
                  </a:schemeClr>
                </a:solidFill>
              </a:rPr>
              <a:t>MODULES:</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AE07E021-AF45-4F09-8261-34F55FB9F79A}"/>
              </a:ext>
            </a:extLst>
          </p:cNvPr>
          <p:cNvSpPr>
            <a:spLocks noGrp="1"/>
          </p:cNvSpPr>
          <p:nvPr>
            <p:ph idx="1"/>
          </p:nvPr>
        </p:nvSpPr>
        <p:spPr>
          <a:xfrm>
            <a:off x="457201" y="2015733"/>
            <a:ext cx="7557634" cy="3450613"/>
          </a:xfrm>
        </p:spPr>
        <p:txBody>
          <a:bodyPr/>
          <a:lstStyle/>
          <a:p>
            <a:r>
              <a:rPr lang="en-GB" sz="2400" dirty="0"/>
              <a:t>Module 1: Image Decomposition</a:t>
            </a:r>
          </a:p>
          <a:p>
            <a:r>
              <a:rPr lang="en-GB" sz="2400" dirty="0"/>
              <a:t>Module 2: Extracting Feature using DTCWT</a:t>
            </a:r>
          </a:p>
          <a:p>
            <a:r>
              <a:rPr lang="en-GB" sz="2400" dirty="0"/>
              <a:t>Module 3: Image Fusion</a:t>
            </a:r>
          </a:p>
          <a:p>
            <a:r>
              <a:rPr lang="en-GB" sz="2400" dirty="0"/>
              <a:t>Module 4: Image Segmentation</a:t>
            </a:r>
            <a:endParaRPr lang="en-IN" sz="2400" dirty="0"/>
          </a:p>
          <a:p>
            <a:pPr marL="0" indent="0">
              <a:buNone/>
            </a:pPr>
            <a:endParaRPr lang="en-IN" dirty="0"/>
          </a:p>
        </p:txBody>
      </p:sp>
    </p:spTree>
    <p:extLst>
      <p:ext uri="{BB962C8B-B14F-4D97-AF65-F5344CB8AC3E}">
        <p14:creationId xmlns:p14="http://schemas.microsoft.com/office/powerpoint/2010/main" val="1099649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0E90E-F445-4E3B-A9A9-54667FBDDFBA}"/>
              </a:ext>
            </a:extLst>
          </p:cNvPr>
          <p:cNvSpPr>
            <a:spLocks noGrp="1"/>
          </p:cNvSpPr>
          <p:nvPr>
            <p:ph type="title"/>
          </p:nvPr>
        </p:nvSpPr>
        <p:spPr>
          <a:xfrm>
            <a:off x="457201" y="804520"/>
            <a:ext cx="7557634" cy="1049235"/>
          </a:xfrm>
        </p:spPr>
        <p:txBody>
          <a:bodyPr>
            <a:normAutofit/>
          </a:bodyPr>
          <a:lstStyle/>
          <a:p>
            <a:r>
              <a:rPr lang="en-IN" dirty="0">
                <a:solidFill>
                  <a:schemeClr val="accent1">
                    <a:lumMod val="75000"/>
                  </a:schemeClr>
                </a:solidFill>
                <a:cs typeface="Times New Roman" panose="02020603050405020304" pitchFamily="18" charset="0"/>
              </a:rPr>
              <a:t>MODULE 1: Image Decomposition</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B05D9739-0ACD-47EB-BBC6-D688EA9B970F}"/>
              </a:ext>
            </a:extLst>
          </p:cNvPr>
          <p:cNvSpPr>
            <a:spLocks noGrp="1"/>
          </p:cNvSpPr>
          <p:nvPr>
            <p:ph idx="1"/>
          </p:nvPr>
        </p:nvSpPr>
        <p:spPr>
          <a:xfrm>
            <a:off x="457201" y="2015733"/>
            <a:ext cx="8077199" cy="4037747"/>
          </a:xfrm>
        </p:spPr>
        <p:txBody>
          <a:bodyPr>
            <a:normAutofit/>
          </a:bodyPr>
          <a:lstStyle/>
          <a:p>
            <a:r>
              <a:rPr lang="en-US" dirty="0">
                <a:effectLst/>
                <a:ea typeface="Times New Roman" panose="02020603050405020304" pitchFamily="18" charset="0"/>
              </a:rPr>
              <a:t>In this module, we developed a website, which will prompt the user to upload the CT and MRI image of a patient. </a:t>
            </a:r>
          </a:p>
          <a:p>
            <a:r>
              <a:rPr lang="en-US" dirty="0">
                <a:effectLst/>
                <a:ea typeface="Times New Roman" panose="02020603050405020304" pitchFamily="18" charset="0"/>
              </a:rPr>
              <a:t>The uploaded image is in the form of  RGB. This RGB image is converted into gray scale image, which has the intensity information. </a:t>
            </a:r>
          </a:p>
          <a:p>
            <a:r>
              <a:rPr lang="en-US" dirty="0">
                <a:effectLst/>
                <a:ea typeface="Times New Roman" panose="02020603050405020304" pitchFamily="18" charset="0"/>
              </a:rPr>
              <a:t> After  that these source gray scale CT and</a:t>
            </a:r>
          </a:p>
          <a:p>
            <a:pPr marL="0" indent="0">
              <a:buNone/>
            </a:pPr>
            <a:r>
              <a:rPr lang="en-US" dirty="0">
                <a:effectLst/>
                <a:ea typeface="Times New Roman" panose="02020603050405020304" pitchFamily="18" charset="0"/>
              </a:rPr>
              <a:t>    MRI image is decomposed using DTCWT.</a:t>
            </a:r>
          </a:p>
          <a:p>
            <a:pPr marL="0" indent="0">
              <a:buNone/>
            </a:pPr>
            <a:endParaRPr lang="en-US" sz="1800" dirty="0"/>
          </a:p>
          <a:p>
            <a:pPr marL="0" indent="0">
              <a:buNone/>
            </a:pPr>
            <a:endParaRPr lang="en-US" sz="1800" dirty="0"/>
          </a:p>
          <a:p>
            <a:pPr marL="0" indent="0">
              <a:buNone/>
            </a:pPr>
            <a:r>
              <a:rPr lang="en-US" sz="1800" dirty="0"/>
              <a:t>                                                                                         Decomposed image</a:t>
            </a:r>
            <a:endParaRPr lang="en-IN" dirty="0"/>
          </a:p>
        </p:txBody>
      </p:sp>
      <p:sp>
        <p:nvSpPr>
          <p:cNvPr id="5" name="Rectangle 4" descr="IMG_20210324_090815">
            <a:extLst>
              <a:ext uri="{FF2B5EF4-FFF2-40B4-BE49-F238E27FC236}">
                <a16:creationId xmlns:a16="http://schemas.microsoft.com/office/drawing/2014/main" id="{82363948-1CFB-773F-F4DF-109DCEC6F099}"/>
              </a:ext>
            </a:extLst>
          </p:cNvPr>
          <p:cNvSpPr>
            <a:spLocks noChangeArrowheads="1"/>
          </p:cNvSpPr>
          <p:nvPr/>
        </p:nvSpPr>
        <p:spPr bwMode="auto">
          <a:xfrm>
            <a:off x="5867400" y="3832466"/>
            <a:ext cx="2371725" cy="1656003"/>
          </a:xfrm>
          <a:prstGeom prst="rect">
            <a:avLst/>
          </a:prstGeom>
          <a:blipFill dpi="0" rotWithShape="0">
            <a:blip r:embed="rId2"/>
            <a:srcRect/>
            <a:stretch>
              <a:fillRect/>
            </a:stretch>
          </a:blip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Tree>
    <p:extLst>
      <p:ext uri="{BB962C8B-B14F-4D97-AF65-F5344CB8AC3E}">
        <p14:creationId xmlns:p14="http://schemas.microsoft.com/office/powerpoint/2010/main" val="2582520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F1B54-29B8-4680-91E7-EE5C1EE8DF7D}"/>
              </a:ext>
            </a:extLst>
          </p:cNvPr>
          <p:cNvSpPr>
            <a:spLocks noGrp="1"/>
          </p:cNvSpPr>
          <p:nvPr>
            <p:ph type="title"/>
          </p:nvPr>
        </p:nvSpPr>
        <p:spPr>
          <a:xfrm>
            <a:off x="381001" y="804520"/>
            <a:ext cx="7633834" cy="1049235"/>
          </a:xfrm>
        </p:spPr>
        <p:txBody>
          <a:bodyPr>
            <a:normAutofit/>
          </a:bodyPr>
          <a:lstStyle/>
          <a:p>
            <a:r>
              <a:rPr lang="en-GB" sz="2800" dirty="0">
                <a:solidFill>
                  <a:schemeClr val="accent1">
                    <a:lumMod val="75000"/>
                  </a:schemeClr>
                </a:solidFill>
                <a:cs typeface="Times New Roman" panose="02020603050405020304" pitchFamily="18" charset="0"/>
              </a:rPr>
              <a:t>MODULE 2: Extracting Features using DTCWT</a:t>
            </a:r>
            <a:endParaRPr lang="en-IN" sz="2800" dirty="0">
              <a:solidFill>
                <a:schemeClr val="accent1">
                  <a:lumMod val="75000"/>
                </a:schemeClr>
              </a:solidFill>
            </a:endParaRPr>
          </a:p>
        </p:txBody>
      </p:sp>
      <p:sp>
        <p:nvSpPr>
          <p:cNvPr id="3" name="Content Placeholder 2">
            <a:extLst>
              <a:ext uri="{FF2B5EF4-FFF2-40B4-BE49-F238E27FC236}">
                <a16:creationId xmlns:a16="http://schemas.microsoft.com/office/drawing/2014/main" id="{6005AE3A-0330-4F10-99AE-3C075BF76297}"/>
              </a:ext>
            </a:extLst>
          </p:cNvPr>
          <p:cNvSpPr>
            <a:spLocks noGrp="1"/>
          </p:cNvSpPr>
          <p:nvPr>
            <p:ph idx="1"/>
          </p:nvPr>
        </p:nvSpPr>
        <p:spPr>
          <a:xfrm>
            <a:off x="533401" y="2015733"/>
            <a:ext cx="7481434" cy="3450613"/>
          </a:xfrm>
        </p:spPr>
        <p:txBody>
          <a:bodyPr>
            <a:normAutofit/>
          </a:bodyPr>
          <a:lstStyle/>
          <a:p>
            <a:pPr>
              <a:spcBef>
                <a:spcPts val="1200"/>
              </a:spcBef>
              <a:spcAft>
                <a:spcPts val="600"/>
              </a:spcAft>
            </a:pPr>
            <a:r>
              <a:rPr lang="en-GB" sz="2000" b="0" i="0" u="none" strike="noStrike" dirty="0">
                <a:solidFill>
                  <a:srgbClr val="000000"/>
                </a:solidFill>
                <a:effectLst/>
              </a:rPr>
              <a:t>After decomposition we will extract the high intensity and low-intensity features. It produce the various levels of decomposed images. </a:t>
            </a:r>
          </a:p>
          <a:p>
            <a:pPr>
              <a:spcBef>
                <a:spcPts val="1200"/>
              </a:spcBef>
              <a:spcAft>
                <a:spcPts val="600"/>
              </a:spcAft>
            </a:pPr>
            <a:r>
              <a:rPr lang="en-GB" sz="2000" b="0" i="0" u="none" strike="noStrike" dirty="0">
                <a:solidFill>
                  <a:srgbClr val="000000"/>
                </a:solidFill>
                <a:effectLst/>
              </a:rPr>
              <a:t>The principal component analysis is used to reduce the dimension of the data, if the data is larger in size, also extract the silent and complementary features. As the medical images are larger, to reduce the data here, PCA is used. The PCA will remove the unwanted and repeated information present in DTCWT.</a:t>
            </a:r>
          </a:p>
          <a:p>
            <a:endParaRPr lang="en-IN" dirty="0"/>
          </a:p>
        </p:txBody>
      </p:sp>
    </p:spTree>
    <p:extLst>
      <p:ext uri="{BB962C8B-B14F-4D97-AF65-F5344CB8AC3E}">
        <p14:creationId xmlns:p14="http://schemas.microsoft.com/office/powerpoint/2010/main" val="2716988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82EFE-6933-441C-A765-F00E47E5EECF}"/>
              </a:ext>
            </a:extLst>
          </p:cNvPr>
          <p:cNvSpPr>
            <a:spLocks noGrp="1"/>
          </p:cNvSpPr>
          <p:nvPr>
            <p:ph type="title"/>
          </p:nvPr>
        </p:nvSpPr>
        <p:spPr>
          <a:xfrm>
            <a:off x="304801" y="804520"/>
            <a:ext cx="7710034" cy="1049235"/>
          </a:xfrm>
        </p:spPr>
        <p:txBody>
          <a:bodyPr/>
          <a:lstStyle/>
          <a:p>
            <a:r>
              <a:rPr lang="en-IN" sz="3200" dirty="0">
                <a:solidFill>
                  <a:schemeClr val="accent1">
                    <a:lumMod val="75000"/>
                  </a:schemeClr>
                </a:solidFill>
                <a:cs typeface="Times New Roman" panose="02020603050405020304" pitchFamily="18" charset="0"/>
              </a:rPr>
              <a:t>MODULE 3: Image fusion</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21E784FF-EB25-46B6-BB32-33371BC3F208}"/>
              </a:ext>
            </a:extLst>
          </p:cNvPr>
          <p:cNvSpPr>
            <a:spLocks noGrp="1"/>
          </p:cNvSpPr>
          <p:nvPr>
            <p:ph idx="1"/>
          </p:nvPr>
        </p:nvSpPr>
        <p:spPr>
          <a:xfrm>
            <a:off x="228600" y="2015733"/>
            <a:ext cx="8686800" cy="4537467"/>
          </a:xfrm>
        </p:spPr>
        <p:txBody>
          <a:bodyPr>
            <a:normAutofit/>
          </a:bodyPr>
          <a:lstStyle/>
          <a:p>
            <a:r>
              <a:rPr lang="en-GB" sz="2400" dirty="0">
                <a:cs typeface="Times New Roman" panose="02020603050405020304" pitchFamily="18" charset="0"/>
              </a:rPr>
              <a:t>The decomposed MRI and CT images Mri_0, Mri_1,Mri_2,Mri_3 and CT_0, CT_1,CT_2,CT_3 are fused together as fusion_0,fusion_1, fusion_2 and fusion_3.</a:t>
            </a:r>
          </a:p>
          <a:p>
            <a:r>
              <a:rPr lang="en-GB" sz="2400" dirty="0">
                <a:cs typeface="Times New Roman" panose="02020603050405020304" pitchFamily="18" charset="0"/>
              </a:rPr>
              <a:t>These fusion images are passes through VGG19 and fusion image with highest probability is obtained as final fused image.</a:t>
            </a:r>
          </a:p>
          <a:p>
            <a:r>
              <a:rPr lang="en-GB" sz="2400" dirty="0">
                <a:cs typeface="Times New Roman" panose="02020603050405020304" pitchFamily="18" charset="0"/>
              </a:rPr>
              <a:t>Now we apply the Inverse dual-tree complex </a:t>
            </a:r>
          </a:p>
          <a:p>
            <a:pPr marL="0" indent="0">
              <a:buNone/>
            </a:pPr>
            <a:r>
              <a:rPr lang="en-GB" sz="2400" dirty="0">
                <a:cs typeface="Times New Roman" panose="02020603050405020304" pitchFamily="18" charset="0"/>
              </a:rPr>
              <a:t>  wavelet transform to restore the fused image.</a:t>
            </a:r>
          </a:p>
          <a:p>
            <a:pPr marL="0" indent="0">
              <a:buNone/>
            </a:pPr>
            <a:r>
              <a:rPr lang="en-GB" sz="2400" dirty="0">
                <a:cs typeface="Times New Roman" panose="02020603050405020304" pitchFamily="18" charset="0"/>
              </a:rPr>
              <a:t>                                                                                </a:t>
            </a:r>
            <a:r>
              <a:rPr lang="en-GB" sz="1800" dirty="0">
                <a:cs typeface="Times New Roman" panose="02020603050405020304" pitchFamily="18" charset="0"/>
              </a:rPr>
              <a:t>Fused image</a:t>
            </a:r>
            <a:endParaRPr lang="en-IN" sz="1800" dirty="0"/>
          </a:p>
        </p:txBody>
      </p:sp>
      <p:sp>
        <p:nvSpPr>
          <p:cNvPr id="4" name="Rectangle 3" descr="IMG_20210324_090950">
            <a:extLst>
              <a:ext uri="{FF2B5EF4-FFF2-40B4-BE49-F238E27FC236}">
                <a16:creationId xmlns:a16="http://schemas.microsoft.com/office/drawing/2014/main" id="{098125B4-4F5C-79CF-1052-5A72318EE771}"/>
              </a:ext>
            </a:extLst>
          </p:cNvPr>
          <p:cNvSpPr>
            <a:spLocks noChangeArrowheads="1"/>
          </p:cNvSpPr>
          <p:nvPr/>
        </p:nvSpPr>
        <p:spPr bwMode="auto">
          <a:xfrm>
            <a:off x="6705600" y="4419600"/>
            <a:ext cx="1752600" cy="1295400"/>
          </a:xfrm>
          <a:prstGeom prst="rect">
            <a:avLst/>
          </a:prstGeom>
          <a:blipFill dpi="0" rotWithShape="0">
            <a:blip r:embed="rId2"/>
            <a:srcRect/>
            <a:stretch>
              <a:fillRect/>
            </a:stretch>
          </a:blipFill>
          <a:ln w="9525">
            <a:solidFill>
              <a:srgbClr val="000000"/>
            </a:solidFill>
            <a:miter lim="800000"/>
            <a:headEnd/>
            <a:tailEnd/>
          </a:ln>
        </p:spPr>
        <p:txBody>
          <a:bodyPr rot="0" vert="horz" wrap="square" lIns="91440" tIns="45720" rIns="91440" bIns="45720" anchor="t" anchorCtr="0" upright="1">
            <a:noAutofit/>
          </a:bodyPr>
          <a:lstStyle/>
          <a:p>
            <a:endParaRPr lang="en-IN"/>
          </a:p>
        </p:txBody>
      </p:sp>
    </p:spTree>
    <p:extLst>
      <p:ext uri="{BB962C8B-B14F-4D97-AF65-F5344CB8AC3E}">
        <p14:creationId xmlns:p14="http://schemas.microsoft.com/office/powerpoint/2010/main" val="1907424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DE217-21CF-4186-B192-88A69D2B6316}"/>
              </a:ext>
            </a:extLst>
          </p:cNvPr>
          <p:cNvSpPr>
            <a:spLocks noGrp="1"/>
          </p:cNvSpPr>
          <p:nvPr>
            <p:ph type="title"/>
          </p:nvPr>
        </p:nvSpPr>
        <p:spPr>
          <a:xfrm>
            <a:off x="457201" y="804520"/>
            <a:ext cx="7557634" cy="1049235"/>
          </a:xfrm>
        </p:spPr>
        <p:txBody>
          <a:bodyPr/>
          <a:lstStyle/>
          <a:p>
            <a:r>
              <a:rPr lang="fr-FR" sz="3200" dirty="0">
                <a:solidFill>
                  <a:schemeClr val="accent1">
                    <a:lumMod val="75000"/>
                  </a:schemeClr>
                </a:solidFill>
                <a:cs typeface="Times New Roman" panose="02020603050405020304" pitchFamily="18" charset="0"/>
              </a:rPr>
              <a:t>MODULE 4: Image segmentation</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2E4C3CF7-D650-4E2E-8840-460B269C96A5}"/>
              </a:ext>
            </a:extLst>
          </p:cNvPr>
          <p:cNvSpPr>
            <a:spLocks noGrp="1"/>
          </p:cNvSpPr>
          <p:nvPr>
            <p:ph idx="1"/>
          </p:nvPr>
        </p:nvSpPr>
        <p:spPr>
          <a:xfrm>
            <a:off x="457201" y="2015733"/>
            <a:ext cx="7557633" cy="3927867"/>
          </a:xfrm>
        </p:spPr>
        <p:txBody>
          <a:bodyPr>
            <a:normAutofit lnSpcReduction="10000"/>
          </a:bodyPr>
          <a:lstStyle/>
          <a:p>
            <a:r>
              <a:rPr lang="en-US" sz="2400" dirty="0">
                <a:effectLst/>
                <a:ea typeface="Times New Roman" panose="02020603050405020304" pitchFamily="18" charset="0"/>
              </a:rPr>
              <a:t>The segmentation is used to differentiate the details of lines, curves and boundaries. So the segmentation is performed on  the final fused image.</a:t>
            </a:r>
          </a:p>
          <a:p>
            <a:endParaRPr lang="en-US" sz="2400" dirty="0">
              <a:ea typeface="Times New Roman" panose="02020603050405020304" pitchFamily="18" charset="0"/>
            </a:endParaRPr>
          </a:p>
          <a:p>
            <a:endParaRPr lang="en-US" sz="2400" dirty="0">
              <a:effectLst/>
              <a:ea typeface="Times New Roman" panose="02020603050405020304" pitchFamily="18" charset="0"/>
            </a:endParaRPr>
          </a:p>
          <a:p>
            <a:endParaRPr lang="en-US" sz="2400" dirty="0">
              <a:ea typeface="Times New Roman" panose="02020603050405020304" pitchFamily="18" charset="0"/>
            </a:endParaRPr>
          </a:p>
          <a:p>
            <a:pPr marL="0" indent="0">
              <a:buNone/>
            </a:pPr>
            <a:endParaRPr lang="en-US" sz="1800" dirty="0">
              <a:effectLst/>
              <a:ea typeface="Times New Roman" panose="02020603050405020304" pitchFamily="18" charset="0"/>
            </a:endParaRPr>
          </a:p>
          <a:p>
            <a:pPr marL="0" indent="0">
              <a:buNone/>
            </a:pPr>
            <a:r>
              <a:rPr lang="en-US" sz="1800" dirty="0">
                <a:effectLst/>
                <a:ea typeface="Times New Roman" panose="02020603050405020304" pitchFamily="18" charset="0"/>
              </a:rPr>
              <a:t>                                                Segmented image</a:t>
            </a:r>
          </a:p>
          <a:p>
            <a:endParaRPr lang="en-IN" dirty="0"/>
          </a:p>
        </p:txBody>
      </p:sp>
      <p:sp>
        <p:nvSpPr>
          <p:cNvPr id="6" name="Rectangle 5" descr="IMG_20210324_091015">
            <a:extLst>
              <a:ext uri="{FF2B5EF4-FFF2-40B4-BE49-F238E27FC236}">
                <a16:creationId xmlns:a16="http://schemas.microsoft.com/office/drawing/2014/main" id="{65574B17-5B18-484C-AD0F-2A60C7A2ECD9}"/>
              </a:ext>
            </a:extLst>
          </p:cNvPr>
          <p:cNvSpPr>
            <a:spLocks noChangeArrowheads="1"/>
          </p:cNvSpPr>
          <p:nvPr/>
        </p:nvSpPr>
        <p:spPr bwMode="auto">
          <a:xfrm>
            <a:off x="2971800" y="3441290"/>
            <a:ext cx="2819400" cy="1905000"/>
          </a:xfrm>
          <a:prstGeom prst="rect">
            <a:avLst/>
          </a:prstGeom>
          <a:blipFill dpi="0" rotWithShape="0">
            <a:blip r:embed="rId2"/>
            <a:srcRect/>
            <a:stretch>
              <a:fillRect/>
            </a:stretch>
          </a:blipFill>
          <a:ln w="9525">
            <a:solidFill>
              <a:srgbClr val="000000"/>
            </a:solidFill>
            <a:miter lim="800000"/>
            <a:headEnd/>
            <a:tailEnd/>
          </a:ln>
        </p:spPr>
        <p:txBody>
          <a:bodyPr rot="0" vert="horz" wrap="square" lIns="91440" tIns="45720" rIns="91440" bIns="45720" anchor="t" anchorCtr="0" upright="1">
            <a:noAutofit/>
          </a:bodyPr>
          <a:lstStyle/>
          <a:p>
            <a:endParaRPr lang="en-IN" dirty="0"/>
          </a:p>
        </p:txBody>
      </p:sp>
    </p:spTree>
    <p:extLst>
      <p:ext uri="{BB962C8B-B14F-4D97-AF65-F5344CB8AC3E}">
        <p14:creationId xmlns:p14="http://schemas.microsoft.com/office/powerpoint/2010/main" val="1047882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8D861-2841-9F85-A996-DEAB727962C5}"/>
              </a:ext>
            </a:extLst>
          </p:cNvPr>
          <p:cNvSpPr>
            <a:spLocks noGrp="1"/>
          </p:cNvSpPr>
          <p:nvPr>
            <p:ph type="title"/>
          </p:nvPr>
        </p:nvSpPr>
        <p:spPr>
          <a:xfrm>
            <a:off x="685801" y="152401"/>
            <a:ext cx="7329034" cy="533400"/>
          </a:xfrm>
        </p:spPr>
        <p:txBody>
          <a:bodyPr/>
          <a:lstStyle/>
          <a:p>
            <a:r>
              <a:rPr lang="en-US" sz="2800" dirty="0">
                <a:solidFill>
                  <a:schemeClr val="accent1">
                    <a:lumMod val="75000"/>
                  </a:schemeClr>
                </a:solidFill>
                <a:cs typeface="Times New Roman" panose="02020603050405020304" pitchFamily="18" charset="0"/>
              </a:rPr>
              <a:t>Test cases and reports</a:t>
            </a:r>
            <a:endParaRPr lang="en-IN" sz="2800" dirty="0">
              <a:solidFill>
                <a:schemeClr val="accent1">
                  <a:lumMod val="75000"/>
                </a:schemeClr>
              </a:solidFill>
              <a:cs typeface="Times New Roman" panose="02020603050405020304" pitchFamily="18" charset="0"/>
            </a:endParaRPr>
          </a:p>
        </p:txBody>
      </p:sp>
      <p:graphicFrame>
        <p:nvGraphicFramePr>
          <p:cNvPr id="7" name="Table 4">
            <a:extLst>
              <a:ext uri="{FF2B5EF4-FFF2-40B4-BE49-F238E27FC236}">
                <a16:creationId xmlns:a16="http://schemas.microsoft.com/office/drawing/2014/main" id="{AF15167F-5EEB-0CC0-679D-CEACD75F1E5D}"/>
              </a:ext>
            </a:extLst>
          </p:cNvPr>
          <p:cNvGraphicFramePr>
            <a:graphicFrameLocks noGrp="1"/>
          </p:cNvGraphicFramePr>
          <p:nvPr>
            <p:ph idx="1"/>
            <p:extLst>
              <p:ext uri="{D42A27DB-BD31-4B8C-83A1-F6EECF244321}">
                <p14:modId xmlns:p14="http://schemas.microsoft.com/office/powerpoint/2010/main" val="3179634513"/>
              </p:ext>
            </p:extLst>
          </p:nvPr>
        </p:nvGraphicFramePr>
        <p:xfrm>
          <a:off x="152401" y="703006"/>
          <a:ext cx="8763000" cy="5311058"/>
        </p:xfrm>
        <a:graphic>
          <a:graphicData uri="http://schemas.openxmlformats.org/drawingml/2006/table">
            <a:tbl>
              <a:tblPr firstRow="1" bandRow="1">
                <a:tableStyleId>{5C22544A-7EE6-4342-B048-85BDC9FD1C3A}</a:tableStyleId>
              </a:tblPr>
              <a:tblGrid>
                <a:gridCol w="1141896">
                  <a:extLst>
                    <a:ext uri="{9D8B030D-6E8A-4147-A177-3AD203B41FA5}">
                      <a16:colId xmlns:a16="http://schemas.microsoft.com/office/drawing/2014/main" val="2271909244"/>
                    </a:ext>
                  </a:extLst>
                </a:gridCol>
                <a:gridCol w="1683241">
                  <a:extLst>
                    <a:ext uri="{9D8B030D-6E8A-4147-A177-3AD203B41FA5}">
                      <a16:colId xmlns:a16="http://schemas.microsoft.com/office/drawing/2014/main" val="3418197950"/>
                    </a:ext>
                  </a:extLst>
                </a:gridCol>
                <a:gridCol w="2266875">
                  <a:extLst>
                    <a:ext uri="{9D8B030D-6E8A-4147-A177-3AD203B41FA5}">
                      <a16:colId xmlns:a16="http://schemas.microsoft.com/office/drawing/2014/main" val="1458878913"/>
                    </a:ext>
                  </a:extLst>
                </a:gridCol>
                <a:gridCol w="2639050">
                  <a:extLst>
                    <a:ext uri="{9D8B030D-6E8A-4147-A177-3AD203B41FA5}">
                      <a16:colId xmlns:a16="http://schemas.microsoft.com/office/drawing/2014/main" val="189092256"/>
                    </a:ext>
                  </a:extLst>
                </a:gridCol>
                <a:gridCol w="1031938">
                  <a:extLst>
                    <a:ext uri="{9D8B030D-6E8A-4147-A177-3AD203B41FA5}">
                      <a16:colId xmlns:a16="http://schemas.microsoft.com/office/drawing/2014/main" val="3239286903"/>
                    </a:ext>
                  </a:extLst>
                </a:gridCol>
              </a:tblGrid>
              <a:tr h="904411">
                <a:tc>
                  <a:txBody>
                    <a:bodyPr/>
                    <a:lstStyle/>
                    <a:p>
                      <a:pPr algn="ctr"/>
                      <a:r>
                        <a:rPr lang="en-US" dirty="0"/>
                        <a:t>TESTCASE ID</a:t>
                      </a:r>
                      <a:endParaRPr lang="en-IN" dirty="0"/>
                    </a:p>
                  </a:txBody>
                  <a:tcPr/>
                </a:tc>
                <a:tc>
                  <a:txBody>
                    <a:bodyPr/>
                    <a:lstStyle/>
                    <a:p>
                      <a:pPr algn="ctr"/>
                      <a:r>
                        <a:rPr lang="en-US" dirty="0"/>
                        <a:t>TESTCASE/ ACTION TO BE PERFORMED</a:t>
                      </a:r>
                      <a:endParaRPr lang="en-IN" dirty="0"/>
                    </a:p>
                  </a:txBody>
                  <a:tcPr/>
                </a:tc>
                <a:tc>
                  <a:txBody>
                    <a:bodyPr/>
                    <a:lstStyle/>
                    <a:p>
                      <a:pPr algn="ctr"/>
                      <a:r>
                        <a:rPr lang="en-US" dirty="0"/>
                        <a:t>EXPECTED OUTPUT</a:t>
                      </a:r>
                      <a:endParaRPr lang="en-IN" dirty="0"/>
                    </a:p>
                  </a:txBody>
                  <a:tcPr/>
                </a:tc>
                <a:tc>
                  <a:txBody>
                    <a:bodyPr/>
                    <a:lstStyle/>
                    <a:p>
                      <a:pPr algn="ctr"/>
                      <a:r>
                        <a:rPr lang="en-US" dirty="0"/>
                        <a:t>ACTUAL OUTPUT</a:t>
                      </a:r>
                      <a:endParaRPr lang="en-IN" dirty="0"/>
                    </a:p>
                  </a:txBody>
                  <a:tcPr/>
                </a:tc>
                <a:tc>
                  <a:txBody>
                    <a:bodyPr/>
                    <a:lstStyle/>
                    <a:p>
                      <a:pPr algn="ctr"/>
                      <a:r>
                        <a:rPr lang="en-US" dirty="0"/>
                        <a:t>PASS/ FAIL</a:t>
                      </a:r>
                      <a:endParaRPr lang="en-IN" dirty="0"/>
                    </a:p>
                  </a:txBody>
                  <a:tcPr/>
                </a:tc>
                <a:extLst>
                  <a:ext uri="{0D108BD9-81ED-4DB2-BD59-A6C34878D82A}">
                    <a16:rowId xmlns:a16="http://schemas.microsoft.com/office/drawing/2014/main" val="1533561025"/>
                  </a:ext>
                </a:extLst>
              </a:tr>
              <a:tr h="904411">
                <a:tc>
                  <a:txBody>
                    <a:bodyPr/>
                    <a:lstStyle/>
                    <a:p>
                      <a:pPr algn="ctr"/>
                      <a:r>
                        <a:rPr lang="en-US" sz="1600" dirty="0"/>
                        <a:t>TC01</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t>Upload Documents </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t>Accept when image is chosen , if left empty display error message</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t>File accepted when chosen and error message displayed when left empty</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t>Pass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69387607"/>
                  </a:ext>
                </a:extLst>
              </a:tr>
              <a:tr h="1602972">
                <a:tc>
                  <a:txBody>
                    <a:bodyPr/>
                    <a:lstStyle/>
                    <a:p>
                      <a:pPr algn="ctr"/>
                      <a:r>
                        <a:rPr lang="en-US" sz="1600" dirty="0"/>
                        <a:t>TC02</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t>Select points for image registration</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t>Submit image for registration if correct number of points is selected else display error message</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t>Image submitted for registration only when correct number of points are selected and error message displayed when points selected is less or more.</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t>Pass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33556641"/>
                  </a:ext>
                </a:extLst>
              </a:tr>
              <a:tr h="633088">
                <a:tc>
                  <a:txBody>
                    <a:bodyPr/>
                    <a:lstStyle/>
                    <a:p>
                      <a:pPr algn="ctr"/>
                      <a:r>
                        <a:rPr lang="en-US" sz="1600" dirty="0"/>
                        <a:t>TC03</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t>Generate registered image</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t>Confirms user with registered image</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t>Registered image generated successfully</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t>Pass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16039312"/>
                  </a:ext>
                </a:extLst>
              </a:tr>
              <a:tr h="633088">
                <a:tc>
                  <a:txBody>
                    <a:bodyPr/>
                    <a:lstStyle/>
                    <a:p>
                      <a:pPr algn="ctr"/>
                      <a:r>
                        <a:rPr lang="en-US" sz="1600" dirty="0"/>
                        <a:t>TC04</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t>Generate fused image</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t>Displays the fused image</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t>Image fused successfully</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t>Pass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28379980"/>
                  </a:ext>
                </a:extLst>
              </a:tr>
              <a:tr h="633088">
                <a:tc>
                  <a:txBody>
                    <a:bodyPr/>
                    <a:lstStyle/>
                    <a:p>
                      <a:pPr algn="ctr"/>
                      <a:r>
                        <a:rPr lang="en-US" sz="1600" dirty="0"/>
                        <a:t>TC05</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t>Generate segmented image</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t>Provides user with segmented image</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t>Image segmentation done successfully</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t>Pass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90074421"/>
                  </a:ext>
                </a:extLst>
              </a:tr>
            </a:tbl>
          </a:graphicData>
        </a:graphic>
      </p:graphicFrame>
    </p:spTree>
    <p:extLst>
      <p:ext uri="{BB962C8B-B14F-4D97-AF65-F5344CB8AC3E}">
        <p14:creationId xmlns:p14="http://schemas.microsoft.com/office/powerpoint/2010/main" val="417068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F68C4-BF6E-4D41-8DA2-089D36B7B849}"/>
              </a:ext>
            </a:extLst>
          </p:cNvPr>
          <p:cNvSpPr>
            <a:spLocks noGrp="1"/>
          </p:cNvSpPr>
          <p:nvPr>
            <p:ph type="title"/>
          </p:nvPr>
        </p:nvSpPr>
        <p:spPr>
          <a:xfrm>
            <a:off x="355889" y="5141144"/>
            <a:ext cx="7481434" cy="573856"/>
          </a:xfrm>
        </p:spPr>
        <p:txBody>
          <a:bodyPr>
            <a:normAutofit fontScale="90000"/>
          </a:bodyPr>
          <a:lstStyle/>
          <a:p>
            <a:pPr algn="ctr"/>
            <a:br>
              <a:rPr lang="en-US" sz="1800" dirty="0"/>
            </a:br>
            <a:r>
              <a:rPr lang="en-US" sz="1800" dirty="0"/>
              <a:t>		</a:t>
            </a:r>
            <a:br>
              <a:rPr lang="en-US" sz="1800" dirty="0"/>
            </a:br>
            <a:r>
              <a:rPr lang="en-US" sz="1800" dirty="0"/>
              <a:t>                       Upload page</a:t>
            </a:r>
            <a:endParaRPr lang="en-IN" sz="1800" dirty="0"/>
          </a:p>
        </p:txBody>
      </p:sp>
      <p:pic>
        <p:nvPicPr>
          <p:cNvPr id="6" name="Content Placeholder 5">
            <a:extLst>
              <a:ext uri="{FF2B5EF4-FFF2-40B4-BE49-F238E27FC236}">
                <a16:creationId xmlns:a16="http://schemas.microsoft.com/office/drawing/2014/main" id="{3914C178-92B6-368B-2DF3-D8F4956910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058" y="1066800"/>
            <a:ext cx="8442053" cy="4285891"/>
          </a:xfrm>
        </p:spPr>
      </p:pic>
      <p:sp>
        <p:nvSpPr>
          <p:cNvPr id="4" name="Title 1">
            <a:extLst>
              <a:ext uri="{FF2B5EF4-FFF2-40B4-BE49-F238E27FC236}">
                <a16:creationId xmlns:a16="http://schemas.microsoft.com/office/drawing/2014/main" id="{331C4207-28D2-FF03-403E-0E08F789A834}"/>
              </a:ext>
            </a:extLst>
          </p:cNvPr>
          <p:cNvSpPr txBox="1">
            <a:spLocks/>
          </p:cNvSpPr>
          <p:nvPr/>
        </p:nvSpPr>
        <p:spPr>
          <a:xfrm>
            <a:off x="678752" y="281398"/>
            <a:ext cx="7481434" cy="573856"/>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dirty="0">
                <a:solidFill>
                  <a:schemeClr val="accent1">
                    <a:lumMod val="75000"/>
                  </a:schemeClr>
                </a:solidFill>
              </a:rPr>
              <a:t>SCREENSHOTS:</a:t>
            </a:r>
            <a:endParaRPr lang="en-IN" dirty="0">
              <a:solidFill>
                <a:schemeClr val="accent1">
                  <a:lumMod val="75000"/>
                </a:schemeClr>
              </a:solidFill>
            </a:endParaRPr>
          </a:p>
        </p:txBody>
      </p:sp>
    </p:spTree>
    <p:extLst>
      <p:ext uri="{BB962C8B-B14F-4D97-AF65-F5344CB8AC3E}">
        <p14:creationId xmlns:p14="http://schemas.microsoft.com/office/powerpoint/2010/main" val="872750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1C970-FB7C-4C56-844A-F109F26E0D28}"/>
              </a:ext>
            </a:extLst>
          </p:cNvPr>
          <p:cNvSpPr>
            <a:spLocks noGrp="1"/>
          </p:cNvSpPr>
          <p:nvPr>
            <p:ph type="title"/>
          </p:nvPr>
        </p:nvSpPr>
        <p:spPr>
          <a:xfrm>
            <a:off x="685800" y="228600"/>
            <a:ext cx="7176634" cy="533400"/>
          </a:xfrm>
        </p:spPr>
        <p:txBody>
          <a:bodyPr/>
          <a:lstStyle/>
          <a:p>
            <a:r>
              <a:rPr lang="en-US" dirty="0">
                <a:solidFill>
                  <a:schemeClr val="accent1">
                    <a:lumMod val="75000"/>
                  </a:schemeClr>
                </a:solidFill>
              </a:rPr>
              <a:t>SCREENSHOTS:</a:t>
            </a:r>
            <a:endParaRPr lang="en-IN" dirty="0">
              <a:solidFill>
                <a:schemeClr val="accent1">
                  <a:lumMod val="75000"/>
                </a:schemeClr>
              </a:solidFill>
            </a:endParaRPr>
          </a:p>
        </p:txBody>
      </p:sp>
      <p:pic>
        <p:nvPicPr>
          <p:cNvPr id="6" name="Content Placeholder 5">
            <a:extLst>
              <a:ext uri="{FF2B5EF4-FFF2-40B4-BE49-F238E27FC236}">
                <a16:creationId xmlns:a16="http://schemas.microsoft.com/office/drawing/2014/main" id="{01FBB000-02BF-2E8D-E330-5B275A60365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3213" y="762000"/>
            <a:ext cx="8280292" cy="4495800"/>
          </a:xfrm>
        </p:spPr>
      </p:pic>
      <p:sp>
        <p:nvSpPr>
          <p:cNvPr id="4" name="Title 1">
            <a:extLst>
              <a:ext uri="{FF2B5EF4-FFF2-40B4-BE49-F238E27FC236}">
                <a16:creationId xmlns:a16="http://schemas.microsoft.com/office/drawing/2014/main" id="{C91E2D25-D6C5-96CE-C950-D2EAF09A9FA1}"/>
              </a:ext>
            </a:extLst>
          </p:cNvPr>
          <p:cNvSpPr txBox="1">
            <a:spLocks/>
          </p:cNvSpPr>
          <p:nvPr/>
        </p:nvSpPr>
        <p:spPr>
          <a:xfrm>
            <a:off x="355889" y="5257800"/>
            <a:ext cx="7481434" cy="609600"/>
          </a:xfrm>
          <a:prstGeom prst="rect">
            <a:avLst/>
          </a:prstGeom>
        </p:spPr>
        <p:txBody>
          <a:bodyPr vert="horz" lIns="91440" tIns="45720" rIns="91440" bIns="45720" rtlCol="0" anchor="t">
            <a:normAutofit fontScale="82500" lnSpcReduction="20000"/>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br>
              <a:rPr lang="en-US" sz="1800" dirty="0"/>
            </a:br>
            <a:r>
              <a:rPr lang="en-US" sz="1800" dirty="0"/>
              <a:t>		</a:t>
            </a:r>
            <a:br>
              <a:rPr lang="en-US" sz="1800" dirty="0"/>
            </a:br>
            <a:r>
              <a:rPr lang="en-US" sz="1800" dirty="0"/>
              <a:t>                         Registered image page</a:t>
            </a:r>
            <a:endParaRPr lang="en-IN" sz="1800" dirty="0"/>
          </a:p>
        </p:txBody>
      </p:sp>
    </p:spTree>
    <p:extLst>
      <p:ext uri="{BB962C8B-B14F-4D97-AF65-F5344CB8AC3E}">
        <p14:creationId xmlns:p14="http://schemas.microsoft.com/office/powerpoint/2010/main" val="1420166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728" y="228600"/>
            <a:ext cx="8229600" cy="1143000"/>
          </a:xfrm>
        </p:spPr>
        <p:txBody>
          <a:bodyPr>
            <a:normAutofit/>
          </a:bodyPr>
          <a:lstStyle/>
          <a:p>
            <a:pPr eaLnBrk="1" hangingPunct="1"/>
            <a:br>
              <a:rPr lang="en-US" sz="2800" b="1" dirty="0">
                <a:solidFill>
                  <a:srgbClr val="0000FF"/>
                </a:solidFill>
                <a:latin typeface="Arial" charset="0"/>
                <a:cs typeface="Arial" charset="0"/>
              </a:rPr>
            </a:br>
            <a:r>
              <a:rPr lang="en-US" sz="2800" b="1" dirty="0">
                <a:solidFill>
                  <a:schemeClr val="accent1">
                    <a:lumMod val="75000"/>
                  </a:schemeClr>
                </a:solidFill>
                <a:latin typeface="Arial" charset="0"/>
                <a:cs typeface="Arial" charset="0"/>
              </a:rPr>
              <a:t>Introduction</a:t>
            </a:r>
          </a:p>
        </p:txBody>
      </p:sp>
      <p:sp>
        <p:nvSpPr>
          <p:cNvPr id="3" name="Content Placeholder 2"/>
          <p:cNvSpPr>
            <a:spLocks noGrp="1"/>
          </p:cNvSpPr>
          <p:nvPr>
            <p:ph idx="1"/>
          </p:nvPr>
        </p:nvSpPr>
        <p:spPr>
          <a:xfrm>
            <a:off x="436728" y="1066800"/>
            <a:ext cx="8229600" cy="4906963"/>
          </a:xfrm>
        </p:spPr>
        <p:txBody>
          <a:bodyPr>
            <a:normAutofit lnSpcReduction="10000"/>
          </a:bodyPr>
          <a:lstStyle/>
          <a:p>
            <a:pPr algn="just">
              <a:lnSpc>
                <a:spcPct val="150000"/>
              </a:lnSpc>
              <a:buNone/>
            </a:pPr>
            <a:r>
              <a:rPr lang="en-US" sz="2000" dirty="0">
                <a:latin typeface="Arial" panose="020B0604020202020204" pitchFamily="34" charset="0"/>
                <a:cs typeface="Arial" panose="020B0604020202020204" pitchFamily="34" charset="0"/>
              </a:rPr>
              <a:t>	</a:t>
            </a:r>
          </a:p>
          <a:p>
            <a:pPr algn="just">
              <a:lnSpc>
                <a:spcPct val="150000"/>
              </a:lnSpc>
              <a:buNone/>
            </a:pPr>
            <a:endParaRPr lang="en-US" dirty="0">
              <a:latin typeface="Arial" panose="020B0604020202020204" pitchFamily="34" charset="0"/>
              <a:cs typeface="Arial" panose="020B0604020202020204" pitchFamily="34" charset="0"/>
            </a:endParaRPr>
          </a:p>
          <a:p>
            <a:pPr algn="just">
              <a:lnSpc>
                <a:spcPct val="150000"/>
              </a:lnSpc>
              <a:buFont typeface="Wingdings" panose="05000000000000000000" pitchFamily="2" charset="2"/>
              <a:buChar char="v"/>
            </a:pPr>
            <a:r>
              <a:rPr lang="en-US" sz="2000" dirty="0">
                <a:latin typeface="Arial" panose="020B0604020202020204" pitchFamily="34" charset="0"/>
                <a:cs typeface="Arial" panose="020B0604020202020204" pitchFamily="34" charset="0"/>
              </a:rPr>
              <a:t>   In this project , we are going to combine Computed Tomography (CT) and Magnetic Resonance Image (MRI) to obtain clear image and this clear fused image has precise information compared with the original images. </a:t>
            </a:r>
          </a:p>
          <a:p>
            <a:pPr>
              <a:lnSpc>
                <a:spcPct val="150000"/>
              </a:lnSpc>
              <a:buFont typeface="Wingdings" panose="05000000000000000000" pitchFamily="2" charset="2"/>
              <a:buChar char="v"/>
            </a:pPr>
            <a:r>
              <a:rPr lang="en-US" sz="2000" dirty="0">
                <a:latin typeface="Arial" panose="020B0604020202020204" pitchFamily="34" charset="0"/>
                <a:cs typeface="Arial" panose="020B0604020202020204" pitchFamily="34" charset="0"/>
              </a:rPr>
              <a:t>    The motivation is to obtain a superior exquisite image that will provide accurate and reliable statistics than any single image while retaining the best functions for the snapshots software program for medically testing, diagnosing and curing diseases.</a:t>
            </a:r>
          </a:p>
          <a:p>
            <a:endParaRPr lang="en-US" sz="2000" dirty="0">
              <a:latin typeface="Arial" panose="020B0604020202020204" pitchFamily="34" charset="0"/>
              <a:cs typeface="Arial" panose="020B0604020202020204" pitchFamily="34" charset="0"/>
            </a:endParaRPr>
          </a:p>
          <a:p>
            <a:pPr algn="just">
              <a:lnSpc>
                <a:spcPct val="150000"/>
              </a:lnSpc>
              <a:buFont typeface="Wingdings" panose="05000000000000000000" pitchFamily="2" charset="2"/>
              <a:buChar char="v"/>
            </a:pPr>
            <a:endParaRPr lang="en-US" sz="20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xfrm>
            <a:off x="228600" y="6538912"/>
            <a:ext cx="2286000" cy="365125"/>
          </a:xfrm>
        </p:spPr>
        <p:txBody>
          <a:bodyPr/>
          <a:lstStyle/>
          <a:p>
            <a:pPr>
              <a:defRPr/>
            </a:pPr>
            <a:fld id="{F2166180-E018-4CE5-989D-0BC1BAFB7566}" type="datetime1">
              <a:rPr lang="en-US" smtClean="0"/>
              <a:pPr>
                <a:defRPr/>
              </a:pPr>
              <a:t>5/25/2022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E9F6F-12A6-43BF-977F-16AF00E99AFC}"/>
              </a:ext>
            </a:extLst>
          </p:cNvPr>
          <p:cNvSpPr>
            <a:spLocks noGrp="1"/>
          </p:cNvSpPr>
          <p:nvPr>
            <p:ph type="title"/>
          </p:nvPr>
        </p:nvSpPr>
        <p:spPr>
          <a:xfrm>
            <a:off x="609600" y="76201"/>
            <a:ext cx="7329034" cy="685800"/>
          </a:xfrm>
        </p:spPr>
        <p:txBody>
          <a:bodyPr/>
          <a:lstStyle/>
          <a:p>
            <a:r>
              <a:rPr lang="en-US" dirty="0">
                <a:solidFill>
                  <a:schemeClr val="accent1">
                    <a:lumMod val="75000"/>
                  </a:schemeClr>
                </a:solidFill>
              </a:rPr>
              <a:t>SCREENSHOTS:</a:t>
            </a:r>
            <a:endParaRPr lang="en-IN" dirty="0">
              <a:solidFill>
                <a:schemeClr val="accent1">
                  <a:lumMod val="75000"/>
                </a:schemeClr>
              </a:solidFill>
            </a:endParaRPr>
          </a:p>
        </p:txBody>
      </p:sp>
      <p:pic>
        <p:nvPicPr>
          <p:cNvPr id="6" name="Content Placeholder 5">
            <a:extLst>
              <a:ext uri="{FF2B5EF4-FFF2-40B4-BE49-F238E27FC236}">
                <a16:creationId xmlns:a16="http://schemas.microsoft.com/office/drawing/2014/main" id="{17FF3FD0-8089-CB6E-AACD-19176E6EB3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566" y="838200"/>
            <a:ext cx="8334634" cy="4428917"/>
          </a:xfrm>
        </p:spPr>
      </p:pic>
      <p:sp>
        <p:nvSpPr>
          <p:cNvPr id="4" name="Title 1">
            <a:extLst>
              <a:ext uri="{FF2B5EF4-FFF2-40B4-BE49-F238E27FC236}">
                <a16:creationId xmlns:a16="http://schemas.microsoft.com/office/drawing/2014/main" id="{CF4B96D8-4ACF-C2F2-7C5B-743F5EC4F6A9}"/>
              </a:ext>
            </a:extLst>
          </p:cNvPr>
          <p:cNvSpPr txBox="1">
            <a:spLocks/>
          </p:cNvSpPr>
          <p:nvPr/>
        </p:nvSpPr>
        <p:spPr>
          <a:xfrm>
            <a:off x="355889" y="5267117"/>
            <a:ext cx="7481434" cy="676483"/>
          </a:xfrm>
          <a:prstGeom prst="rect">
            <a:avLst/>
          </a:prstGeom>
        </p:spPr>
        <p:txBody>
          <a:bodyPr vert="horz" lIns="91440" tIns="45720" rIns="91440" bIns="45720" rtlCol="0" anchor="t">
            <a:normAutofit fontScale="90000" lnSpcReduction="20000"/>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br>
              <a:rPr lang="en-US" sz="1800" dirty="0"/>
            </a:br>
            <a:r>
              <a:rPr lang="en-US" sz="1800" dirty="0"/>
              <a:t>		</a:t>
            </a:r>
            <a:br>
              <a:rPr lang="en-US" sz="1800" dirty="0"/>
            </a:br>
            <a:r>
              <a:rPr lang="en-US" sz="1800" dirty="0"/>
              <a:t>                       Fused image page</a:t>
            </a:r>
            <a:endParaRPr lang="en-IN" sz="1800" dirty="0"/>
          </a:p>
        </p:txBody>
      </p:sp>
    </p:spTree>
    <p:extLst>
      <p:ext uri="{BB962C8B-B14F-4D97-AF65-F5344CB8AC3E}">
        <p14:creationId xmlns:p14="http://schemas.microsoft.com/office/powerpoint/2010/main" val="3801130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55879-86B0-4900-BDEE-6F8536AC6842}"/>
              </a:ext>
            </a:extLst>
          </p:cNvPr>
          <p:cNvSpPr>
            <a:spLocks noGrp="1"/>
          </p:cNvSpPr>
          <p:nvPr>
            <p:ph type="title"/>
          </p:nvPr>
        </p:nvSpPr>
        <p:spPr>
          <a:xfrm>
            <a:off x="533400" y="228601"/>
            <a:ext cx="7405234" cy="533399"/>
          </a:xfrm>
        </p:spPr>
        <p:txBody>
          <a:bodyPr/>
          <a:lstStyle/>
          <a:p>
            <a:r>
              <a:rPr lang="en-US" dirty="0">
                <a:solidFill>
                  <a:schemeClr val="accent1">
                    <a:lumMod val="75000"/>
                  </a:schemeClr>
                </a:solidFill>
              </a:rPr>
              <a:t>SCREENSHOTS:</a:t>
            </a:r>
            <a:endParaRPr lang="en-IN" dirty="0">
              <a:solidFill>
                <a:schemeClr val="accent1">
                  <a:lumMod val="75000"/>
                </a:schemeClr>
              </a:solidFill>
            </a:endParaRPr>
          </a:p>
        </p:txBody>
      </p:sp>
      <p:pic>
        <p:nvPicPr>
          <p:cNvPr id="6" name="Content Placeholder 5">
            <a:extLst>
              <a:ext uri="{FF2B5EF4-FFF2-40B4-BE49-F238E27FC236}">
                <a16:creationId xmlns:a16="http://schemas.microsoft.com/office/drawing/2014/main" id="{2E85EE58-055B-DEC1-FA20-8EE42CD997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784123"/>
            <a:ext cx="8127841" cy="4571911"/>
          </a:xfrm>
        </p:spPr>
      </p:pic>
      <p:sp>
        <p:nvSpPr>
          <p:cNvPr id="4" name="Title 1">
            <a:extLst>
              <a:ext uri="{FF2B5EF4-FFF2-40B4-BE49-F238E27FC236}">
                <a16:creationId xmlns:a16="http://schemas.microsoft.com/office/drawing/2014/main" id="{EA265968-F180-A4FB-670A-D1178D38AC98}"/>
              </a:ext>
            </a:extLst>
          </p:cNvPr>
          <p:cNvSpPr txBox="1">
            <a:spLocks/>
          </p:cNvSpPr>
          <p:nvPr/>
        </p:nvSpPr>
        <p:spPr>
          <a:xfrm>
            <a:off x="355889" y="5141144"/>
            <a:ext cx="7481434" cy="802456"/>
          </a:xfrm>
          <a:prstGeom prst="rect">
            <a:avLst/>
          </a:prstGeom>
        </p:spPr>
        <p:txBody>
          <a:bodyPr vert="horz" lIns="91440" tIns="45720" rIns="91440" bIns="45720" rtlCol="0" anchor="t">
            <a:normAutofit fontScale="97500" lnSpcReduction="10000"/>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br>
              <a:rPr lang="en-US" sz="1800" dirty="0"/>
            </a:br>
            <a:r>
              <a:rPr lang="en-US" sz="1800" dirty="0"/>
              <a:t>		</a:t>
            </a:r>
            <a:br>
              <a:rPr lang="en-US" sz="1800" dirty="0"/>
            </a:br>
            <a:r>
              <a:rPr lang="en-US" sz="1800" dirty="0"/>
              <a:t>                       segmented image page</a:t>
            </a:r>
            <a:endParaRPr lang="en-IN" sz="1800" dirty="0"/>
          </a:p>
        </p:txBody>
      </p:sp>
    </p:spTree>
    <p:extLst>
      <p:ext uri="{BB962C8B-B14F-4D97-AF65-F5344CB8AC3E}">
        <p14:creationId xmlns:p14="http://schemas.microsoft.com/office/powerpoint/2010/main" val="595837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3E812-B6F3-E9A8-CBB6-E1344A442857}"/>
              </a:ext>
            </a:extLst>
          </p:cNvPr>
          <p:cNvSpPr>
            <a:spLocks noGrp="1"/>
          </p:cNvSpPr>
          <p:nvPr>
            <p:ph type="title"/>
          </p:nvPr>
        </p:nvSpPr>
        <p:spPr>
          <a:xfrm>
            <a:off x="533400" y="838200"/>
            <a:ext cx="7481434" cy="1049235"/>
          </a:xfrm>
        </p:spPr>
        <p:txBody>
          <a:bodyPr/>
          <a:lstStyle/>
          <a:p>
            <a:r>
              <a:rPr lang="en-US" dirty="0">
                <a:solidFill>
                  <a:schemeClr val="accent1">
                    <a:lumMod val="75000"/>
                  </a:schemeClr>
                </a:solidFill>
              </a:rPr>
              <a:t>PERFORMANCE ANALYSIS</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3AA21E12-9A48-72B3-FFCE-8C2F8E9A82AF}"/>
              </a:ext>
            </a:extLst>
          </p:cNvPr>
          <p:cNvSpPr>
            <a:spLocks noGrp="1"/>
          </p:cNvSpPr>
          <p:nvPr>
            <p:ph idx="1"/>
          </p:nvPr>
        </p:nvSpPr>
        <p:spPr>
          <a:xfrm>
            <a:off x="381000" y="2015733"/>
            <a:ext cx="8534400" cy="3699267"/>
          </a:xfrm>
        </p:spPr>
        <p:txBody>
          <a:bodyPr>
            <a:normAutofit fontScale="25000" lnSpcReduction="20000"/>
          </a:bodyPr>
          <a:lstStyle/>
          <a:p>
            <a:pPr lvl="1" algn="just">
              <a:lnSpc>
                <a:spcPct val="140000"/>
              </a:lnSpc>
              <a:spcAft>
                <a:spcPts val="1200"/>
              </a:spcAft>
              <a:buFont typeface="Wingdings" panose="05000000000000000000" pitchFamily="2" charset="2"/>
              <a:buChar char="v"/>
            </a:pPr>
            <a:r>
              <a:rPr lang="en-IN" sz="9600" dirty="0">
                <a:latin typeface="Gill Sans MT" panose="020B0502020104020203" pitchFamily="34" charset="0"/>
                <a:cs typeface="Arial" panose="020B0604020202020204" pitchFamily="34" charset="0"/>
              </a:rPr>
              <a:t>Precision is the ratio between the True Positives and all the Positives. Our Project precision value is around 0.872 which would be 87 %</a:t>
            </a:r>
          </a:p>
          <a:p>
            <a:pPr lvl="1" algn="just">
              <a:lnSpc>
                <a:spcPct val="140000"/>
              </a:lnSpc>
              <a:spcAft>
                <a:spcPts val="1200"/>
              </a:spcAft>
              <a:buFont typeface="Wingdings" panose="05000000000000000000" pitchFamily="2" charset="2"/>
              <a:buChar char="v"/>
            </a:pPr>
            <a:r>
              <a:rPr lang="en-US" sz="9600" dirty="0">
                <a:latin typeface="Gill Sans MT" panose="020B0502020104020203" pitchFamily="34" charset="0"/>
                <a:cs typeface="Arial" panose="020B0604020202020204" pitchFamily="34" charset="0"/>
              </a:rPr>
              <a:t>The recall is the measure of our model correctly identifying True Positives. Recall also gives a measure of how accurately our model is able to identify the relevant data. </a:t>
            </a:r>
            <a:r>
              <a:rPr lang="en-IN" sz="9600" dirty="0">
                <a:latin typeface="Gill Sans MT" panose="020B0502020104020203" pitchFamily="34" charset="0"/>
                <a:cs typeface="Arial" panose="020B0604020202020204" pitchFamily="34" charset="0"/>
              </a:rPr>
              <a:t>Our Project Recall value is around 0.865 which would be 86 %</a:t>
            </a:r>
          </a:p>
          <a:p>
            <a:pPr marL="457200" lvl="1" indent="0" algn="just">
              <a:lnSpc>
                <a:spcPct val="140000"/>
              </a:lnSpc>
              <a:spcAft>
                <a:spcPts val="1200"/>
              </a:spcAft>
              <a:buNone/>
            </a:pPr>
            <a:endParaRPr lang="en-IN" sz="9600" dirty="0">
              <a:latin typeface="Gill Sans MT" panose="020B0502020104020203" pitchFamily="34" charset="0"/>
              <a:cs typeface="Arial" panose="020B0604020202020204" pitchFamily="34" charset="0"/>
            </a:endParaRPr>
          </a:p>
          <a:p>
            <a:pPr algn="just">
              <a:lnSpc>
                <a:spcPct val="183000"/>
              </a:lnSpc>
              <a:spcAft>
                <a:spcPts val="1200"/>
              </a:spcAft>
            </a:pPr>
            <a:r>
              <a:rPr lang="en-IN" sz="1800" dirty="0">
                <a:solidFill>
                  <a:srgbClr val="222222"/>
                </a:solidFill>
                <a:effectLst/>
                <a:highlight>
                  <a:srgbClr val="FFFFFF"/>
                </a:highlight>
                <a:latin typeface="Arial" panose="020B0604020202020204" pitchFamily="34"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a:p>
            <a:pPr>
              <a:lnSpc>
                <a:spcPct val="115000"/>
              </a:lnSpc>
            </a:pPr>
            <a:r>
              <a:rPr lang="en-IN" sz="1800" dirty="0">
                <a:effectLst/>
                <a:latin typeface="Arial" panose="020B0604020202020204" pitchFamily="34" charset="0"/>
                <a:ea typeface="Arial" panose="020B0604020202020204" pitchFamily="34" charset="0"/>
              </a:rPr>
              <a:t> </a:t>
            </a:r>
          </a:p>
          <a:p>
            <a:endParaRPr lang="en-IN" dirty="0"/>
          </a:p>
        </p:txBody>
      </p:sp>
    </p:spTree>
    <p:extLst>
      <p:ext uri="{BB962C8B-B14F-4D97-AF65-F5344CB8AC3E}">
        <p14:creationId xmlns:p14="http://schemas.microsoft.com/office/powerpoint/2010/main" val="3082245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FF1F-3391-D603-6621-E2D0851BA8F2}"/>
              </a:ext>
            </a:extLst>
          </p:cNvPr>
          <p:cNvSpPr>
            <a:spLocks noGrp="1"/>
          </p:cNvSpPr>
          <p:nvPr>
            <p:ph type="title"/>
          </p:nvPr>
        </p:nvSpPr>
        <p:spPr>
          <a:xfrm>
            <a:off x="533401" y="804520"/>
            <a:ext cx="7481434" cy="1049235"/>
          </a:xfrm>
        </p:spPr>
        <p:txBody>
          <a:bodyPr/>
          <a:lstStyle/>
          <a:p>
            <a:r>
              <a:rPr lang="en-US" dirty="0">
                <a:solidFill>
                  <a:schemeClr val="accent1">
                    <a:lumMod val="75000"/>
                  </a:schemeClr>
                </a:solidFill>
              </a:rPr>
              <a:t>Performance Analysis</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64C6086D-92DA-9620-2B2E-F1BD688F634A}"/>
              </a:ext>
            </a:extLst>
          </p:cNvPr>
          <p:cNvSpPr>
            <a:spLocks noGrp="1"/>
          </p:cNvSpPr>
          <p:nvPr>
            <p:ph idx="1"/>
          </p:nvPr>
        </p:nvSpPr>
        <p:spPr>
          <a:xfrm>
            <a:off x="152401" y="2015733"/>
            <a:ext cx="8610600" cy="3450613"/>
          </a:xfrm>
        </p:spPr>
        <p:txBody>
          <a:bodyPr>
            <a:normAutofit/>
          </a:bodyPr>
          <a:lstStyle/>
          <a:p>
            <a:pPr lvl="1" algn="just">
              <a:spcAft>
                <a:spcPts val="1200"/>
              </a:spcAft>
              <a:buFont typeface="Wingdings" panose="05000000000000000000" pitchFamily="2" charset="2"/>
              <a:buChar char="v"/>
            </a:pPr>
            <a:r>
              <a:rPr lang="en-US" sz="2400" dirty="0">
                <a:latin typeface="Gill Sans MT" panose="020B0502020104020203" pitchFamily="34" charset="0"/>
                <a:cs typeface="Arial" panose="020B0604020202020204" pitchFamily="34" charset="0"/>
              </a:rPr>
              <a:t>O (1) is the time complexity which means that whatever is the size of the input, the time taken by the program to run is constant. That is the reason O (1) time complexity is called constant time complexity.</a:t>
            </a:r>
          </a:p>
          <a:p>
            <a:pPr lvl="1" algn="just">
              <a:spcAft>
                <a:spcPts val="1200"/>
              </a:spcAft>
              <a:buFont typeface="Wingdings" panose="05000000000000000000" pitchFamily="2" charset="2"/>
              <a:buChar char="v"/>
            </a:pPr>
            <a:r>
              <a:rPr lang="en-US" sz="2400" dirty="0">
                <a:latin typeface="Gill Sans MT" panose="020B0502020104020203" pitchFamily="34" charset="0"/>
                <a:cs typeface="Arial" panose="020B0604020202020204" pitchFamily="34" charset="0"/>
              </a:rPr>
              <a:t>Accuracy is 95% where as accuracy of existing systems is only 92%</a:t>
            </a:r>
          </a:p>
          <a:p>
            <a:endParaRPr lang="en-IN" dirty="0"/>
          </a:p>
        </p:txBody>
      </p:sp>
    </p:spTree>
    <p:extLst>
      <p:ext uri="{BB962C8B-B14F-4D97-AF65-F5344CB8AC3E}">
        <p14:creationId xmlns:p14="http://schemas.microsoft.com/office/powerpoint/2010/main" val="76647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804520"/>
            <a:ext cx="7176634" cy="1049235"/>
          </a:xfrm>
        </p:spPr>
        <p:txBody>
          <a:bodyPr>
            <a:normAutofit/>
          </a:bodyPr>
          <a:lstStyle/>
          <a:p>
            <a:r>
              <a:rPr lang="en-US" sz="2800" b="1" dirty="0">
                <a:solidFill>
                  <a:schemeClr val="accent1">
                    <a:lumMod val="75000"/>
                  </a:schemeClr>
                </a:solidFill>
                <a:latin typeface="Arial" pitchFamily="34" charset="0"/>
                <a:cs typeface="Arial" pitchFamily="34" charset="0"/>
              </a:rPr>
              <a:t>Conclusion</a:t>
            </a:r>
          </a:p>
        </p:txBody>
      </p:sp>
      <p:sp>
        <p:nvSpPr>
          <p:cNvPr id="3" name="Content Placeholder 2"/>
          <p:cNvSpPr>
            <a:spLocks noGrp="1"/>
          </p:cNvSpPr>
          <p:nvPr>
            <p:ph idx="1"/>
          </p:nvPr>
        </p:nvSpPr>
        <p:spPr>
          <a:xfrm>
            <a:off x="304800" y="2209800"/>
            <a:ext cx="8229600" cy="4525963"/>
          </a:xfrm>
        </p:spPr>
        <p:txBody>
          <a:bodyPr/>
          <a:lstStyle/>
          <a:p>
            <a:pPr lvl="1" algn="just">
              <a:buFont typeface="Wingdings" panose="05000000000000000000" pitchFamily="2" charset="2"/>
              <a:buChar char="v"/>
            </a:pPr>
            <a:r>
              <a:rPr lang="en-US" sz="2400" dirty="0">
                <a:latin typeface="Gill Sans MT" panose="020B0502020104020203" pitchFamily="34" charset="0"/>
                <a:cs typeface="Arial" panose="020B0604020202020204" pitchFamily="34" charset="0"/>
              </a:rPr>
              <a:t>The fused image can be really helpful for the surgeons and doctor to obtain a clear image and by extracting useful information from the image. </a:t>
            </a:r>
          </a:p>
          <a:p>
            <a:pPr lvl="1" algn="just">
              <a:buFont typeface="Wingdings" panose="05000000000000000000" pitchFamily="2" charset="2"/>
              <a:buChar char="v"/>
            </a:pPr>
            <a:r>
              <a:rPr lang="en-US" sz="2400" dirty="0">
                <a:latin typeface="Gill Sans MT" panose="020B0502020104020203" pitchFamily="34" charset="0"/>
                <a:cs typeface="Arial" panose="020B0604020202020204" pitchFamily="34" charset="0"/>
              </a:rPr>
              <a:t>Future work can be done by highlighting some of the cells that has the symptoms of brain tumor or any other in the fused image.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0"/>
            <a:ext cx="8458200" cy="762000"/>
          </a:xfrm>
        </p:spPr>
        <p:txBody>
          <a:bodyPr>
            <a:normAutofit/>
          </a:bodyPr>
          <a:lstStyle/>
          <a:p>
            <a:r>
              <a:rPr lang="en-US" sz="2800" b="1" dirty="0">
                <a:solidFill>
                  <a:schemeClr val="accent1">
                    <a:lumMod val="75000"/>
                  </a:schemeClr>
                </a:solidFill>
                <a:latin typeface="Arial" pitchFamily="34" charset="0"/>
                <a:cs typeface="Arial" pitchFamily="34" charset="0"/>
              </a:rPr>
              <a:t>References</a:t>
            </a:r>
          </a:p>
        </p:txBody>
      </p:sp>
      <p:sp>
        <p:nvSpPr>
          <p:cNvPr id="3" name="Content Placeholder 2"/>
          <p:cNvSpPr>
            <a:spLocks noGrp="1"/>
          </p:cNvSpPr>
          <p:nvPr>
            <p:ph idx="1"/>
          </p:nvPr>
        </p:nvSpPr>
        <p:spPr>
          <a:xfrm>
            <a:off x="304800" y="1081548"/>
            <a:ext cx="8441140" cy="5166852"/>
          </a:xfrm>
        </p:spPr>
        <p:txBody>
          <a:bodyPr>
            <a:normAutofit lnSpcReduction="10000"/>
          </a:bodyPr>
          <a:lstStyle/>
          <a:p>
            <a:pPr algn="just">
              <a:buNone/>
            </a:pPr>
            <a:endParaRPr lang="en-US" sz="2000" dirty="0">
              <a:solidFill>
                <a:srgbClr val="002060"/>
              </a:solidFill>
              <a:latin typeface="Arial" pitchFamily="34" charset="0"/>
              <a:cs typeface="Arial" pitchFamily="34" charset="0"/>
            </a:endParaRPr>
          </a:p>
          <a:p>
            <a:pPr marL="0" indent="0" algn="just">
              <a:buNone/>
            </a:pPr>
            <a:endParaRPr lang="en-US" sz="2000" dirty="0">
              <a:latin typeface="Arial" panose="020B0604020202020204" pitchFamily="34" charset="0"/>
              <a:cs typeface="Arial" panose="020B0604020202020204" pitchFamily="34" charset="0"/>
            </a:endParaRPr>
          </a:p>
          <a:p>
            <a:pPr marL="0" indent="0" algn="just">
              <a:buNone/>
            </a:pPr>
            <a:r>
              <a:rPr lang="en-US" sz="2000" dirty="0">
                <a:latin typeface="Arial" panose="020B0604020202020204" pitchFamily="34" charset="0"/>
                <a:cs typeface="Arial" panose="020B0604020202020204" pitchFamily="34" charset="0"/>
              </a:rPr>
              <a:t>[1]  Surya </a:t>
            </a:r>
            <a:r>
              <a:rPr lang="en-US" sz="2000" dirty="0" err="1">
                <a:latin typeface="Arial" panose="020B0604020202020204" pitchFamily="34" charset="0"/>
                <a:cs typeface="Arial" panose="020B0604020202020204" pitchFamily="34" charset="0"/>
              </a:rPr>
              <a:t>Prasada</a:t>
            </a:r>
            <a:r>
              <a:rPr lang="en-US" sz="2000" dirty="0">
                <a:latin typeface="Arial" panose="020B0604020202020204" pitchFamily="34" charset="0"/>
                <a:cs typeface="Arial" panose="020B0604020202020204" pitchFamily="34" charset="0"/>
              </a:rPr>
              <a:t> Rao Borra, Rajesh K. </a:t>
            </a:r>
            <a:r>
              <a:rPr lang="en-US" sz="2000" dirty="0" err="1">
                <a:latin typeface="Arial" panose="020B0604020202020204" pitchFamily="34" charset="0"/>
                <a:cs typeface="Arial" panose="020B0604020202020204" pitchFamily="34" charset="0"/>
              </a:rPr>
              <a:t>Panakala</a:t>
            </a:r>
            <a:r>
              <a:rPr lang="en-US" sz="2000" dirty="0">
                <a:latin typeface="Arial" panose="020B0604020202020204" pitchFamily="34" charset="0"/>
                <a:cs typeface="Arial" panose="020B0604020202020204" pitchFamily="34" charset="0"/>
              </a:rPr>
              <a:t> and </a:t>
            </a:r>
            <a:r>
              <a:rPr lang="en-US" sz="2000" dirty="0" err="1">
                <a:latin typeface="Arial" panose="020B0604020202020204" pitchFamily="34" charset="0"/>
                <a:cs typeface="Arial" panose="020B0604020202020204" pitchFamily="34" charset="0"/>
              </a:rPr>
              <a:t>Pullakura</a:t>
            </a:r>
            <a:r>
              <a:rPr lang="en-US" sz="2000" dirty="0">
                <a:latin typeface="Arial" panose="020B0604020202020204" pitchFamily="34" charset="0"/>
                <a:cs typeface="Arial" panose="020B0604020202020204" pitchFamily="34" charset="0"/>
              </a:rPr>
              <a:t> Rajesh      Kumar ,“VLSI Implementation of Image Fusion Using DWT- PCA Algorithm with Maximum Selection Rule ,“ </a:t>
            </a:r>
            <a:r>
              <a:rPr lang="en-US" sz="2000" dirty="0" err="1">
                <a:latin typeface="Arial" panose="020B0604020202020204" pitchFamily="34" charset="0"/>
                <a:cs typeface="Arial" panose="020B0604020202020204" pitchFamily="34" charset="0"/>
              </a:rPr>
              <a:t>RajeInternational</a:t>
            </a:r>
            <a:r>
              <a:rPr lang="en-US" sz="2000" dirty="0">
                <a:latin typeface="Arial" panose="020B0604020202020204" pitchFamily="34" charset="0"/>
                <a:cs typeface="Arial" panose="020B0604020202020204" pitchFamily="34" charset="0"/>
              </a:rPr>
              <a:t> Journal of Intelligent Engineering &amp; Systems,2019</a:t>
            </a:r>
          </a:p>
          <a:p>
            <a:pPr marL="0" indent="0" algn="just">
              <a:buNone/>
            </a:pPr>
            <a:r>
              <a:rPr lang="en-US" sz="2000" dirty="0">
                <a:latin typeface="Arial" panose="020B0604020202020204" pitchFamily="34" charset="0"/>
                <a:cs typeface="Arial" panose="020B0604020202020204" pitchFamily="34" charset="0"/>
              </a:rPr>
              <a:t>[2] M. </a:t>
            </a:r>
            <a:r>
              <a:rPr lang="en-US" sz="2000" dirty="0" err="1">
                <a:latin typeface="Arial" panose="020B0604020202020204" pitchFamily="34" charset="0"/>
                <a:cs typeface="Arial" panose="020B0604020202020204" pitchFamily="34" charset="0"/>
              </a:rPr>
              <a:t>Pemmaraju</a:t>
            </a:r>
            <a:r>
              <a:rPr lang="en-US" sz="2000" dirty="0">
                <a:latin typeface="Arial" panose="020B0604020202020204" pitchFamily="34" charset="0"/>
                <a:cs typeface="Arial" panose="020B0604020202020204" pitchFamily="34" charset="0"/>
              </a:rPr>
              <a:t>, S. C. </a:t>
            </a:r>
            <a:r>
              <a:rPr lang="en-US" sz="2000" dirty="0" err="1">
                <a:latin typeface="Arial" panose="020B0604020202020204" pitchFamily="34" charset="0"/>
                <a:cs typeface="Arial" panose="020B0604020202020204" pitchFamily="34" charset="0"/>
              </a:rPr>
              <a:t>Mashetty</a:t>
            </a:r>
            <a:r>
              <a:rPr lang="en-US" sz="2000" dirty="0">
                <a:latin typeface="Arial" panose="020B0604020202020204" pitchFamily="34" charset="0"/>
                <a:cs typeface="Arial" panose="020B0604020202020204" pitchFamily="34" charset="0"/>
              </a:rPr>
              <a:t>, S. </a:t>
            </a:r>
            <a:r>
              <a:rPr lang="en-US" sz="2000" dirty="0" err="1">
                <a:latin typeface="Arial" panose="020B0604020202020204" pitchFamily="34" charset="0"/>
                <a:cs typeface="Arial" panose="020B0604020202020204" pitchFamily="34" charset="0"/>
              </a:rPr>
              <a:t>Aruva</a:t>
            </a:r>
            <a:r>
              <a:rPr lang="en-US" sz="2000" dirty="0">
                <a:latin typeface="Arial" panose="020B0604020202020204" pitchFamily="34" charset="0"/>
                <a:cs typeface="Arial" panose="020B0604020202020204" pitchFamily="34" charset="0"/>
              </a:rPr>
              <a:t>, M. </a:t>
            </a:r>
            <a:r>
              <a:rPr lang="en-US" sz="2000" dirty="0" err="1">
                <a:latin typeface="Arial" panose="020B0604020202020204" pitchFamily="34" charset="0"/>
                <a:cs typeface="Arial" panose="020B0604020202020204" pitchFamily="34" charset="0"/>
              </a:rPr>
              <a:t>Saduvelly</a:t>
            </a:r>
            <a:r>
              <a:rPr lang="en-US" sz="2000" dirty="0">
                <a:latin typeface="Arial" panose="020B0604020202020204" pitchFamily="34" charset="0"/>
                <a:cs typeface="Arial" panose="020B0604020202020204" pitchFamily="34" charset="0"/>
              </a:rPr>
              <a:t>, and B.B. </a:t>
            </a:r>
            <a:r>
              <a:rPr lang="en-US" sz="2000" dirty="0" err="1">
                <a:latin typeface="Arial" panose="020B0604020202020204" pitchFamily="34" charset="0"/>
                <a:cs typeface="Arial" panose="020B0604020202020204" pitchFamily="34" charset="0"/>
              </a:rPr>
              <a:t>Edara</a:t>
            </a:r>
            <a:r>
              <a:rPr lang="en-US" sz="2000" dirty="0">
                <a:latin typeface="Arial" panose="020B0604020202020204" pitchFamily="34" charset="0"/>
                <a:cs typeface="Arial" panose="020B0604020202020204" pitchFamily="34" charset="0"/>
              </a:rPr>
              <a:t>, “Implementation of image fusion based on wavelet domain using FPGA”, In: Proc. of International Conf. on Trends in Electronics and Informatics, pp.500- 504, 2017</a:t>
            </a:r>
          </a:p>
          <a:p>
            <a:pPr marL="0" indent="0" algn="just">
              <a:buNone/>
            </a:pPr>
            <a:r>
              <a:rPr lang="en-US" sz="2000" dirty="0">
                <a:latin typeface="Arial" panose="020B0604020202020204" pitchFamily="34" charset="0"/>
                <a:cs typeface="Arial" panose="020B0604020202020204" pitchFamily="34" charset="0"/>
              </a:rPr>
              <a:t>[3]</a:t>
            </a:r>
            <a:r>
              <a:rPr lang="en-US" sz="2000" dirty="0"/>
              <a:t> ] </a:t>
            </a:r>
            <a:r>
              <a:rPr lang="en-US" sz="2000" dirty="0">
                <a:latin typeface="Arial" panose="020B0604020202020204" pitchFamily="34" charset="0"/>
                <a:cs typeface="Arial" panose="020B0604020202020204" pitchFamily="34" charset="0"/>
              </a:rPr>
              <a:t>J. Agarwal and S.S. </a:t>
            </a:r>
            <a:r>
              <a:rPr lang="en-US" sz="2000" dirty="0" err="1">
                <a:latin typeface="Arial" panose="020B0604020202020204" pitchFamily="34" charset="0"/>
                <a:cs typeface="Arial" panose="020B0604020202020204" pitchFamily="34" charset="0"/>
              </a:rPr>
              <a:t>Bedi</a:t>
            </a:r>
            <a:r>
              <a:rPr lang="en-US" sz="2000" dirty="0">
                <a:latin typeface="Arial" panose="020B0604020202020204" pitchFamily="34" charset="0"/>
                <a:cs typeface="Arial" panose="020B0604020202020204" pitchFamily="34" charset="0"/>
              </a:rPr>
              <a:t>, “Implementation of hybrid image fusion technique for feature enhancement in medical diagnosis”, </a:t>
            </a:r>
            <a:r>
              <a:rPr lang="en-US" sz="2000" dirty="0" err="1">
                <a:latin typeface="Arial" panose="020B0604020202020204" pitchFamily="34" charset="0"/>
                <a:cs typeface="Arial" panose="020B0604020202020204" pitchFamily="34" charset="0"/>
              </a:rPr>
              <a:t>Humancentric</a:t>
            </a:r>
            <a:r>
              <a:rPr lang="en-US" sz="2000" dirty="0">
                <a:latin typeface="Arial" panose="020B0604020202020204" pitchFamily="34" charset="0"/>
                <a:cs typeface="Arial" panose="020B0604020202020204" pitchFamily="34" charset="0"/>
              </a:rPr>
              <a:t> Computing and Information Sciences, Vol.5, No.1, pp.3, 2015.</a:t>
            </a:r>
          </a:p>
          <a:p>
            <a:pPr marL="0" indent="0" algn="just">
              <a:buNone/>
            </a:pPr>
            <a:endParaRPr lang="en-US" sz="2000" dirty="0">
              <a:latin typeface="Arial" panose="020B0604020202020204" pitchFamily="34" charset="0"/>
              <a:cs typeface="Arial" panose="020B0604020202020204" pitchFamily="34" charset="0"/>
            </a:endParaRPr>
          </a:p>
          <a:p>
            <a:pPr marL="0" indent="0" algn="just">
              <a:buNone/>
            </a:pPr>
            <a:endParaRPr lang="en-US" sz="2000" dirty="0">
              <a:latin typeface="Arial" panose="020B0604020202020204" pitchFamily="34" charset="0"/>
              <a:cs typeface="Arial" panose="020B0604020202020204" pitchFamily="34" charset="0"/>
            </a:endParaRPr>
          </a:p>
          <a:p>
            <a:pPr marL="0" indent="0" algn="just">
              <a:buNone/>
            </a:pPr>
            <a:endParaRPr lang="en-US" sz="2000" dirty="0">
              <a:latin typeface="Arial" panose="020B0604020202020204" pitchFamily="34" charset="0"/>
              <a:cs typeface="Arial" panose="020B0604020202020204" pitchFamily="34" charset="0"/>
            </a:endParaRPr>
          </a:p>
          <a:p>
            <a:pPr marL="0" indent="0" algn="just">
              <a:buNone/>
            </a:pPr>
            <a:endParaRPr lang="en-US" sz="2000" dirty="0">
              <a:latin typeface="Arial" panose="020B0604020202020204" pitchFamily="34" charset="0"/>
              <a:cs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p:txBody>
          <a:bodyPr/>
          <a:lstStyle/>
          <a:p>
            <a:pPr algn="ctr" eaLnBrk="1" hangingPunct="1">
              <a:buFont typeface="Arial" charset="0"/>
              <a:buNone/>
            </a:pPr>
            <a:endParaRPr lang="en-US" dirty="0"/>
          </a:p>
          <a:p>
            <a:pPr algn="ctr" eaLnBrk="1" hangingPunct="1">
              <a:buFont typeface="Arial" charset="0"/>
              <a:buNone/>
            </a:pPr>
            <a:endParaRPr lang="en-US" dirty="0"/>
          </a:p>
          <a:p>
            <a:pPr algn="ctr" eaLnBrk="1" hangingPunct="1">
              <a:buFont typeface="Arial" charset="0"/>
              <a:buNone/>
            </a:pPr>
            <a:endParaRPr lang="en-US" dirty="0"/>
          </a:p>
          <a:p>
            <a:pPr algn="ctr" eaLnBrk="1" hangingPunct="1">
              <a:buFont typeface="Arial" charset="0"/>
              <a:buNone/>
            </a:pPr>
            <a:r>
              <a:rPr lang="en-US" sz="4800" b="1" dirty="0">
                <a:solidFill>
                  <a:schemeClr val="accent1">
                    <a:lumMod val="75000"/>
                  </a:schemeClr>
                </a:solidFill>
                <a:latin typeface="Arial" charset="0"/>
                <a:cs typeface="Arial"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18A07-5C80-4D49-A5DB-D44B71D8A06A}"/>
              </a:ext>
            </a:extLst>
          </p:cNvPr>
          <p:cNvSpPr>
            <a:spLocks noGrp="1"/>
          </p:cNvSpPr>
          <p:nvPr>
            <p:ph type="title"/>
          </p:nvPr>
        </p:nvSpPr>
        <p:spPr>
          <a:xfrm>
            <a:off x="533400" y="228600"/>
            <a:ext cx="8077199" cy="1049235"/>
          </a:xfrm>
        </p:spPr>
        <p:txBody>
          <a:bodyPr/>
          <a:lstStyle/>
          <a:p>
            <a:r>
              <a:rPr lang="en-US" dirty="0">
                <a:solidFill>
                  <a:schemeClr val="accent1">
                    <a:lumMod val="75000"/>
                  </a:schemeClr>
                </a:solidFill>
              </a:rPr>
              <a:t>LITERATURE Survey</a:t>
            </a:r>
            <a:endParaRPr lang="en-IN" dirty="0">
              <a:solidFill>
                <a:schemeClr val="accent1">
                  <a:lumMod val="75000"/>
                </a:schemeClr>
              </a:solidFill>
            </a:endParaRPr>
          </a:p>
        </p:txBody>
      </p:sp>
      <p:graphicFrame>
        <p:nvGraphicFramePr>
          <p:cNvPr id="7" name="Table 7">
            <a:extLst>
              <a:ext uri="{FF2B5EF4-FFF2-40B4-BE49-F238E27FC236}">
                <a16:creationId xmlns:a16="http://schemas.microsoft.com/office/drawing/2014/main" id="{AEF71771-7B45-4945-82D4-8E3A9F846F6B}"/>
              </a:ext>
            </a:extLst>
          </p:cNvPr>
          <p:cNvGraphicFramePr>
            <a:graphicFrameLocks noGrp="1"/>
          </p:cNvGraphicFramePr>
          <p:nvPr>
            <p:ph idx="1"/>
            <p:extLst>
              <p:ext uri="{D42A27DB-BD31-4B8C-83A1-F6EECF244321}">
                <p14:modId xmlns:p14="http://schemas.microsoft.com/office/powerpoint/2010/main" val="3517744089"/>
              </p:ext>
            </p:extLst>
          </p:nvPr>
        </p:nvGraphicFramePr>
        <p:xfrm>
          <a:off x="609600" y="914400"/>
          <a:ext cx="7924800" cy="5029200"/>
        </p:xfrm>
        <a:graphic>
          <a:graphicData uri="http://schemas.openxmlformats.org/drawingml/2006/table">
            <a:tbl>
              <a:tblPr firstRow="1" bandRow="1">
                <a:tableStyleId>{5C22544A-7EE6-4342-B048-85BDC9FD1C3A}</a:tableStyleId>
              </a:tblPr>
              <a:tblGrid>
                <a:gridCol w="731445">
                  <a:extLst>
                    <a:ext uri="{9D8B030D-6E8A-4147-A177-3AD203B41FA5}">
                      <a16:colId xmlns:a16="http://schemas.microsoft.com/office/drawing/2014/main" val="1576244740"/>
                    </a:ext>
                  </a:extLst>
                </a:gridCol>
                <a:gridCol w="1961824">
                  <a:extLst>
                    <a:ext uri="{9D8B030D-6E8A-4147-A177-3AD203B41FA5}">
                      <a16:colId xmlns:a16="http://schemas.microsoft.com/office/drawing/2014/main" val="3904688502"/>
                    </a:ext>
                  </a:extLst>
                </a:gridCol>
                <a:gridCol w="2761086">
                  <a:extLst>
                    <a:ext uri="{9D8B030D-6E8A-4147-A177-3AD203B41FA5}">
                      <a16:colId xmlns:a16="http://schemas.microsoft.com/office/drawing/2014/main" val="822223505"/>
                    </a:ext>
                  </a:extLst>
                </a:gridCol>
                <a:gridCol w="2470445">
                  <a:extLst>
                    <a:ext uri="{9D8B030D-6E8A-4147-A177-3AD203B41FA5}">
                      <a16:colId xmlns:a16="http://schemas.microsoft.com/office/drawing/2014/main" val="3067010085"/>
                    </a:ext>
                  </a:extLst>
                </a:gridCol>
              </a:tblGrid>
              <a:tr h="637903">
                <a:tc>
                  <a:txBody>
                    <a:bodyPr/>
                    <a:lstStyle/>
                    <a:p>
                      <a:pPr marL="0" algn="l" defTabSz="685800" rtl="0" eaLnBrk="1" latinLnBrk="0" hangingPunct="1"/>
                      <a:r>
                        <a:rPr lang="en-US" sz="1350" b="1" kern="1200" dirty="0">
                          <a:solidFill>
                            <a:schemeClr val="lt1"/>
                          </a:solidFill>
                          <a:latin typeface="+mn-lt"/>
                          <a:ea typeface="+mn-ea"/>
                          <a:cs typeface="+mn-cs"/>
                        </a:rPr>
                        <a:t>S.NO</a:t>
                      </a:r>
                      <a:endParaRPr lang="en-IN" sz="1350" b="1" kern="1200" dirty="0">
                        <a:solidFill>
                          <a:schemeClr val="lt1"/>
                        </a:solidFill>
                        <a:latin typeface="+mn-lt"/>
                        <a:ea typeface="+mn-ea"/>
                        <a:cs typeface="+mn-cs"/>
                      </a:endParaRPr>
                    </a:p>
                  </a:txBody>
                  <a:tcPr/>
                </a:tc>
                <a:tc>
                  <a:txBody>
                    <a:bodyPr/>
                    <a:lstStyle/>
                    <a:p>
                      <a:pPr marL="0" algn="ctr" defTabSz="685800" rtl="0" eaLnBrk="1" latinLnBrk="0" hangingPunct="1"/>
                      <a:r>
                        <a:rPr lang="en-US" sz="1350" b="1" kern="1200" dirty="0">
                          <a:solidFill>
                            <a:schemeClr val="lt1"/>
                          </a:solidFill>
                          <a:latin typeface="+mn-lt"/>
                          <a:ea typeface="+mn-ea"/>
                          <a:cs typeface="+mn-cs"/>
                        </a:rPr>
                        <a:t>TITLE  OF  THE      PAPER</a:t>
                      </a:r>
                      <a:endParaRPr lang="en-IN" sz="1350" b="1" kern="1200" dirty="0">
                        <a:solidFill>
                          <a:schemeClr val="lt1"/>
                        </a:solidFill>
                        <a:latin typeface="+mn-lt"/>
                        <a:ea typeface="+mn-ea"/>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1" kern="1200" dirty="0">
                          <a:solidFill>
                            <a:schemeClr val="lt1"/>
                          </a:solidFill>
                          <a:latin typeface="+mn-lt"/>
                          <a:ea typeface="+mn-ea"/>
                          <a:cs typeface="+mn-cs"/>
                        </a:rPr>
                        <a:t>              TECHNIQUES</a:t>
                      </a:r>
                    </a:p>
                    <a:p>
                      <a:endParaRPr lang="en-IN"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          CHALLENGES</a:t>
                      </a:r>
                    </a:p>
                    <a:p>
                      <a:endParaRPr lang="en-IN" dirty="0"/>
                    </a:p>
                  </a:txBody>
                  <a:tcPr/>
                </a:tc>
                <a:extLst>
                  <a:ext uri="{0D108BD9-81ED-4DB2-BD59-A6C34878D82A}">
                    <a16:rowId xmlns:a16="http://schemas.microsoft.com/office/drawing/2014/main" val="1014091841"/>
                  </a:ext>
                </a:extLst>
              </a:tr>
              <a:tr h="4391297">
                <a:tc>
                  <a:txBody>
                    <a:bodyPr/>
                    <a:lstStyle/>
                    <a:p>
                      <a:r>
                        <a:rPr lang="en-US" sz="1400" dirty="0"/>
                        <a:t>1.</a:t>
                      </a:r>
                    </a:p>
                    <a:p>
                      <a:endParaRPr lang="en-US" sz="1400" dirty="0"/>
                    </a:p>
                    <a:p>
                      <a:endParaRPr lang="en-US" sz="1400" dirty="0"/>
                    </a:p>
                    <a:p>
                      <a:endParaRPr lang="en-US" sz="1400" dirty="0"/>
                    </a:p>
                    <a:p>
                      <a:endParaRPr lang="en-US" sz="1400" dirty="0"/>
                    </a:p>
                    <a:p>
                      <a:endParaRPr lang="en-US" sz="1400" dirty="0"/>
                    </a:p>
                    <a:p>
                      <a:r>
                        <a:rPr lang="en-US" sz="1400" dirty="0"/>
                        <a:t>2.</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3.</a:t>
                      </a:r>
                      <a:endParaRPr lang="en-IN" sz="14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dirty="0"/>
                        <a:t>CT and MRI image fusion based on weight difference between L1 and L2 norms (2021)</a:t>
                      </a:r>
                      <a:endParaRPr lang="en-IN" sz="1400" dirty="0"/>
                    </a:p>
                    <a:p>
                      <a:pPr marL="0" marR="0" lvl="0" indent="0" algn="l" defTabSz="685800" rtl="0" eaLnBrk="1" fontAlgn="auto" latinLnBrk="0" hangingPunct="1">
                        <a:lnSpc>
                          <a:spcPct val="100000"/>
                        </a:lnSpc>
                        <a:spcBef>
                          <a:spcPts val="0"/>
                        </a:spcBef>
                        <a:spcAft>
                          <a:spcPts val="0"/>
                        </a:spcAft>
                        <a:buClrTx/>
                        <a:buSzTx/>
                        <a:buFontTx/>
                        <a:buNone/>
                        <a:tabLst/>
                        <a:defRPr/>
                      </a:pPr>
                      <a:endParaRPr lang="en-US" sz="1400" dirty="0"/>
                    </a:p>
                    <a:p>
                      <a:pPr marL="0" marR="0" lvl="0" indent="0" algn="l" defTabSz="685800" rtl="0" eaLnBrk="1" fontAlgn="auto" latinLnBrk="0" hangingPunct="1">
                        <a:lnSpc>
                          <a:spcPct val="100000"/>
                        </a:lnSpc>
                        <a:spcBef>
                          <a:spcPts val="0"/>
                        </a:spcBef>
                        <a:spcAft>
                          <a:spcPts val="0"/>
                        </a:spcAft>
                        <a:buClrTx/>
                        <a:buSzTx/>
                        <a:buFontTx/>
                        <a:buNone/>
                        <a:tabLst/>
                        <a:defRPr/>
                      </a:pPr>
                      <a:r>
                        <a:rPr lang="en-US" sz="1400" dirty="0"/>
                        <a:t>Medical Image Fusion Based a Densely Connected Convolutional Networks (2021)</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sz="1400" dirty="0"/>
                    </a:p>
                    <a:p>
                      <a:pPr marL="0" marR="0" lvl="0" indent="0" algn="l" defTabSz="685800" rtl="0" eaLnBrk="1" fontAlgn="auto" latinLnBrk="0" hangingPunct="1">
                        <a:lnSpc>
                          <a:spcPct val="100000"/>
                        </a:lnSpc>
                        <a:spcBef>
                          <a:spcPts val="0"/>
                        </a:spcBef>
                        <a:spcAft>
                          <a:spcPts val="0"/>
                        </a:spcAft>
                        <a:buClrTx/>
                        <a:buSzTx/>
                        <a:buFontTx/>
                        <a:buNone/>
                        <a:tabLst/>
                        <a:defRPr/>
                      </a:pPr>
                      <a:endParaRPr lang="en-US" sz="1400" dirty="0"/>
                    </a:p>
                    <a:p>
                      <a:pPr marL="0" marR="0" lvl="0" indent="0" algn="l" defTabSz="685800" rtl="0" eaLnBrk="1" fontAlgn="auto" latinLnBrk="0" hangingPunct="1">
                        <a:lnSpc>
                          <a:spcPct val="100000"/>
                        </a:lnSpc>
                        <a:spcBef>
                          <a:spcPts val="0"/>
                        </a:spcBef>
                        <a:spcAft>
                          <a:spcPts val="0"/>
                        </a:spcAft>
                        <a:buClrTx/>
                        <a:buSzTx/>
                        <a:buFontTx/>
                        <a:buNone/>
                        <a:tabLst/>
                        <a:defRPr/>
                      </a:pPr>
                      <a:endParaRPr lang="en-US" sz="1400" dirty="0"/>
                    </a:p>
                    <a:p>
                      <a:pPr marL="0" marR="0" lvl="0" indent="0" algn="l" defTabSz="685800" rtl="0" eaLnBrk="1" fontAlgn="auto" latinLnBrk="0" hangingPunct="1">
                        <a:lnSpc>
                          <a:spcPct val="100000"/>
                        </a:lnSpc>
                        <a:spcBef>
                          <a:spcPts val="0"/>
                        </a:spcBef>
                        <a:spcAft>
                          <a:spcPts val="0"/>
                        </a:spcAft>
                        <a:buClrTx/>
                        <a:buSzTx/>
                        <a:buFontTx/>
                        <a:buNone/>
                        <a:tabLst/>
                        <a:defRPr/>
                      </a:pPr>
                      <a:endParaRPr lang="en-US" sz="1500" dirty="0"/>
                    </a:p>
                    <a:p>
                      <a:pPr marL="0" marR="0" lvl="0" indent="0" algn="l" defTabSz="685800" rtl="0" eaLnBrk="1" fontAlgn="auto" latinLnBrk="0" hangingPunct="1">
                        <a:lnSpc>
                          <a:spcPct val="100000"/>
                        </a:lnSpc>
                        <a:spcBef>
                          <a:spcPts val="0"/>
                        </a:spcBef>
                        <a:spcAft>
                          <a:spcPts val="0"/>
                        </a:spcAft>
                        <a:buClrTx/>
                        <a:buSzTx/>
                        <a:buFontTx/>
                        <a:buNone/>
                        <a:tabLst/>
                        <a:defRPr/>
                      </a:pPr>
                      <a:r>
                        <a:rPr lang="en-US" sz="1500" dirty="0"/>
                        <a:t>Multi model image fusion using hybrid algorithms for brain tumor detection(2021)</a:t>
                      </a:r>
                    </a:p>
                    <a:p>
                      <a:endParaRPr lang="en-IN"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dirty="0"/>
                        <a:t>Tight wavelet frame</a:t>
                      </a:r>
                      <a:endParaRPr lang="en-IN" sz="1400" dirty="0"/>
                    </a:p>
                    <a:p>
                      <a:pPr marL="0" marR="0" lvl="0" indent="0" algn="l" defTabSz="685800" rtl="0" eaLnBrk="1" fontAlgn="auto" latinLnBrk="0" hangingPunct="1">
                        <a:lnSpc>
                          <a:spcPct val="100000"/>
                        </a:lnSpc>
                        <a:spcBef>
                          <a:spcPts val="0"/>
                        </a:spcBef>
                        <a:spcAft>
                          <a:spcPts val="0"/>
                        </a:spcAft>
                        <a:buClrTx/>
                        <a:buSzTx/>
                        <a:buFontTx/>
                        <a:buNone/>
                        <a:tabLst/>
                        <a:defRPr/>
                      </a:pPr>
                      <a:endParaRPr lang="en-US" sz="1400" dirty="0"/>
                    </a:p>
                    <a:p>
                      <a:pPr marL="0" marR="0" lvl="0" indent="0" algn="l" defTabSz="685800" rtl="0" eaLnBrk="1" fontAlgn="auto" latinLnBrk="0" hangingPunct="1">
                        <a:lnSpc>
                          <a:spcPct val="100000"/>
                        </a:lnSpc>
                        <a:spcBef>
                          <a:spcPts val="0"/>
                        </a:spcBef>
                        <a:spcAft>
                          <a:spcPts val="0"/>
                        </a:spcAft>
                        <a:buClrTx/>
                        <a:buSzTx/>
                        <a:buFontTx/>
                        <a:buNone/>
                        <a:tabLst/>
                        <a:defRPr/>
                      </a:pPr>
                      <a:endParaRPr lang="en-US" sz="1400" dirty="0"/>
                    </a:p>
                    <a:p>
                      <a:pPr marL="0" marR="0" lvl="0" indent="0" algn="l" defTabSz="685800" rtl="0" eaLnBrk="1" fontAlgn="auto" latinLnBrk="0" hangingPunct="1">
                        <a:lnSpc>
                          <a:spcPct val="100000"/>
                        </a:lnSpc>
                        <a:spcBef>
                          <a:spcPts val="0"/>
                        </a:spcBef>
                        <a:spcAft>
                          <a:spcPts val="0"/>
                        </a:spcAft>
                        <a:buClrTx/>
                        <a:buSzTx/>
                        <a:buFontTx/>
                        <a:buNone/>
                        <a:tabLst/>
                        <a:defRPr/>
                      </a:pPr>
                      <a:endParaRPr lang="en-US" sz="1400" dirty="0"/>
                    </a:p>
                    <a:p>
                      <a:pPr marL="0" marR="0" lvl="0" indent="0" algn="l" defTabSz="685800" rtl="0" eaLnBrk="1" fontAlgn="auto" latinLnBrk="0" hangingPunct="1">
                        <a:lnSpc>
                          <a:spcPct val="100000"/>
                        </a:lnSpc>
                        <a:spcBef>
                          <a:spcPts val="0"/>
                        </a:spcBef>
                        <a:spcAft>
                          <a:spcPts val="0"/>
                        </a:spcAft>
                        <a:buClrTx/>
                        <a:buSzTx/>
                        <a:buFontTx/>
                        <a:buNone/>
                        <a:tabLst/>
                        <a:defRPr/>
                      </a:pPr>
                      <a:r>
                        <a:rPr lang="en-US" sz="1400" dirty="0"/>
                        <a:t>Medical image fusion method based on </a:t>
                      </a:r>
                      <a:r>
                        <a:rPr lang="en-US" sz="1400" dirty="0" err="1"/>
                        <a:t>DenseNet</a:t>
                      </a:r>
                      <a:r>
                        <a:rPr lang="en-US" sz="1400" dirty="0"/>
                        <a:t>, which achieves feature reuse by </a:t>
                      </a:r>
                      <a:r>
                        <a:rPr lang="en-US" sz="1400" dirty="0" err="1"/>
                        <a:t>cochannels</a:t>
                      </a:r>
                      <a:r>
                        <a:rPr lang="en-US" sz="1400" dirty="0"/>
                        <a:t>, and enables the algorithm to achieve better performance than traditional networks with fewer parameters and calculation costs</a:t>
                      </a:r>
                      <a:endParaRPr lang="en-US" sz="1400" b="0" kern="1200" dirty="0">
                        <a:solidFill>
                          <a:schemeClr val="tx1"/>
                        </a:solidFill>
                        <a:latin typeface="+mn-lt"/>
                        <a:ea typeface="+mn-ea"/>
                        <a:cs typeface="+mn-cs"/>
                      </a:endParaRPr>
                    </a:p>
                    <a:p>
                      <a:pPr marL="0" algn="l" defTabSz="685800" rtl="0" eaLnBrk="1" latinLnBrk="0" hangingPunct="1"/>
                      <a:r>
                        <a:rPr lang="en-US" sz="1400" dirty="0"/>
                        <a:t>connecting features over</a:t>
                      </a:r>
                    </a:p>
                    <a:p>
                      <a:pPr marL="0" algn="l" defTabSz="685800" rtl="0" eaLnBrk="1" latinLnBrk="0" hangingPunct="1"/>
                      <a:endParaRPr lang="en-US" sz="1500" b="0" kern="1200" dirty="0">
                        <a:solidFill>
                          <a:schemeClr val="tx1"/>
                        </a:solidFill>
                        <a:latin typeface="+mn-lt"/>
                        <a:ea typeface="+mn-ea"/>
                        <a:cs typeface="+mn-cs"/>
                      </a:endParaRPr>
                    </a:p>
                    <a:p>
                      <a:pPr marL="0" algn="l" defTabSz="685800" rtl="0" eaLnBrk="1" latinLnBrk="0" hangingPunct="1"/>
                      <a:r>
                        <a:rPr lang="en-US" sz="1500" b="0" kern="1200" dirty="0" err="1">
                          <a:solidFill>
                            <a:schemeClr val="tx1"/>
                          </a:solidFill>
                          <a:latin typeface="+mn-lt"/>
                          <a:ea typeface="+mn-ea"/>
                          <a:cs typeface="+mn-cs"/>
                        </a:rPr>
                        <a:t>PrincipalComponent</a:t>
                      </a:r>
                      <a:r>
                        <a:rPr lang="en-US" sz="1500" b="0" kern="1200" dirty="0">
                          <a:solidFill>
                            <a:schemeClr val="tx1"/>
                          </a:solidFill>
                          <a:latin typeface="+mn-lt"/>
                          <a:ea typeface="+mn-ea"/>
                          <a:cs typeface="+mn-cs"/>
                        </a:rPr>
                        <a:t> Analysis (PCA),Discrete Curvelet Transforms(DCT) and Stationary Wavelet Transform(SWT)</a:t>
                      </a:r>
                    </a:p>
                    <a:p>
                      <a:endParaRPr lang="en-IN"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dirty="0"/>
                        <a:t>The prototype can be complex and hard to use</a:t>
                      </a:r>
                      <a:endParaRPr lang="en-IN" sz="1400" dirty="0"/>
                    </a:p>
                    <a:p>
                      <a:pPr marL="0" marR="0" lvl="0" indent="0" algn="l" defTabSz="685800" rtl="0" eaLnBrk="1" fontAlgn="auto" latinLnBrk="0" hangingPunct="1">
                        <a:lnSpc>
                          <a:spcPct val="100000"/>
                        </a:lnSpc>
                        <a:spcBef>
                          <a:spcPts val="0"/>
                        </a:spcBef>
                        <a:spcAft>
                          <a:spcPts val="0"/>
                        </a:spcAft>
                        <a:buClrTx/>
                        <a:buSzTx/>
                        <a:buFontTx/>
                        <a:buNone/>
                        <a:tabLst/>
                        <a:defRPr/>
                      </a:pPr>
                      <a:endParaRPr lang="en-IN" sz="1400" kern="1200" dirty="0">
                        <a:solidFill>
                          <a:schemeClr val="dk1"/>
                        </a:solidFill>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IN" sz="1400" kern="1200" dirty="0">
                        <a:solidFill>
                          <a:schemeClr val="dk1"/>
                        </a:solidFill>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IN" sz="1400" kern="1200" dirty="0" err="1">
                          <a:solidFill>
                            <a:schemeClr val="dk1"/>
                          </a:solidFill>
                          <a:latin typeface="+mn-lt"/>
                          <a:ea typeface="+mn-ea"/>
                          <a:cs typeface="+mn-cs"/>
                        </a:rPr>
                        <a:t>DenseNet</a:t>
                      </a:r>
                      <a:r>
                        <a:rPr lang="en-IN" sz="1400" kern="1200" dirty="0">
                          <a:solidFill>
                            <a:schemeClr val="dk1"/>
                          </a:solidFill>
                          <a:latin typeface="+mn-lt"/>
                          <a:ea typeface="+mn-ea"/>
                          <a:cs typeface="+mn-cs"/>
                        </a:rPr>
                        <a:t> shows poor performance in  chest radiographs classification and video action recognition. </a:t>
                      </a:r>
                      <a:r>
                        <a:rPr lang="en-IN" sz="1400" kern="1200" dirty="0" err="1">
                          <a:solidFill>
                            <a:schemeClr val="dk1"/>
                          </a:solidFill>
                          <a:latin typeface="+mn-lt"/>
                          <a:ea typeface="+mn-ea"/>
                          <a:cs typeface="+mn-cs"/>
                        </a:rPr>
                        <a:t>DenseNet</a:t>
                      </a:r>
                      <a:r>
                        <a:rPr lang="en-IN" sz="1400" kern="1200" dirty="0">
                          <a:solidFill>
                            <a:schemeClr val="dk1"/>
                          </a:solidFill>
                          <a:latin typeface="+mn-lt"/>
                          <a:ea typeface="+mn-ea"/>
                          <a:cs typeface="+mn-cs"/>
                        </a:rPr>
                        <a:t> require large amount of data to perform well and heavily starts to overfit if the dataset size is small</a:t>
                      </a:r>
                      <a:r>
                        <a:rPr lang="en-IN" sz="1400" dirty="0"/>
                        <a:t>er</a:t>
                      </a:r>
                    </a:p>
                    <a:p>
                      <a:endParaRPr lang="en-IN" dirty="0"/>
                    </a:p>
                    <a:p>
                      <a:r>
                        <a:rPr lang="en-IN" sz="1500" dirty="0"/>
                        <a:t>This method takes a lot of time to process and load the data.</a:t>
                      </a:r>
                    </a:p>
                  </a:txBody>
                  <a:tcPr/>
                </a:tc>
                <a:extLst>
                  <a:ext uri="{0D108BD9-81ED-4DB2-BD59-A6C34878D82A}">
                    <a16:rowId xmlns:a16="http://schemas.microsoft.com/office/drawing/2014/main" val="1487708457"/>
                  </a:ext>
                </a:extLst>
              </a:tr>
            </a:tbl>
          </a:graphicData>
        </a:graphic>
      </p:graphicFrame>
    </p:spTree>
    <p:extLst>
      <p:ext uri="{BB962C8B-B14F-4D97-AF65-F5344CB8AC3E}">
        <p14:creationId xmlns:p14="http://schemas.microsoft.com/office/powerpoint/2010/main" val="3852617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804520"/>
            <a:ext cx="7405234" cy="1049235"/>
          </a:xfrm>
        </p:spPr>
        <p:txBody>
          <a:bodyPr>
            <a:normAutofit/>
          </a:bodyPr>
          <a:lstStyle/>
          <a:p>
            <a:r>
              <a:rPr lang="en-US" sz="2800" b="1" dirty="0">
                <a:solidFill>
                  <a:schemeClr val="accent1">
                    <a:lumMod val="75000"/>
                  </a:schemeClr>
                </a:solidFill>
                <a:latin typeface="Arial" charset="0"/>
                <a:cs typeface="Arial" charset="0"/>
              </a:rPr>
              <a:t>Problem Statement</a:t>
            </a:r>
            <a:endParaRPr lang="en-US" sz="2800" dirty="0">
              <a:solidFill>
                <a:schemeClr val="accent1">
                  <a:lumMod val="75000"/>
                </a:schemeClr>
              </a:solidFill>
            </a:endParaRPr>
          </a:p>
        </p:txBody>
      </p:sp>
      <p:sp>
        <p:nvSpPr>
          <p:cNvPr id="3" name="Content Placeholder 2"/>
          <p:cNvSpPr>
            <a:spLocks noGrp="1"/>
          </p:cNvSpPr>
          <p:nvPr>
            <p:ph idx="1"/>
          </p:nvPr>
        </p:nvSpPr>
        <p:spPr>
          <a:xfrm>
            <a:off x="533400" y="1981200"/>
            <a:ext cx="8077199" cy="3886199"/>
          </a:xfrm>
        </p:spPr>
        <p:txBody>
          <a:bodyPr>
            <a:normAutofit/>
          </a:bodyPr>
          <a:lstStyle/>
          <a:p>
            <a:pPr>
              <a:buFont typeface="Wingdings" panose="05000000000000000000" pitchFamily="2" charset="2"/>
              <a:buChar char="v"/>
            </a:pPr>
            <a:r>
              <a:rPr lang="en-US" dirty="0"/>
              <a:t>This project addresses the problem of Clinicians suffering from inaccurate images for analysis. </a:t>
            </a:r>
          </a:p>
          <a:p>
            <a:pPr>
              <a:buFont typeface="Wingdings" panose="05000000000000000000" pitchFamily="2" charset="2"/>
              <a:buChar char="v"/>
            </a:pPr>
            <a:r>
              <a:rPr lang="en-US" dirty="0"/>
              <a:t>Computed Tomography (CT) images show the degree of X-ray absorption by organs and tissues in different gray scales. Therefore, CT can display pathological images on good anatomical image background.</a:t>
            </a:r>
          </a:p>
          <a:p>
            <a:pPr>
              <a:buFont typeface="Wingdings" panose="05000000000000000000" pitchFamily="2" charset="2"/>
              <a:buChar char="v"/>
            </a:pPr>
            <a:r>
              <a:rPr lang="en-US" dirty="0"/>
              <a:t>Magnetic Resonance Imaging (MRI) can clearly show soft tissue information. </a:t>
            </a:r>
          </a:p>
          <a:p>
            <a:pPr>
              <a:buFont typeface="Wingdings" panose="05000000000000000000" pitchFamily="2" charset="2"/>
              <a:buChar char="v"/>
            </a:pPr>
            <a:r>
              <a:rPr lang="en-US" dirty="0"/>
              <a:t>In clinical radiotherapy, target volume delineation based on MRI and CT fusion images has better accuracy than single modality images.</a:t>
            </a:r>
          </a:p>
        </p:txBody>
      </p:sp>
    </p:spTree>
    <p:extLst>
      <p:ext uri="{BB962C8B-B14F-4D97-AF65-F5344CB8AC3E}">
        <p14:creationId xmlns:p14="http://schemas.microsoft.com/office/powerpoint/2010/main" val="789638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38C35-72DF-43F3-8943-E7F39BEF83D3}"/>
              </a:ext>
            </a:extLst>
          </p:cNvPr>
          <p:cNvSpPr>
            <a:spLocks noGrp="1"/>
          </p:cNvSpPr>
          <p:nvPr>
            <p:ph type="title"/>
          </p:nvPr>
        </p:nvSpPr>
        <p:spPr>
          <a:xfrm>
            <a:off x="381000" y="236652"/>
            <a:ext cx="7481434" cy="1049235"/>
          </a:xfrm>
        </p:spPr>
        <p:txBody>
          <a:bodyPr>
            <a:normAutofit/>
          </a:bodyPr>
          <a:lstStyle/>
          <a:p>
            <a:r>
              <a:rPr lang="en-US" sz="2800" b="1" dirty="0">
                <a:solidFill>
                  <a:schemeClr val="accent1">
                    <a:lumMod val="75000"/>
                  </a:schemeClr>
                </a:solidFill>
              </a:rPr>
              <a:t>DEVELOPMENT ENVIRONMENT</a:t>
            </a:r>
            <a:endParaRPr lang="en-IN" sz="2800" b="1" dirty="0">
              <a:solidFill>
                <a:schemeClr val="accent1">
                  <a:lumMod val="75000"/>
                </a:schemeClr>
              </a:solidFill>
            </a:endParaRPr>
          </a:p>
        </p:txBody>
      </p:sp>
      <p:graphicFrame>
        <p:nvGraphicFramePr>
          <p:cNvPr id="4" name="Content Placeholder 3">
            <a:extLst>
              <a:ext uri="{FF2B5EF4-FFF2-40B4-BE49-F238E27FC236}">
                <a16:creationId xmlns:a16="http://schemas.microsoft.com/office/drawing/2014/main" id="{FB9AFF24-A1AA-BAF8-F77E-FCCC0D69DCD4}"/>
              </a:ext>
            </a:extLst>
          </p:cNvPr>
          <p:cNvGraphicFramePr>
            <a:graphicFrameLocks noGrp="1"/>
          </p:cNvGraphicFramePr>
          <p:nvPr>
            <p:ph idx="1"/>
            <p:extLst>
              <p:ext uri="{D42A27DB-BD31-4B8C-83A1-F6EECF244321}">
                <p14:modId xmlns:p14="http://schemas.microsoft.com/office/powerpoint/2010/main" val="2522398303"/>
              </p:ext>
            </p:extLst>
          </p:nvPr>
        </p:nvGraphicFramePr>
        <p:xfrm>
          <a:off x="571500" y="968479"/>
          <a:ext cx="7696200" cy="1299308"/>
        </p:xfrm>
        <a:graphic>
          <a:graphicData uri="http://schemas.openxmlformats.org/drawingml/2006/table">
            <a:tbl>
              <a:tblPr firstRow="1" firstCol="1" bandRow="1">
                <a:tableStyleId>{5C22544A-7EE6-4342-B048-85BDC9FD1C3A}</a:tableStyleId>
              </a:tblPr>
              <a:tblGrid>
                <a:gridCol w="3556844">
                  <a:extLst>
                    <a:ext uri="{9D8B030D-6E8A-4147-A177-3AD203B41FA5}">
                      <a16:colId xmlns:a16="http://schemas.microsoft.com/office/drawing/2014/main" val="3781237585"/>
                    </a:ext>
                  </a:extLst>
                </a:gridCol>
                <a:gridCol w="4139356">
                  <a:extLst>
                    <a:ext uri="{9D8B030D-6E8A-4147-A177-3AD203B41FA5}">
                      <a16:colId xmlns:a16="http://schemas.microsoft.com/office/drawing/2014/main" val="211014517"/>
                    </a:ext>
                  </a:extLst>
                </a:gridCol>
              </a:tblGrid>
              <a:tr h="324827">
                <a:tc>
                  <a:txBody>
                    <a:bodyPr/>
                    <a:lstStyle/>
                    <a:p>
                      <a:pPr algn="ctr">
                        <a:lnSpc>
                          <a:spcPct val="150000"/>
                        </a:lnSpc>
                        <a:spcAft>
                          <a:spcPts val="800"/>
                        </a:spcAft>
                      </a:pPr>
                      <a:r>
                        <a:rPr lang="en-IN" sz="1400">
                          <a:effectLst/>
                        </a:rPr>
                        <a:t>HARDWARE COMPONENTS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400" dirty="0">
                          <a:effectLst/>
                        </a:rPr>
                        <a:t>SPECIFICATIONS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339069"/>
                  </a:ext>
                </a:extLst>
              </a:tr>
              <a:tr h="324827">
                <a:tc>
                  <a:txBody>
                    <a:bodyPr/>
                    <a:lstStyle/>
                    <a:p>
                      <a:pPr algn="ctr">
                        <a:lnSpc>
                          <a:spcPct val="150000"/>
                        </a:lnSpc>
                        <a:spcAft>
                          <a:spcPts val="800"/>
                        </a:spcAft>
                      </a:pPr>
                      <a:r>
                        <a:rPr lang="en-IN" sz="1400" dirty="0">
                          <a:effectLst/>
                        </a:rPr>
                        <a:t>Processor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400" dirty="0">
                          <a:effectLst/>
                        </a:rPr>
                        <a:t>Intel Core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9166744"/>
                  </a:ext>
                </a:extLst>
              </a:tr>
              <a:tr h="324827">
                <a:tc>
                  <a:txBody>
                    <a:bodyPr/>
                    <a:lstStyle/>
                    <a:p>
                      <a:pPr algn="ctr">
                        <a:lnSpc>
                          <a:spcPct val="150000"/>
                        </a:lnSpc>
                        <a:spcAft>
                          <a:spcPts val="800"/>
                        </a:spcAft>
                      </a:pPr>
                      <a:r>
                        <a:rPr lang="en-IN" sz="1400" dirty="0">
                          <a:effectLst/>
                        </a:rPr>
                        <a:t>Operating System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400" dirty="0">
                          <a:effectLst/>
                        </a:rPr>
                        <a:t>Windows 10 (64-bit)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96985495"/>
                  </a:ext>
                </a:extLst>
              </a:tr>
              <a:tr h="324827">
                <a:tc>
                  <a:txBody>
                    <a:bodyPr/>
                    <a:lstStyle/>
                    <a:p>
                      <a:pPr algn="ctr">
                        <a:lnSpc>
                          <a:spcPct val="150000"/>
                        </a:lnSpc>
                        <a:spcAft>
                          <a:spcPts val="800"/>
                        </a:spcAft>
                      </a:pPr>
                      <a:r>
                        <a:rPr lang="en-IN" sz="1400">
                          <a:effectLst/>
                        </a:rPr>
                        <a:t>RAM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400" dirty="0">
                          <a:effectLst/>
                        </a:rPr>
                        <a:t>8GB</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8458895"/>
                  </a:ext>
                </a:extLst>
              </a:tr>
            </a:tbl>
          </a:graphicData>
        </a:graphic>
      </p:graphicFrame>
      <p:graphicFrame>
        <p:nvGraphicFramePr>
          <p:cNvPr id="5" name="Table 4">
            <a:extLst>
              <a:ext uri="{FF2B5EF4-FFF2-40B4-BE49-F238E27FC236}">
                <a16:creationId xmlns:a16="http://schemas.microsoft.com/office/drawing/2014/main" id="{2B32612E-362D-672F-A8F6-8FC30C662837}"/>
              </a:ext>
            </a:extLst>
          </p:cNvPr>
          <p:cNvGraphicFramePr>
            <a:graphicFrameLocks noGrp="1"/>
          </p:cNvGraphicFramePr>
          <p:nvPr>
            <p:extLst>
              <p:ext uri="{D42A27DB-BD31-4B8C-83A1-F6EECF244321}">
                <p14:modId xmlns:p14="http://schemas.microsoft.com/office/powerpoint/2010/main" val="1524749819"/>
              </p:ext>
            </p:extLst>
          </p:nvPr>
        </p:nvGraphicFramePr>
        <p:xfrm>
          <a:off x="533400" y="2438400"/>
          <a:ext cx="7772400" cy="3428999"/>
        </p:xfrm>
        <a:graphic>
          <a:graphicData uri="http://schemas.openxmlformats.org/drawingml/2006/table">
            <a:tbl>
              <a:tblPr firstRow="1" firstCol="1" bandRow="1">
                <a:tableStyleId>{5C22544A-7EE6-4342-B048-85BDC9FD1C3A}</a:tableStyleId>
              </a:tblPr>
              <a:tblGrid>
                <a:gridCol w="3886200">
                  <a:extLst>
                    <a:ext uri="{9D8B030D-6E8A-4147-A177-3AD203B41FA5}">
                      <a16:colId xmlns:a16="http://schemas.microsoft.com/office/drawing/2014/main" val="3931275398"/>
                    </a:ext>
                  </a:extLst>
                </a:gridCol>
                <a:gridCol w="3886200">
                  <a:extLst>
                    <a:ext uri="{9D8B030D-6E8A-4147-A177-3AD203B41FA5}">
                      <a16:colId xmlns:a16="http://schemas.microsoft.com/office/drawing/2014/main" val="1072643906"/>
                    </a:ext>
                  </a:extLst>
                </a:gridCol>
              </a:tblGrid>
              <a:tr h="312080">
                <a:tc>
                  <a:txBody>
                    <a:bodyPr/>
                    <a:lstStyle/>
                    <a:p>
                      <a:pPr algn="ctr">
                        <a:lnSpc>
                          <a:spcPct val="150000"/>
                        </a:lnSpc>
                        <a:spcAft>
                          <a:spcPts val="800"/>
                        </a:spcAft>
                      </a:pPr>
                      <a:r>
                        <a:rPr lang="en-IN" sz="1400" dirty="0">
                          <a:effectLst/>
                        </a:rPr>
                        <a:t>SOFTWARE REQUIREMENTS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400" dirty="0">
                          <a:effectLst/>
                        </a:rPr>
                        <a:t>VERSION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32039563"/>
                  </a:ext>
                </a:extLst>
              </a:tr>
              <a:tr h="308199">
                <a:tc>
                  <a:txBody>
                    <a:bodyPr/>
                    <a:lstStyle/>
                    <a:p>
                      <a:pPr marL="0" algn="ctr" defTabSz="685800" rtl="0" eaLnBrk="1" latinLnBrk="0" hangingPunct="1">
                        <a:lnSpc>
                          <a:spcPct val="150000"/>
                        </a:lnSpc>
                        <a:spcAft>
                          <a:spcPts val="800"/>
                        </a:spcAft>
                      </a:pPr>
                      <a:r>
                        <a:rPr lang="en-US" sz="1400" b="1" kern="1200" dirty="0">
                          <a:solidFill>
                            <a:schemeClr val="lt1"/>
                          </a:solidFill>
                          <a:effectLst/>
                          <a:latin typeface="+mn-lt"/>
                          <a:ea typeface="+mn-ea"/>
                          <a:cs typeface="+mn-cs"/>
                        </a:rPr>
                        <a:t>Python</a:t>
                      </a:r>
                      <a:endParaRPr lang="en-IN" sz="1400" b="1" kern="1200" dirty="0">
                        <a:solidFill>
                          <a:schemeClr val="lt1"/>
                        </a:solidFill>
                        <a:effectLst/>
                        <a:latin typeface="+mn-lt"/>
                        <a:ea typeface="+mn-ea"/>
                        <a:cs typeface="+mn-cs"/>
                      </a:endParaRPr>
                    </a:p>
                  </a:txBody>
                  <a:tcPr marL="68580" marR="68580" marT="0" marB="0"/>
                </a:tc>
                <a:tc>
                  <a:txBody>
                    <a:bodyPr/>
                    <a:lstStyle/>
                    <a:p>
                      <a:pPr marL="0" algn="ctr" defTabSz="685800" rtl="0" eaLnBrk="1" latinLnBrk="0" hangingPunct="1">
                        <a:lnSpc>
                          <a:spcPct val="150000"/>
                        </a:lnSpc>
                        <a:spcAft>
                          <a:spcPts val="800"/>
                        </a:spcAft>
                      </a:pPr>
                      <a:r>
                        <a:rPr lang="en-US" sz="1400" kern="1200" dirty="0">
                          <a:solidFill>
                            <a:schemeClr val="dk1"/>
                          </a:solidFill>
                          <a:effectLst/>
                          <a:latin typeface="+mn-lt"/>
                          <a:ea typeface="+mn-ea"/>
                          <a:cs typeface="+mn-cs"/>
                        </a:rPr>
                        <a:t>3.10</a:t>
                      </a:r>
                      <a:endParaRPr lang="en-IN" sz="1400"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1152274540"/>
                  </a:ext>
                </a:extLst>
              </a:tr>
              <a:tr h="312080">
                <a:tc>
                  <a:txBody>
                    <a:bodyPr/>
                    <a:lstStyle/>
                    <a:p>
                      <a:pPr algn="ctr">
                        <a:lnSpc>
                          <a:spcPct val="150000"/>
                        </a:lnSpc>
                        <a:spcAft>
                          <a:spcPts val="800"/>
                        </a:spcAft>
                      </a:pPr>
                      <a:r>
                        <a:rPr lang="en-IN" sz="1400" dirty="0">
                          <a:effectLst/>
                        </a:rPr>
                        <a:t>Flask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400" dirty="0">
                          <a:effectLst/>
                        </a:rPr>
                        <a:t>2.1.2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8237366"/>
                  </a:ext>
                </a:extLst>
              </a:tr>
              <a:tr h="312080">
                <a:tc>
                  <a:txBody>
                    <a:bodyPr/>
                    <a:lstStyle/>
                    <a:p>
                      <a:pPr algn="ctr">
                        <a:lnSpc>
                          <a:spcPct val="150000"/>
                        </a:lnSpc>
                        <a:spcAft>
                          <a:spcPts val="800"/>
                        </a:spcAft>
                      </a:pPr>
                      <a:r>
                        <a:rPr lang="en-IN" sz="1400" dirty="0" err="1">
                          <a:effectLst/>
                        </a:rPr>
                        <a:t>Numpy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400">
                          <a:effectLst/>
                        </a:rPr>
                        <a:t>1.22.3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0076219"/>
                  </a:ext>
                </a:extLst>
              </a:tr>
              <a:tr h="312080">
                <a:tc>
                  <a:txBody>
                    <a:bodyPr/>
                    <a:lstStyle/>
                    <a:p>
                      <a:pPr algn="ctr">
                        <a:lnSpc>
                          <a:spcPct val="150000"/>
                        </a:lnSpc>
                        <a:spcAft>
                          <a:spcPts val="800"/>
                        </a:spcAft>
                      </a:pPr>
                      <a:r>
                        <a:rPr lang="en-IN" sz="1400" dirty="0">
                          <a:effectLst/>
                        </a:rPr>
                        <a:t>Matplotlib</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400">
                          <a:effectLst/>
                        </a:rPr>
                        <a:t>3.5.2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6020067"/>
                  </a:ext>
                </a:extLst>
              </a:tr>
              <a:tr h="312080">
                <a:tc>
                  <a:txBody>
                    <a:bodyPr/>
                    <a:lstStyle/>
                    <a:p>
                      <a:pPr algn="ctr">
                        <a:lnSpc>
                          <a:spcPct val="150000"/>
                        </a:lnSpc>
                        <a:spcAft>
                          <a:spcPts val="800"/>
                        </a:spcAft>
                      </a:pPr>
                      <a:r>
                        <a:rPr lang="en-IN" sz="1400">
                          <a:effectLst/>
                        </a:rPr>
                        <a:t>Imageio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400" dirty="0">
                          <a:effectLst/>
                        </a:rPr>
                        <a:t>2.19.1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1615100"/>
                  </a:ext>
                </a:extLst>
              </a:tr>
              <a:tr h="312080">
                <a:tc>
                  <a:txBody>
                    <a:bodyPr/>
                    <a:lstStyle/>
                    <a:p>
                      <a:pPr algn="ctr">
                        <a:lnSpc>
                          <a:spcPct val="150000"/>
                        </a:lnSpc>
                        <a:spcAft>
                          <a:spcPts val="800"/>
                        </a:spcAft>
                      </a:pPr>
                      <a:r>
                        <a:rPr lang="en-IN" sz="1400">
                          <a:effectLst/>
                        </a:rPr>
                        <a:t>Scipy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400">
                          <a:effectLst/>
                        </a:rPr>
                        <a:t>1.8.0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1602217"/>
                  </a:ext>
                </a:extLst>
              </a:tr>
              <a:tr h="312080">
                <a:tc>
                  <a:txBody>
                    <a:bodyPr/>
                    <a:lstStyle/>
                    <a:p>
                      <a:pPr algn="ctr">
                        <a:lnSpc>
                          <a:spcPct val="150000"/>
                        </a:lnSpc>
                        <a:spcAft>
                          <a:spcPts val="800"/>
                        </a:spcAft>
                      </a:pPr>
                      <a:r>
                        <a:rPr lang="en-IN" sz="1400">
                          <a:effectLst/>
                        </a:rPr>
                        <a:t>Torch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400">
                          <a:effectLst/>
                        </a:rPr>
                        <a:t>1.11.0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34142657"/>
                  </a:ext>
                </a:extLst>
              </a:tr>
              <a:tr h="312080">
                <a:tc>
                  <a:txBody>
                    <a:bodyPr/>
                    <a:lstStyle/>
                    <a:p>
                      <a:pPr algn="ctr">
                        <a:lnSpc>
                          <a:spcPct val="150000"/>
                        </a:lnSpc>
                        <a:spcAft>
                          <a:spcPts val="800"/>
                        </a:spcAft>
                      </a:pPr>
                      <a:r>
                        <a:rPr lang="en-IN" sz="1400">
                          <a:effectLst/>
                        </a:rPr>
                        <a:t>Torchvision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400">
                          <a:effectLst/>
                        </a:rPr>
                        <a:t>0.12.0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6777397"/>
                  </a:ext>
                </a:extLst>
              </a:tr>
              <a:tr h="312080">
                <a:tc>
                  <a:txBody>
                    <a:bodyPr/>
                    <a:lstStyle/>
                    <a:p>
                      <a:pPr algn="ctr">
                        <a:lnSpc>
                          <a:spcPct val="150000"/>
                        </a:lnSpc>
                        <a:spcAft>
                          <a:spcPts val="800"/>
                        </a:spcAft>
                      </a:pPr>
                      <a:r>
                        <a:rPr lang="en-IN" sz="1400">
                          <a:effectLst/>
                        </a:rPr>
                        <a:t>Scikit-image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400">
                          <a:effectLst/>
                        </a:rPr>
                        <a:t>0.19.2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11085800"/>
                  </a:ext>
                </a:extLst>
              </a:tr>
              <a:tr h="312080">
                <a:tc>
                  <a:txBody>
                    <a:bodyPr/>
                    <a:lstStyle/>
                    <a:p>
                      <a:pPr algn="ctr">
                        <a:lnSpc>
                          <a:spcPct val="150000"/>
                        </a:lnSpc>
                        <a:spcAft>
                          <a:spcPts val="800"/>
                        </a:spcAft>
                      </a:pPr>
                      <a:r>
                        <a:rPr lang="en-IN" sz="1400">
                          <a:effectLst/>
                        </a:rPr>
                        <a:t>Opencv</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400" dirty="0">
                          <a:effectLst/>
                        </a:rPr>
                        <a:t>4.5.1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0323095"/>
                  </a:ext>
                </a:extLst>
              </a:tr>
            </a:tbl>
          </a:graphicData>
        </a:graphic>
      </p:graphicFrame>
    </p:spTree>
    <p:extLst>
      <p:ext uri="{BB962C8B-B14F-4D97-AF65-F5344CB8AC3E}">
        <p14:creationId xmlns:p14="http://schemas.microsoft.com/office/powerpoint/2010/main" val="4280547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7AC27-5293-4C4C-8FA7-DA00C7AC949A}"/>
              </a:ext>
            </a:extLst>
          </p:cNvPr>
          <p:cNvSpPr>
            <a:spLocks noGrp="1"/>
          </p:cNvSpPr>
          <p:nvPr>
            <p:ph type="title"/>
          </p:nvPr>
        </p:nvSpPr>
        <p:spPr>
          <a:xfrm>
            <a:off x="609601" y="152401"/>
            <a:ext cx="7405234" cy="685799"/>
          </a:xfrm>
        </p:spPr>
        <p:txBody>
          <a:bodyPr/>
          <a:lstStyle/>
          <a:p>
            <a:r>
              <a:rPr lang="en-US" dirty="0">
                <a:solidFill>
                  <a:schemeClr val="accent1">
                    <a:lumMod val="75000"/>
                  </a:schemeClr>
                </a:solidFill>
              </a:rPr>
              <a:t>SYSTEM ARCHITECTURE:</a:t>
            </a:r>
            <a:endParaRPr lang="en-IN" dirty="0">
              <a:solidFill>
                <a:schemeClr val="accent1">
                  <a:lumMod val="75000"/>
                </a:schemeClr>
              </a:solidFill>
            </a:endParaRPr>
          </a:p>
        </p:txBody>
      </p:sp>
      <p:pic>
        <p:nvPicPr>
          <p:cNvPr id="7" name="Content Placeholder 6">
            <a:extLst>
              <a:ext uri="{FF2B5EF4-FFF2-40B4-BE49-F238E27FC236}">
                <a16:creationId xmlns:a16="http://schemas.microsoft.com/office/drawing/2014/main" id="{17DB6542-3F6A-A6DD-07DB-54623E83587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3394"/>
          <a:stretch/>
        </p:blipFill>
        <p:spPr>
          <a:xfrm>
            <a:off x="609601" y="990600"/>
            <a:ext cx="7924798" cy="4475163"/>
          </a:xfrm>
        </p:spPr>
      </p:pic>
    </p:spTree>
    <p:extLst>
      <p:ext uri="{BB962C8B-B14F-4D97-AF65-F5344CB8AC3E}">
        <p14:creationId xmlns:p14="http://schemas.microsoft.com/office/powerpoint/2010/main" val="2116834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0299-198F-4DD4-80C1-D3CA528A23FF}"/>
              </a:ext>
            </a:extLst>
          </p:cNvPr>
          <p:cNvSpPr>
            <a:spLocks noGrp="1"/>
          </p:cNvSpPr>
          <p:nvPr>
            <p:ph type="title"/>
          </p:nvPr>
        </p:nvSpPr>
        <p:spPr>
          <a:xfrm>
            <a:off x="609601" y="228600"/>
            <a:ext cx="7405234" cy="992419"/>
          </a:xfrm>
        </p:spPr>
        <p:txBody>
          <a:bodyPr/>
          <a:lstStyle/>
          <a:p>
            <a:r>
              <a:rPr lang="en-US" dirty="0">
                <a:solidFill>
                  <a:schemeClr val="accent2">
                    <a:lumMod val="75000"/>
                  </a:schemeClr>
                </a:solidFill>
              </a:rPr>
              <a:t>System design</a:t>
            </a:r>
            <a:br>
              <a:rPr lang="en-US" dirty="0">
                <a:solidFill>
                  <a:schemeClr val="accent2">
                    <a:lumMod val="75000"/>
                  </a:schemeClr>
                </a:solidFill>
              </a:rPr>
            </a:br>
            <a:r>
              <a:rPr lang="en-US" dirty="0">
                <a:solidFill>
                  <a:schemeClr val="accent2">
                    <a:lumMod val="75000"/>
                  </a:schemeClr>
                </a:solidFill>
              </a:rPr>
              <a:t>DFD 0 AND DFD1 DIAGRAMS:</a:t>
            </a:r>
            <a:endParaRPr lang="en-IN" dirty="0">
              <a:solidFill>
                <a:schemeClr val="accent2">
                  <a:lumMod val="75000"/>
                </a:schemeClr>
              </a:solidFill>
            </a:endParaRPr>
          </a:p>
        </p:txBody>
      </p:sp>
      <p:pic>
        <p:nvPicPr>
          <p:cNvPr id="6" name="Content Placeholder 4">
            <a:extLst>
              <a:ext uri="{FF2B5EF4-FFF2-40B4-BE49-F238E27FC236}">
                <a16:creationId xmlns:a16="http://schemas.microsoft.com/office/drawing/2014/main" id="{18645ADC-0AB1-4983-B446-A7221525A8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47800"/>
            <a:ext cx="7924800" cy="1162050"/>
          </a:xfrm>
          <a:prstGeom prst="rect">
            <a:avLst/>
          </a:prstGeom>
        </p:spPr>
      </p:pic>
      <p:pic>
        <p:nvPicPr>
          <p:cNvPr id="7" name="Picture 6">
            <a:extLst>
              <a:ext uri="{FF2B5EF4-FFF2-40B4-BE49-F238E27FC236}">
                <a16:creationId xmlns:a16="http://schemas.microsoft.com/office/drawing/2014/main" id="{2217ADDF-B3D8-4416-8D07-63A9CE45D7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859321"/>
            <a:ext cx="7924800" cy="2777660"/>
          </a:xfrm>
          <a:prstGeom prst="rect">
            <a:avLst/>
          </a:prstGeom>
        </p:spPr>
      </p:pic>
    </p:spTree>
    <p:extLst>
      <p:ext uri="{BB962C8B-B14F-4D97-AF65-F5344CB8AC3E}">
        <p14:creationId xmlns:p14="http://schemas.microsoft.com/office/powerpoint/2010/main" val="3735059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46ED5-3759-4023-B06D-6FFA8B038A6D}"/>
              </a:ext>
            </a:extLst>
          </p:cNvPr>
          <p:cNvSpPr>
            <a:spLocks noGrp="1"/>
          </p:cNvSpPr>
          <p:nvPr>
            <p:ph type="title"/>
          </p:nvPr>
        </p:nvSpPr>
        <p:spPr>
          <a:xfrm>
            <a:off x="457201" y="457200"/>
            <a:ext cx="7557634" cy="1396555"/>
          </a:xfrm>
        </p:spPr>
        <p:txBody>
          <a:bodyPr>
            <a:normAutofit fontScale="90000"/>
          </a:bodyPr>
          <a:lstStyle/>
          <a:p>
            <a:r>
              <a:rPr lang="en-US" dirty="0">
                <a:solidFill>
                  <a:schemeClr val="accent1">
                    <a:lumMod val="75000"/>
                  </a:schemeClr>
                </a:solidFill>
              </a:rPr>
              <a:t>UML DIAGRAMS:</a:t>
            </a:r>
            <a:br>
              <a:rPr lang="en-US" dirty="0"/>
            </a:br>
            <a:br>
              <a:rPr lang="en-US" dirty="0"/>
            </a:br>
            <a:r>
              <a:rPr lang="en-US" dirty="0">
                <a:solidFill>
                  <a:schemeClr val="accent2">
                    <a:lumMod val="75000"/>
                  </a:schemeClr>
                </a:solidFill>
              </a:rPr>
              <a:t>USECASE DIAGRAM:</a:t>
            </a:r>
            <a:endParaRPr lang="en-IN" dirty="0">
              <a:solidFill>
                <a:schemeClr val="accent2">
                  <a:lumMod val="75000"/>
                </a:schemeClr>
              </a:solidFill>
            </a:endParaRPr>
          </a:p>
        </p:txBody>
      </p:sp>
      <p:pic>
        <p:nvPicPr>
          <p:cNvPr id="6" name="Content Placeholder 4">
            <a:extLst>
              <a:ext uri="{FF2B5EF4-FFF2-40B4-BE49-F238E27FC236}">
                <a16:creationId xmlns:a16="http://schemas.microsoft.com/office/drawing/2014/main" id="{1C2198E1-682D-413C-AA8D-C788EA4DA2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0" y="2016124"/>
            <a:ext cx="3886200" cy="3775075"/>
          </a:xfrm>
          <a:prstGeom prst="rect">
            <a:avLst/>
          </a:prstGeom>
        </p:spPr>
      </p:pic>
    </p:spTree>
    <p:extLst>
      <p:ext uri="{BB962C8B-B14F-4D97-AF65-F5344CB8AC3E}">
        <p14:creationId xmlns:p14="http://schemas.microsoft.com/office/powerpoint/2010/main" val="3876356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CE61D-ED8E-45D6-8E39-242402F3A87D}"/>
              </a:ext>
            </a:extLst>
          </p:cNvPr>
          <p:cNvSpPr>
            <a:spLocks noGrp="1"/>
          </p:cNvSpPr>
          <p:nvPr>
            <p:ph type="title"/>
          </p:nvPr>
        </p:nvSpPr>
        <p:spPr>
          <a:xfrm>
            <a:off x="609601" y="381000"/>
            <a:ext cx="7405234" cy="609601"/>
          </a:xfrm>
        </p:spPr>
        <p:txBody>
          <a:bodyPr/>
          <a:lstStyle/>
          <a:p>
            <a:r>
              <a:rPr lang="en-US" dirty="0">
                <a:solidFill>
                  <a:schemeClr val="accent2">
                    <a:lumMod val="75000"/>
                  </a:schemeClr>
                </a:solidFill>
              </a:rPr>
              <a:t>ACTIVITY DIAGRAM:</a:t>
            </a:r>
            <a:endParaRPr lang="en-IN" dirty="0">
              <a:solidFill>
                <a:schemeClr val="accent2">
                  <a:lumMod val="75000"/>
                </a:schemeClr>
              </a:solidFill>
            </a:endParaRPr>
          </a:p>
        </p:txBody>
      </p:sp>
      <p:pic>
        <p:nvPicPr>
          <p:cNvPr id="6" name="Content Placeholder 4">
            <a:extLst>
              <a:ext uri="{FF2B5EF4-FFF2-40B4-BE49-F238E27FC236}">
                <a16:creationId xmlns:a16="http://schemas.microsoft.com/office/drawing/2014/main" id="{FD40F397-28BC-4D02-9B4D-201EA6BED4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800" y="990601"/>
            <a:ext cx="4495801" cy="4992327"/>
          </a:xfrm>
          <a:prstGeom prst="rect">
            <a:avLst/>
          </a:prstGeom>
        </p:spPr>
      </p:pic>
    </p:spTree>
    <p:extLst>
      <p:ext uri="{BB962C8B-B14F-4D97-AF65-F5344CB8AC3E}">
        <p14:creationId xmlns:p14="http://schemas.microsoft.com/office/powerpoint/2010/main" val="19897259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1898</TotalTime>
  <Words>1272</Words>
  <Application>Microsoft Office PowerPoint</Application>
  <PresentationFormat>On-screen Show (4:3)</PresentationFormat>
  <Paragraphs>187</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Gill Sans MT</vt:lpstr>
      <vt:lpstr>Times New Roman</vt:lpstr>
      <vt:lpstr>Wingdings</vt:lpstr>
      <vt:lpstr>Gallery</vt:lpstr>
      <vt:lpstr>Image fusion using MRI and CT images  </vt:lpstr>
      <vt:lpstr> Introduction</vt:lpstr>
      <vt:lpstr>LITERATURE Survey</vt:lpstr>
      <vt:lpstr>Problem Statement</vt:lpstr>
      <vt:lpstr>DEVELOPMENT ENVIRONMENT</vt:lpstr>
      <vt:lpstr>SYSTEM ARCHITECTURE:</vt:lpstr>
      <vt:lpstr>System design DFD 0 AND DFD1 DIAGRAMS:</vt:lpstr>
      <vt:lpstr>UML DIAGRAMS:  USECASE DIAGRAM:</vt:lpstr>
      <vt:lpstr>ACTIVITY DIAGRAM:</vt:lpstr>
      <vt:lpstr>SEQUENCE DIAGRAM:</vt:lpstr>
      <vt:lpstr>ER DIAGRAM:</vt:lpstr>
      <vt:lpstr>MODULES:</vt:lpstr>
      <vt:lpstr>MODULE 1: Image Decomposition</vt:lpstr>
      <vt:lpstr>MODULE 2: Extracting Features using DTCWT</vt:lpstr>
      <vt:lpstr>MODULE 3: Image fusion</vt:lpstr>
      <vt:lpstr>MODULE 4: Image segmentation</vt:lpstr>
      <vt:lpstr>Test cases and reports</vt:lpstr>
      <vt:lpstr>                           Upload page</vt:lpstr>
      <vt:lpstr>SCREENSHOTS:</vt:lpstr>
      <vt:lpstr>SCREENSHOTS:</vt:lpstr>
      <vt:lpstr>SCREENSHOTS:</vt:lpstr>
      <vt:lpstr>PERFORMANCE ANALYSIS</vt:lpstr>
      <vt:lpstr>Performance Analysis</vt:lpstr>
      <vt:lpstr>Conclusion</vt:lpstr>
      <vt:lpstr>References</vt:lpstr>
      <vt:lpstr>PowerPoint Presentation</vt:lpstr>
    </vt:vector>
  </TitlesOfParts>
  <Company>rmkcet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padmavathy</dc:creator>
  <cp:lastModifiedBy>Praveen</cp:lastModifiedBy>
  <cp:revision>239</cp:revision>
  <dcterms:created xsi:type="dcterms:W3CDTF">2011-12-06T06:19:26Z</dcterms:created>
  <dcterms:modified xsi:type="dcterms:W3CDTF">2022-05-25T15:28:58Z</dcterms:modified>
</cp:coreProperties>
</file>