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9" r:id="rId2"/>
    <p:sldId id="270" r:id="rId3"/>
    <p:sldId id="274" r:id="rId4"/>
    <p:sldId id="275" r:id="rId5"/>
    <p:sldId id="276" r:id="rId6"/>
    <p:sldId id="277" r:id="rId7"/>
    <p:sldId id="273" r:id="rId8"/>
    <p:sldId id="280" r:id="rId9"/>
    <p:sldId id="271" r:id="rId10"/>
    <p:sldId id="272" r:id="rId11"/>
    <p:sldId id="281" r:id="rId12"/>
    <p:sldId id="278" r:id="rId13"/>
    <p:sldId id="279" r:id="rId14"/>
    <p:sldId id="282" r:id="rId15"/>
    <p:sldId id="283" r:id="rId16"/>
    <p:sldId id="284" r:id="rId17"/>
    <p:sldId id="285" r:id="rId18"/>
    <p:sldId id="28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35"/>
    <p:restoredTop sz="94676"/>
  </p:normalViewPr>
  <p:slideViewPr>
    <p:cSldViewPr snapToGrid="0">
      <p:cViewPr varScale="1">
        <p:scale>
          <a:sx n="114" d="100"/>
          <a:sy n="114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0C72F-C98A-5741-B8DB-C25102C12754}" type="datetimeFigureOut">
              <a:rPr lang="en-US" smtClean="0"/>
              <a:t>7/16/25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B2CD8-5CD6-EA47-B17E-AE173F41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51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 analysis consistent signs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B2CD8-5CD6-EA47-B17E-AE173F415B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3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8002-AB90-7B8F-0A5A-C3D79D8D0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AFAC5-261A-C766-5F62-AF3A086CD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27322-EF7C-CAC8-2295-5B388BFAE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0F3E-E113-5449-BA37-43EAB03D6A5F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511FD-DE31-265E-4AF7-B46EA4D5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FB4E4-1621-08B7-AC33-0F079871E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5BC6-CDF5-5145-B1DD-E75970F25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6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C521-BBEE-E9D3-AA50-61ECC5704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D39A9-7554-AF45-35D7-672C4193E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88301-5BD0-2604-D7A8-7B2E1BE7D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0F3E-E113-5449-BA37-43EAB03D6A5F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2989B-9600-E372-7327-A3F4336B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FC0D5-FE79-E128-71FA-D1042831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5BC6-CDF5-5145-B1DD-E75970F25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82AF10-362D-1735-C2B6-7AB120420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978C1-597A-9A7C-8382-410C8E246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5A72E-CFB2-19CE-E65E-38405BC66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0F3E-E113-5449-BA37-43EAB03D6A5F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1AC27-4A35-EB6C-AF80-160D34367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2D6CF-749C-6114-095A-8486A944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5BC6-CDF5-5145-B1DD-E75970F25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1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C707A-F7F3-E492-856B-4DE8E18EC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09A43-CE04-DDE8-EE69-1A7E25608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A1DBD-A4A4-26A0-2A16-18BCDB54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0F3E-E113-5449-BA37-43EAB03D6A5F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CACF9-E54A-2C50-64CE-29E9F9D97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6C525-D377-BD7E-269C-D963D5E9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5BC6-CDF5-5145-B1DD-E75970F25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5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AE7D6-13FF-3717-6174-41BE86127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59077-F479-2B9D-73AD-A4A0292A2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D54FE-B998-B984-BA59-1B3226A0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0F3E-E113-5449-BA37-43EAB03D6A5F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2404A-207D-19B8-4517-5FB12372D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D11D-FE19-9277-268D-DC8AA05D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5BC6-CDF5-5145-B1DD-E75970F25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1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0B0E-D75E-B7C8-42E7-75D778D0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3715D-1A09-1A76-8427-3F1457C3D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4E33A-A79F-7B95-F59D-EB3A42CC1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BE2AD-111F-A4CF-14DA-3BC65CE9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0F3E-E113-5449-BA37-43EAB03D6A5F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C9D4B-8821-199B-F894-1E880698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08F22-CD2B-08D4-6762-CD3A54E31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5BC6-CDF5-5145-B1DD-E75970F25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8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AA37D-20D6-A31E-2BB7-87C93FD2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75852-A5C7-738D-CE7C-9C03627F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43EA0-B09E-9189-54F9-957B86730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95B46-DB1F-BB0D-B9FF-7661A0CEC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16926-078A-425B-DDD4-A44218DD6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3D2554-81AA-51A0-E77B-9DF0601E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0F3E-E113-5449-BA37-43EAB03D6A5F}" type="datetimeFigureOut">
              <a:rPr lang="en-US" smtClean="0"/>
              <a:t>7/16/25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57B21-6AB4-7664-AF41-33C9D9CBB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929A14-6A94-FEAA-DF2A-1C6B71E9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5BC6-CDF5-5145-B1DD-E75970F25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D91C2-0A89-32D5-234F-95E6F9B8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285FE1-CCF4-C756-D8D4-EF0679D7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0F3E-E113-5449-BA37-43EAB03D6A5F}" type="datetimeFigureOut">
              <a:rPr lang="en-US" smtClean="0"/>
              <a:t>7/16/25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A3397-6B7C-10E2-F8D0-7324B6AC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326B0-C50D-D319-ABB2-9208CC66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5BC6-CDF5-5145-B1DD-E75970F25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1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75B3A-1DA9-6597-F69F-75A7C9A0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0F3E-E113-5449-BA37-43EAB03D6A5F}" type="datetimeFigureOut">
              <a:rPr lang="en-US" smtClean="0"/>
              <a:t>7/16/25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3EFE4-EC3C-FE8F-F1B6-F46FD95E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D91DF-8639-3E2C-7300-AB0ECE46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5BC6-CDF5-5145-B1DD-E75970F25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6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F1ECC-7FF0-6E08-6A99-29104DA0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4C130-17B4-7F0F-AFF5-9414D218D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A60FD-D9C3-409E-A1F3-652C8BE9D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35063-D531-2F86-4394-5B5184F3B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0F3E-E113-5449-BA37-43EAB03D6A5F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89C5A-85E4-FDA2-82C7-80383DDE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6247F-20C5-F9F6-03C9-FC39346D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5BC6-CDF5-5145-B1DD-E75970F25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4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8E8BA-0C56-5739-F56F-0CE423A40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0DCF25-7147-60D0-A84F-80613F3B0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A57A3-00EF-0A27-7920-31CCE0EE4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FBD82-F2A9-6D9B-C6EB-E08DEB26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0F3E-E113-5449-BA37-43EAB03D6A5F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2FA2F-E418-F0D7-57E6-C5A79E5C1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07E4A-4030-6F56-96FA-8C66E3226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5BC6-CDF5-5145-B1DD-E75970F25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1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DD5A9-1FD5-AE00-56EE-3E3452B8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59C1D-8503-6FC1-0B7D-5F37DCB21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03C17-7D1A-17E1-76B0-34C74C64A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700F3E-E113-5449-BA37-43EAB03D6A5F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4490D-827A-7797-7D37-BD063B6D7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7E78E-8E05-AA7F-556F-243BE1393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4A5BC6-CDF5-5145-B1DD-E75970F25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DAA6228-6EF6-5F24-9BF7-1D94C980B0F7}"/>
              </a:ext>
            </a:extLst>
          </p:cNvPr>
          <p:cNvSpPr/>
          <p:nvPr/>
        </p:nvSpPr>
        <p:spPr>
          <a:xfrm>
            <a:off x="664322" y="254851"/>
            <a:ext cx="2914650" cy="502920"/>
          </a:xfrm>
          <a:prstGeom prst="round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Tracking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14E2179-52D6-598F-8856-BE31912F8249}"/>
              </a:ext>
            </a:extLst>
          </p:cNvPr>
          <p:cNvSpPr/>
          <p:nvPr/>
        </p:nvSpPr>
        <p:spPr>
          <a:xfrm>
            <a:off x="8307182" y="254851"/>
            <a:ext cx="2914650" cy="50292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Couch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F2B442-BFC7-74E5-AACE-4528FA60A4F4}"/>
              </a:ext>
            </a:extLst>
          </p:cNvPr>
          <p:cNvCxnSpPr>
            <a:cxnSpLocks/>
          </p:cNvCxnSpPr>
          <p:nvPr/>
        </p:nvCxnSpPr>
        <p:spPr>
          <a:xfrm>
            <a:off x="2121647" y="1535011"/>
            <a:ext cx="0" cy="388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FE5DFC-4D32-F770-DE32-957AE57B21F5}"/>
              </a:ext>
            </a:extLst>
          </p:cNvPr>
          <p:cNvCxnSpPr>
            <a:cxnSpLocks/>
          </p:cNvCxnSpPr>
          <p:nvPr/>
        </p:nvCxnSpPr>
        <p:spPr>
          <a:xfrm>
            <a:off x="9789272" y="1580731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5E0345D-D883-C00D-44A9-6499C981105B}"/>
              </a:ext>
            </a:extLst>
          </p:cNvPr>
          <p:cNvSpPr/>
          <p:nvPr/>
        </p:nvSpPr>
        <p:spPr>
          <a:xfrm>
            <a:off x="664322" y="988276"/>
            <a:ext cx="2914650" cy="502920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motion trace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D983822-222A-33F4-3713-8839F144E439}"/>
              </a:ext>
            </a:extLst>
          </p:cNvPr>
          <p:cNvSpPr/>
          <p:nvPr/>
        </p:nvSpPr>
        <p:spPr>
          <a:xfrm>
            <a:off x="664322" y="2016976"/>
            <a:ext cx="2914650" cy="502920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Couch Feedback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3DB3CB6-D7BF-63B9-2699-1ED600EEFAA5}"/>
              </a:ext>
            </a:extLst>
          </p:cNvPr>
          <p:cNvSpPr/>
          <p:nvPr/>
        </p:nvSpPr>
        <p:spPr>
          <a:xfrm>
            <a:off x="664322" y="3081871"/>
            <a:ext cx="2914650" cy="502920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Updated positions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4B7A0CB-AA89-C340-5377-FD865FB1AC9F}"/>
              </a:ext>
            </a:extLst>
          </p:cNvPr>
          <p:cNvSpPr/>
          <p:nvPr/>
        </p:nvSpPr>
        <p:spPr>
          <a:xfrm>
            <a:off x="664322" y="4095331"/>
            <a:ext cx="2914650" cy="502920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KIM noise (optional)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9665B72-FE50-C8D3-C86F-7DBDBEFACB36}"/>
              </a:ext>
            </a:extLst>
          </p:cNvPr>
          <p:cNvSpPr/>
          <p:nvPr/>
        </p:nvSpPr>
        <p:spPr>
          <a:xfrm>
            <a:off x="664322" y="5151653"/>
            <a:ext cx="2914650" cy="502920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Tracking latency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02E168-027D-DE2E-F145-B06F589A64A7}"/>
              </a:ext>
            </a:extLst>
          </p:cNvPr>
          <p:cNvCxnSpPr>
            <a:cxnSpLocks/>
          </p:cNvCxnSpPr>
          <p:nvPr/>
        </p:nvCxnSpPr>
        <p:spPr>
          <a:xfrm>
            <a:off x="2121647" y="2599906"/>
            <a:ext cx="0" cy="388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DC9DBE-2F7C-931C-EC21-FC5B184BCFA7}"/>
              </a:ext>
            </a:extLst>
          </p:cNvPr>
          <p:cNvCxnSpPr>
            <a:cxnSpLocks/>
          </p:cNvCxnSpPr>
          <p:nvPr/>
        </p:nvCxnSpPr>
        <p:spPr>
          <a:xfrm>
            <a:off x="2121647" y="3666706"/>
            <a:ext cx="0" cy="388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28EA04-D12D-E2E3-6C2A-61A824365D4C}"/>
              </a:ext>
            </a:extLst>
          </p:cNvPr>
          <p:cNvCxnSpPr>
            <a:cxnSpLocks/>
          </p:cNvCxnSpPr>
          <p:nvPr/>
        </p:nvCxnSpPr>
        <p:spPr>
          <a:xfrm>
            <a:off x="2121647" y="4678261"/>
            <a:ext cx="0" cy="388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D05B695-2C14-987E-3E3F-CA4693FB774A}"/>
              </a:ext>
            </a:extLst>
          </p:cNvPr>
          <p:cNvSpPr/>
          <p:nvPr/>
        </p:nvSpPr>
        <p:spPr>
          <a:xfrm>
            <a:off x="8331947" y="988276"/>
            <a:ext cx="2914650" cy="50292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UDP receive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8B5AA0E-9022-7A0B-F6B2-4A3FAF643542}"/>
              </a:ext>
            </a:extLst>
          </p:cNvPr>
          <p:cNvSpPr/>
          <p:nvPr/>
        </p:nvSpPr>
        <p:spPr>
          <a:xfrm>
            <a:off x="664322" y="6158446"/>
            <a:ext cx="2914650" cy="502920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UDP send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875F85-9F32-F552-4979-FBAC83DC1E93}"/>
              </a:ext>
            </a:extLst>
          </p:cNvPr>
          <p:cNvCxnSpPr>
            <a:cxnSpLocks/>
          </p:cNvCxnSpPr>
          <p:nvPr/>
        </p:nvCxnSpPr>
        <p:spPr>
          <a:xfrm>
            <a:off x="2121647" y="5769826"/>
            <a:ext cx="0" cy="388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AFF8A7F9-C6AC-5B8C-53AC-8E76FD8D4FC5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 flipV="1">
            <a:off x="3578972" y="1239736"/>
            <a:ext cx="4752975" cy="5170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69545CD-07CA-0F10-CAEA-B6C81CD3456B}"/>
              </a:ext>
            </a:extLst>
          </p:cNvPr>
          <p:cNvSpPr/>
          <p:nvPr/>
        </p:nvSpPr>
        <p:spPr>
          <a:xfrm>
            <a:off x="8331947" y="2016976"/>
            <a:ext cx="2914650" cy="50292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Compensation algorithm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EB69A0F-2935-43F1-D1E6-32F3E761E4EE}"/>
              </a:ext>
            </a:extLst>
          </p:cNvPr>
          <p:cNvSpPr/>
          <p:nvPr/>
        </p:nvSpPr>
        <p:spPr>
          <a:xfrm>
            <a:off x="8331947" y="2969475"/>
            <a:ext cx="2914650" cy="50292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Couch move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B9EC9A2-BA07-CDF6-B4E5-BAC1D416434A}"/>
              </a:ext>
            </a:extLst>
          </p:cNvPr>
          <p:cNvSpPr/>
          <p:nvPr/>
        </p:nvSpPr>
        <p:spPr>
          <a:xfrm>
            <a:off x="8343899" y="4872571"/>
            <a:ext cx="2914650" cy="50292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Couch positions 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43B13CD9-3ECF-5D62-46B0-0F6106B369AD}"/>
              </a:ext>
            </a:extLst>
          </p:cNvPr>
          <p:cNvCxnSpPr>
            <a:cxnSpLocks/>
            <a:stCxn id="34" idx="1"/>
            <a:endCxn id="11" idx="3"/>
          </p:cNvCxnSpPr>
          <p:nvPr/>
        </p:nvCxnSpPr>
        <p:spPr>
          <a:xfrm rot="10800000">
            <a:off x="3578973" y="2268437"/>
            <a:ext cx="4764927" cy="2855595"/>
          </a:xfrm>
          <a:prstGeom prst="bentConnector3">
            <a:avLst>
              <a:gd name="adj1" fmla="val 4177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E7EB823-7D31-B345-5EA9-3FB9582FE8A6}"/>
              </a:ext>
            </a:extLst>
          </p:cNvPr>
          <p:cNvCxnSpPr>
            <a:cxnSpLocks/>
          </p:cNvCxnSpPr>
          <p:nvPr/>
        </p:nvCxnSpPr>
        <p:spPr>
          <a:xfrm>
            <a:off x="9801224" y="5433594"/>
            <a:ext cx="0" cy="336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B7C489-1669-0288-BCAE-E778A1B30402}"/>
              </a:ext>
            </a:extLst>
          </p:cNvPr>
          <p:cNvCxnSpPr>
            <a:cxnSpLocks/>
          </p:cNvCxnSpPr>
          <p:nvPr/>
        </p:nvCxnSpPr>
        <p:spPr>
          <a:xfrm flipV="1">
            <a:off x="3578972" y="6221311"/>
            <a:ext cx="4752975" cy="34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5FD2EBE-7AA8-5714-3CC3-20E6B03908A6}"/>
              </a:ext>
            </a:extLst>
          </p:cNvPr>
          <p:cNvSpPr/>
          <p:nvPr/>
        </p:nvSpPr>
        <p:spPr>
          <a:xfrm>
            <a:off x="8531545" y="5854506"/>
            <a:ext cx="2539359" cy="922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Motion plot in real-time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08202E2-854E-C962-E388-0153CC20C4F2}"/>
              </a:ext>
            </a:extLst>
          </p:cNvPr>
          <p:cNvCxnSpPr>
            <a:cxnSpLocks/>
          </p:cNvCxnSpPr>
          <p:nvPr/>
        </p:nvCxnSpPr>
        <p:spPr>
          <a:xfrm>
            <a:off x="9764507" y="2590381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150D46A-1F78-0839-67C5-6A033EF8F49E}"/>
              </a:ext>
            </a:extLst>
          </p:cNvPr>
          <p:cNvCxnSpPr>
            <a:cxnSpLocks/>
          </p:cNvCxnSpPr>
          <p:nvPr/>
        </p:nvCxnSpPr>
        <p:spPr>
          <a:xfrm>
            <a:off x="9764507" y="3584791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A3949827-EFFB-B43E-9F12-C5692E8781A8}"/>
              </a:ext>
            </a:extLst>
          </p:cNvPr>
          <p:cNvSpPr/>
          <p:nvPr/>
        </p:nvSpPr>
        <p:spPr>
          <a:xfrm>
            <a:off x="8343899" y="4040087"/>
            <a:ext cx="2914650" cy="50292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Couch error (optional)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0191662-7D00-EFD6-0648-24D2F701CB52}"/>
              </a:ext>
            </a:extLst>
          </p:cNvPr>
          <p:cNvCxnSpPr>
            <a:cxnSpLocks/>
          </p:cNvCxnSpPr>
          <p:nvPr/>
        </p:nvCxnSpPr>
        <p:spPr>
          <a:xfrm>
            <a:off x="9788456" y="4546837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0B023E9-AD9B-2EE2-6D14-4D4ACDA63211}"/>
              </a:ext>
            </a:extLst>
          </p:cNvPr>
          <p:cNvSpPr txBox="1"/>
          <p:nvPr/>
        </p:nvSpPr>
        <p:spPr>
          <a:xfrm>
            <a:off x="4551903" y="248039"/>
            <a:ext cx="2819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Emulator Architecture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F5DDE7-B610-2508-E351-590E7945FE47}"/>
              </a:ext>
            </a:extLst>
          </p:cNvPr>
          <p:cNvSpPr txBox="1"/>
          <p:nvPr/>
        </p:nvSpPr>
        <p:spPr>
          <a:xfrm>
            <a:off x="3590924" y="5153106"/>
            <a:ext cx="216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Latency = 0-max </a:t>
            </a:r>
            <a:r>
              <a:rPr lang="en-US" dirty="0" err="1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62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1, Picture">
            <a:extLst>
              <a:ext uri="{FF2B5EF4-FFF2-40B4-BE49-F238E27FC236}">
                <a16:creationId xmlns:a16="http://schemas.microsoft.com/office/drawing/2014/main" id="{D7EB992A-A53C-D070-C019-BAF654DEB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316" y="930499"/>
            <a:ext cx="8351367" cy="531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510836-739D-A30D-85A9-B18AE045361D}"/>
              </a:ext>
            </a:extLst>
          </p:cNvPr>
          <p:cNvSpPr txBox="1"/>
          <p:nvPr/>
        </p:nvSpPr>
        <p:spPr>
          <a:xfrm>
            <a:off x="1068946" y="334851"/>
            <a:ext cx="906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Couch tracking compensation performance on Prostate persistent excursion motion trace</a:t>
            </a:r>
          </a:p>
        </p:txBody>
      </p:sp>
    </p:spTree>
    <p:extLst>
      <p:ext uri="{BB962C8B-B14F-4D97-AF65-F5344CB8AC3E}">
        <p14:creationId xmlns:p14="http://schemas.microsoft.com/office/powerpoint/2010/main" val="2518636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4C9894-5119-43FA-6DB4-1D8B3AFD0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01" y="129403"/>
            <a:ext cx="5313467" cy="3172964"/>
          </a:xfrm>
          <a:prstGeom prst="rect">
            <a:avLst/>
          </a:prstGeom>
        </p:spPr>
      </p:pic>
      <p:pic>
        <p:nvPicPr>
          <p:cNvPr id="3" name="Picture 2" descr="A graph showing a graph of a&#10;&#10;Description automatically generated with medium confidence">
            <a:extLst>
              <a:ext uri="{FF2B5EF4-FFF2-40B4-BE49-F238E27FC236}">
                <a16:creationId xmlns:a16="http://schemas.microsoft.com/office/drawing/2014/main" id="{9E17A716-5562-48E1-D0B4-A89425186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9403"/>
            <a:ext cx="5474830" cy="32686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3826CF-141F-C2DA-4D47-54C1CF5F8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01" y="3398091"/>
            <a:ext cx="5474830" cy="3269099"/>
          </a:xfrm>
          <a:prstGeom prst="rect">
            <a:avLst/>
          </a:prstGeom>
        </p:spPr>
      </p:pic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AC363882-5C6E-BB9A-746E-5222769F87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974" y="3429000"/>
            <a:ext cx="5616425" cy="323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91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AC98A1-5273-8DF4-4A8B-922C70FE53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828" y="246715"/>
            <a:ext cx="5867155" cy="35037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2F8682-E399-2450-2AAD-325CB316FD8D}"/>
              </a:ext>
            </a:extLst>
          </p:cNvPr>
          <p:cNvSpPr txBox="1"/>
          <p:nvPr/>
        </p:nvSpPr>
        <p:spPr>
          <a:xfrm>
            <a:off x="115909" y="3962331"/>
            <a:ext cx="123814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there’s an oscillation residual motion in compensated motion?</a:t>
            </a:r>
          </a:p>
          <a:p>
            <a:pPr marL="342900" indent="-342900">
              <a:buAutoNum type="arabicPeriod"/>
            </a:pPr>
            <a:r>
              <a:rPr lang="en-US" dirty="0"/>
              <a:t>To obtain the compensation amount that motor should be moving, a deviation from isocenter needs to be detected first. </a:t>
            </a:r>
          </a:p>
          <a:p>
            <a:r>
              <a:rPr lang="en-US" dirty="0"/>
              <a:t>Hence a small lag always exists. </a:t>
            </a:r>
          </a:p>
          <a:p>
            <a:r>
              <a:rPr lang="en-US" dirty="0"/>
              <a:t>2. Target tracking sample frequency. A new position has happened but not yet being captured and sent to motor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4E8143-C1AB-1BE3-F1CE-4FA1A866FD55}"/>
              </a:ext>
            </a:extLst>
          </p:cNvPr>
          <p:cNvSpPr txBox="1"/>
          <p:nvPr/>
        </p:nvSpPr>
        <p:spPr>
          <a:xfrm>
            <a:off x="347729" y="5374530"/>
            <a:ext cx="907960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Input = </a:t>
            </a:r>
            <a:r>
              <a:rPr lang="en-AU" dirty="0"/>
              <a:t>x(to) = A * sin(</a:t>
            </a:r>
            <a:r>
              <a:rPr lang="el-GR" dirty="0"/>
              <a:t>ω</a:t>
            </a:r>
            <a:r>
              <a:rPr lang="en-AU" dirty="0"/>
              <a:t>t), 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Compensation (with lag 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Δ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t) = -A * sin(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ω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t - 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φ)</a:t>
            </a:r>
            <a:endParaRPr lang="en-AU" b="0" i="0" u="none" strike="noStrike" dirty="0">
              <a:solidFill>
                <a:srgbClr val="000000"/>
              </a:solidFill>
              <a:effectLst/>
            </a:endParaRPr>
          </a:p>
          <a:p>
            <a:endParaRPr lang="en-AU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Residual motion: X(to)+</a:t>
            </a:r>
            <a:r>
              <a:rPr lang="en-AU" dirty="0" err="1">
                <a:solidFill>
                  <a:srgbClr val="000000"/>
                </a:solidFill>
              </a:rPr>
              <a:t>Xmotor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​(tm)=A[sin(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ω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t)−sin(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ω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t−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φ)]=2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Asin(2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φ​)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cos(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ω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t−2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φ​)</a:t>
            </a:r>
            <a:endParaRPr lang="en-AU" dirty="0">
              <a:solidFill>
                <a:srgbClr val="000000"/>
              </a:solidFill>
            </a:endParaRPr>
          </a:p>
          <a:p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Latency = to-tm, greater the latency, higher residual motion </a:t>
            </a:r>
            <a:endParaRPr lang="el-GR" b="0" i="0" u="none" strike="noStrike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764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93C885-8599-EB41-990A-68FC92765E7E}"/>
              </a:ext>
            </a:extLst>
          </p:cNvPr>
          <p:cNvSpPr txBox="1"/>
          <p:nvPr/>
        </p:nvSpPr>
        <p:spPr>
          <a:xfrm>
            <a:off x="283335" y="244698"/>
            <a:ext cx="11434477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Real-world, errors could comes from:</a:t>
            </a:r>
          </a:p>
          <a:p>
            <a:pPr marL="342900" indent="-342900">
              <a:buAutoNum type="arabicPeriod"/>
            </a:pPr>
            <a:r>
              <a:rPr lang="en-US" dirty="0"/>
              <a:t>Motor error</a:t>
            </a:r>
          </a:p>
          <a:p>
            <a:pPr marL="285750" indent="-285750">
              <a:buFontTx/>
              <a:buChar char="-"/>
            </a:pPr>
            <a:r>
              <a:rPr lang="en-US" dirty="0"/>
              <a:t>Not able to run at full speed. </a:t>
            </a:r>
          </a:p>
          <a:p>
            <a:pPr marL="285750" indent="-285750">
              <a:buFontTx/>
              <a:buChar char="-"/>
            </a:pPr>
            <a:r>
              <a:rPr lang="en-US" dirty="0"/>
              <a:t>Time taken to change direction and accelerate to full speed, decelerate to 0mm/s</a:t>
            </a:r>
          </a:p>
          <a:p>
            <a:pPr marL="285750" indent="-285750">
              <a:buFontTx/>
              <a:buChar char="-"/>
            </a:pPr>
            <a:r>
              <a:rPr lang="en-US" dirty="0"/>
              <a:t>Not fast enough to response</a:t>
            </a:r>
          </a:p>
          <a:p>
            <a:pPr marL="285750" indent="-285750">
              <a:buFontTx/>
              <a:buChar char="-"/>
            </a:pPr>
            <a:r>
              <a:rPr lang="en-US" dirty="0"/>
              <a:t>Cannot response to small amount of changes (sub-mm or sub-cm changes)</a:t>
            </a:r>
          </a:p>
          <a:p>
            <a:pPr marL="285750" indent="-285750">
              <a:buFontTx/>
              <a:buChar char="-"/>
            </a:pPr>
            <a:r>
              <a:rPr lang="en-US" dirty="0"/>
              <a:t>Overshoot or undershoot which requires motor to not just correct for target motion but also itself</a:t>
            </a:r>
          </a:p>
          <a:p>
            <a:endParaRPr lang="en-US" dirty="0"/>
          </a:p>
          <a:p>
            <a:r>
              <a:rPr lang="en-US" dirty="0"/>
              <a:t>2. System latency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Tracking latency</a:t>
            </a:r>
          </a:p>
          <a:p>
            <a:pPr marL="285750" indent="-285750">
              <a:buFontTx/>
              <a:buChar char="-"/>
            </a:pPr>
            <a:r>
              <a:rPr lang="en-US" dirty="0"/>
              <a:t>Motor latency</a:t>
            </a:r>
          </a:p>
          <a:p>
            <a:pPr marL="285750" indent="-285750">
              <a:buFontTx/>
              <a:buChar char="-"/>
            </a:pPr>
            <a:r>
              <a:rPr lang="en-US" dirty="0"/>
              <a:t>Lag that is needed for deviation to appear and trigger motor to response </a:t>
            </a:r>
          </a:p>
          <a:p>
            <a:r>
              <a:rPr lang="en-US" dirty="0"/>
              <a:t>***(the natural of compensation algorithm unless we implement prediction model)</a:t>
            </a:r>
          </a:p>
          <a:p>
            <a:endParaRPr lang="en-US" dirty="0"/>
          </a:p>
          <a:p>
            <a:r>
              <a:rPr lang="en-US" dirty="0"/>
              <a:t>3. Tracking error</a:t>
            </a:r>
          </a:p>
          <a:p>
            <a:r>
              <a:rPr lang="en-US" dirty="0"/>
              <a:t>Depth camera, IEC algorithm, generate noise. </a:t>
            </a:r>
          </a:p>
          <a:p>
            <a:endParaRPr lang="en-US" dirty="0"/>
          </a:p>
          <a:p>
            <a:r>
              <a:rPr lang="en-US" dirty="0"/>
              <a:t>CONCLUSION:</a:t>
            </a:r>
          </a:p>
          <a:p>
            <a:r>
              <a:rPr lang="en-US" dirty="0"/>
              <a:t>Couch tracking works with tolerance. If system latency exceed the threshold, </a:t>
            </a:r>
          </a:p>
          <a:p>
            <a:r>
              <a:rPr lang="en-US" dirty="0"/>
              <a:t>motor responses to the incorrect positions which introduces more deviation from isocenter. </a:t>
            </a:r>
          </a:p>
          <a:p>
            <a:r>
              <a:rPr lang="en-US" dirty="0"/>
              <a:t>Developing emulator to see whether we can quantify such a threshold, and see impacts that other factors bring in.</a:t>
            </a:r>
          </a:p>
        </p:txBody>
      </p:sp>
    </p:spTree>
    <p:extLst>
      <p:ext uri="{BB962C8B-B14F-4D97-AF65-F5344CB8AC3E}">
        <p14:creationId xmlns:p14="http://schemas.microsoft.com/office/powerpoint/2010/main" val="3993756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AFAB3C4-EDD6-EA28-D462-F0F5FC68D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163235"/>
              </p:ext>
            </p:extLst>
          </p:nvPr>
        </p:nvGraphicFramePr>
        <p:xfrm>
          <a:off x="1383071" y="587477"/>
          <a:ext cx="81280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703033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202946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718146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87163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Limiting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Resulting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Potential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14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Phase 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Motor lags behind, causing residual oscillation, or worse introduces bigger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measurement frequency, simplify steps to shorten latency, implement prediction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812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motor 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 to compensate fast 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Motor hardware limitation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Better motor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67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motor acceleration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Cannot response to fast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Motor hardware limitation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Better motor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65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 update rate (tracking and motor)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Resolution of data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 useful information could be be missed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Higher sample rate, better motor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043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Tracking accuracy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 in 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Hardware limitation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Averaged on multiple frames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456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834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1B3BC7-2227-B40F-9917-A67108D34DCA}"/>
              </a:ext>
            </a:extLst>
          </p:cNvPr>
          <p:cNvSpPr txBox="1"/>
          <p:nvPr/>
        </p:nvSpPr>
        <p:spPr>
          <a:xfrm>
            <a:off x="1209368" y="1179871"/>
            <a:ext cx="81295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Emulator error:</a:t>
            </a:r>
          </a:p>
          <a:p>
            <a:r>
              <a:rPr lang="en-US" dirty="0"/>
              <a:t>The nature of emulator algorithm.</a:t>
            </a:r>
          </a:p>
          <a:p>
            <a:pPr marL="342900" indent="-342900">
              <a:buAutoNum type="arabicPeriod"/>
            </a:pPr>
            <a:r>
              <a:rPr lang="en-US" dirty="0"/>
              <a:t>Time taken to send the signal and a response is generated by motor</a:t>
            </a:r>
          </a:p>
          <a:p>
            <a:pPr marL="342900" indent="-342900">
              <a:buAutoNum type="arabicPeriod"/>
            </a:pPr>
            <a:r>
              <a:rPr lang="en-US" dirty="0"/>
              <a:t>Time taken to send the adjusted values back and updated the original motion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991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210E928-34B6-C2CD-C17D-18628DB3A2C4}"/>
              </a:ext>
            </a:extLst>
          </p:cNvPr>
          <p:cNvSpPr/>
          <p:nvPr/>
        </p:nvSpPr>
        <p:spPr>
          <a:xfrm>
            <a:off x="2798955" y="869789"/>
            <a:ext cx="1650380" cy="46835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UDP send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0BE2FF6-2C4B-A830-20F8-CB101F77CFC6}"/>
              </a:ext>
            </a:extLst>
          </p:cNvPr>
          <p:cNvSpPr/>
          <p:nvPr/>
        </p:nvSpPr>
        <p:spPr>
          <a:xfrm>
            <a:off x="360558" y="869789"/>
            <a:ext cx="1650380" cy="46835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833CC9B-F7AB-E8D3-426C-ADB1EFFB8B8B}"/>
              </a:ext>
            </a:extLst>
          </p:cNvPr>
          <p:cNvSpPr/>
          <p:nvPr/>
        </p:nvSpPr>
        <p:spPr>
          <a:xfrm>
            <a:off x="5270810" y="869789"/>
            <a:ext cx="1650380" cy="46835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UDP receive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CA2E545-424B-02D2-E4EF-9B63BC0B880F}"/>
              </a:ext>
            </a:extLst>
          </p:cNvPr>
          <p:cNvSpPr/>
          <p:nvPr/>
        </p:nvSpPr>
        <p:spPr>
          <a:xfrm>
            <a:off x="9876264" y="892085"/>
            <a:ext cx="1650380" cy="46835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UDP send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3E50087-A6C6-EE03-3D55-0B5250BEDEFD}"/>
              </a:ext>
            </a:extLst>
          </p:cNvPr>
          <p:cNvSpPr/>
          <p:nvPr/>
        </p:nvSpPr>
        <p:spPr>
          <a:xfrm>
            <a:off x="7573537" y="738761"/>
            <a:ext cx="1650380" cy="7304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Motor response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CACEE9-600A-44BD-8155-CBB8DF3768A3}"/>
              </a:ext>
            </a:extLst>
          </p:cNvPr>
          <p:cNvCxnSpPr/>
          <p:nvPr/>
        </p:nvCxnSpPr>
        <p:spPr>
          <a:xfrm>
            <a:off x="2185639" y="1103964"/>
            <a:ext cx="4776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C38FA7-5DD2-AD2F-EA3D-FFAD1781D0AD}"/>
              </a:ext>
            </a:extLst>
          </p:cNvPr>
          <p:cNvCxnSpPr/>
          <p:nvPr/>
        </p:nvCxnSpPr>
        <p:spPr>
          <a:xfrm>
            <a:off x="4624039" y="1111390"/>
            <a:ext cx="4776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EE0BCD-6CC4-78AD-A37F-69B9E899C02C}"/>
              </a:ext>
            </a:extLst>
          </p:cNvPr>
          <p:cNvCxnSpPr/>
          <p:nvPr/>
        </p:nvCxnSpPr>
        <p:spPr>
          <a:xfrm>
            <a:off x="7095891" y="1103963"/>
            <a:ext cx="4776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6A4D41-EF03-E193-E618-2FBCD0C39C2A}"/>
              </a:ext>
            </a:extLst>
          </p:cNvPr>
          <p:cNvCxnSpPr/>
          <p:nvPr/>
        </p:nvCxnSpPr>
        <p:spPr>
          <a:xfrm>
            <a:off x="9398618" y="1133687"/>
            <a:ext cx="4776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A4B36E46-94E8-11CA-222B-6BB1853CA595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5333067" y="-2786881"/>
            <a:ext cx="1221070" cy="951570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89BAD7-86A2-496F-D644-9B1C893DBA17}"/>
              </a:ext>
            </a:extLst>
          </p:cNvPr>
          <p:cNvCxnSpPr>
            <a:cxnSpLocks/>
          </p:cNvCxnSpPr>
          <p:nvPr/>
        </p:nvCxnSpPr>
        <p:spPr>
          <a:xfrm flipV="1">
            <a:off x="1185748" y="1469166"/>
            <a:ext cx="0" cy="1112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FD29AEA-2A1F-8F01-EF84-D9BFA534FA68}"/>
              </a:ext>
            </a:extLst>
          </p:cNvPr>
          <p:cNvSpPr/>
          <p:nvPr/>
        </p:nvSpPr>
        <p:spPr>
          <a:xfrm>
            <a:off x="78041" y="3355574"/>
            <a:ext cx="1650363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Tracking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CB1A2A3-736B-94C5-28DD-4DB2C8CD1D02}"/>
              </a:ext>
            </a:extLst>
          </p:cNvPr>
          <p:cNvSpPr/>
          <p:nvPr/>
        </p:nvSpPr>
        <p:spPr>
          <a:xfrm>
            <a:off x="5101685" y="3355574"/>
            <a:ext cx="1650380" cy="46835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UDP send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6D86F02-4F38-F0C0-6529-D9F1F729C89C}"/>
              </a:ext>
            </a:extLst>
          </p:cNvPr>
          <p:cNvSpPr/>
          <p:nvPr/>
        </p:nvSpPr>
        <p:spPr>
          <a:xfrm>
            <a:off x="7573537" y="3344423"/>
            <a:ext cx="1650380" cy="46835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UDP receive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1A7E72F-A121-E3FB-370F-35CE06F6A2A8}"/>
              </a:ext>
            </a:extLst>
          </p:cNvPr>
          <p:cNvSpPr/>
          <p:nvPr/>
        </p:nvSpPr>
        <p:spPr>
          <a:xfrm>
            <a:off x="9839094" y="3231064"/>
            <a:ext cx="1650380" cy="7304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Motor response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E571136-9E42-50CC-A8ED-63EC81BC6E8D}"/>
              </a:ext>
            </a:extLst>
          </p:cNvPr>
          <p:cNvSpPr/>
          <p:nvPr/>
        </p:nvSpPr>
        <p:spPr>
          <a:xfrm>
            <a:off x="2549876" y="3355573"/>
            <a:ext cx="1650380" cy="46835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0FEE5B-C309-B9E7-5ABF-138B2FA2D540}"/>
              </a:ext>
            </a:extLst>
          </p:cNvPr>
          <p:cNvCxnSpPr/>
          <p:nvPr/>
        </p:nvCxnSpPr>
        <p:spPr>
          <a:xfrm>
            <a:off x="1906859" y="3578598"/>
            <a:ext cx="5176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D0FDF0-3FAB-871E-A977-F2854D2F2E52}"/>
              </a:ext>
            </a:extLst>
          </p:cNvPr>
          <p:cNvCxnSpPr/>
          <p:nvPr/>
        </p:nvCxnSpPr>
        <p:spPr>
          <a:xfrm>
            <a:off x="4345259" y="3589748"/>
            <a:ext cx="5176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65530A-7A3E-50FD-1D7C-F5093BEB8253}"/>
              </a:ext>
            </a:extLst>
          </p:cNvPr>
          <p:cNvCxnSpPr/>
          <p:nvPr/>
        </p:nvCxnSpPr>
        <p:spPr>
          <a:xfrm>
            <a:off x="6921190" y="3578598"/>
            <a:ext cx="5176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9280DE-E979-718F-09D7-A8033A379D7C}"/>
              </a:ext>
            </a:extLst>
          </p:cNvPr>
          <p:cNvCxnSpPr/>
          <p:nvPr/>
        </p:nvCxnSpPr>
        <p:spPr>
          <a:xfrm>
            <a:off x="9321491" y="3578598"/>
            <a:ext cx="5176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F9146F79-42DB-96FF-7FDD-398BB74AF8D5}"/>
              </a:ext>
            </a:extLst>
          </p:cNvPr>
          <p:cNvCxnSpPr>
            <a:cxnSpLocks/>
          </p:cNvCxnSpPr>
          <p:nvPr/>
        </p:nvCxnSpPr>
        <p:spPr>
          <a:xfrm rot="5400000">
            <a:off x="5333067" y="-146827"/>
            <a:ext cx="1221070" cy="951570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9920B62-F3DE-620D-F1DB-88C16346411A}"/>
              </a:ext>
            </a:extLst>
          </p:cNvPr>
          <p:cNvCxnSpPr>
            <a:cxnSpLocks/>
          </p:cNvCxnSpPr>
          <p:nvPr/>
        </p:nvCxnSpPr>
        <p:spPr>
          <a:xfrm flipV="1">
            <a:off x="1185748" y="4109220"/>
            <a:ext cx="0" cy="1112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B5B9113-12BB-1B9F-2F82-7AAC7DF836F2}"/>
              </a:ext>
            </a:extLst>
          </p:cNvPr>
          <p:cNvSpPr txBox="1"/>
          <p:nvPr/>
        </p:nvSpPr>
        <p:spPr>
          <a:xfrm>
            <a:off x="2010938" y="31709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99812E-D7CE-33D1-AB27-C526E646F986}"/>
              </a:ext>
            </a:extLst>
          </p:cNvPr>
          <p:cNvSpPr txBox="1"/>
          <p:nvPr/>
        </p:nvSpPr>
        <p:spPr>
          <a:xfrm>
            <a:off x="6804638" y="336226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|---------------2-3ms------|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DAB8C2-C4DF-88ED-FC58-09DA62B891F0}"/>
              </a:ext>
            </a:extLst>
          </p:cNvPr>
          <p:cNvSpPr txBox="1"/>
          <p:nvPr/>
        </p:nvSpPr>
        <p:spPr>
          <a:xfrm>
            <a:off x="2703752" y="1472216"/>
            <a:ext cx="799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|--------------------------------------------------------------------------------------20ms ----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AF6C5B-DE96-63C8-9767-37F6190BF044}"/>
              </a:ext>
            </a:extLst>
          </p:cNvPr>
          <p:cNvSpPr txBox="1"/>
          <p:nvPr/>
        </p:nvSpPr>
        <p:spPr>
          <a:xfrm rot="5400000">
            <a:off x="9955275" y="1894795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-----------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0AD9A2-0EED-4B7F-A9AD-2ECA16EE90FA}"/>
              </a:ext>
            </a:extLst>
          </p:cNvPr>
          <p:cNvSpPr txBox="1"/>
          <p:nvPr/>
        </p:nvSpPr>
        <p:spPr>
          <a:xfrm>
            <a:off x="2073294" y="2260751"/>
            <a:ext cx="857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|----------------------------------------------------------------------------------------------------------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709708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nip Diagonal Corner of Rectangle 41">
            <a:extLst>
              <a:ext uri="{FF2B5EF4-FFF2-40B4-BE49-F238E27FC236}">
                <a16:creationId xmlns:a16="http://schemas.microsoft.com/office/drawing/2014/main" id="{924C160B-8EDD-6688-AD37-367AC441ADFB}"/>
              </a:ext>
            </a:extLst>
          </p:cNvPr>
          <p:cNvSpPr/>
          <p:nvPr/>
        </p:nvSpPr>
        <p:spPr>
          <a:xfrm>
            <a:off x="44604" y="111512"/>
            <a:ext cx="2575932" cy="1460810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Motion Traces</a:t>
            </a:r>
          </a:p>
          <a:p>
            <a:pPr algn="ctr"/>
            <a:r>
              <a:rPr lang="en-US" dirty="0"/>
              <a:t>(tumor type, patterns, frequency etc.)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3479929-DFCC-99E6-358E-26405D2A2734}"/>
              </a:ext>
            </a:extLst>
          </p:cNvPr>
          <p:cNvSpPr/>
          <p:nvPr/>
        </p:nvSpPr>
        <p:spPr>
          <a:xfrm>
            <a:off x="1115122" y="2430965"/>
            <a:ext cx="2988527" cy="1427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tracking</a:t>
            </a:r>
          </a:p>
          <a:p>
            <a:pPr algn="ctr"/>
            <a:r>
              <a:rPr lang="en-US" dirty="0"/>
              <a:t>(Measurement tool)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EF22E25-42B1-23C9-1F4D-1194E39EA0E9}"/>
              </a:ext>
            </a:extLst>
          </p:cNvPr>
          <p:cNvSpPr/>
          <p:nvPr/>
        </p:nvSpPr>
        <p:spPr>
          <a:xfrm>
            <a:off x="7144214" y="2430965"/>
            <a:ext cx="2988527" cy="1427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Couch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2F22A8E-B564-ADD7-7ED1-6F8190FC71D9}"/>
              </a:ext>
            </a:extLst>
          </p:cNvPr>
          <p:cNvCxnSpPr/>
          <p:nvPr/>
        </p:nvCxnSpPr>
        <p:spPr>
          <a:xfrm>
            <a:off x="4460488" y="2653990"/>
            <a:ext cx="21856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D4B391F-1141-73B9-1BB6-92212CD6408B}"/>
              </a:ext>
            </a:extLst>
          </p:cNvPr>
          <p:cNvSpPr txBox="1"/>
          <p:nvPr/>
        </p:nvSpPr>
        <p:spPr>
          <a:xfrm>
            <a:off x="4663893" y="2246299"/>
            <a:ext cx="192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Positional update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D2EDF18-B954-767A-1947-16EA62DEBABA}"/>
              </a:ext>
            </a:extLst>
          </p:cNvPr>
          <p:cNvCxnSpPr>
            <a:cxnSpLocks/>
          </p:cNvCxnSpPr>
          <p:nvPr/>
        </p:nvCxnSpPr>
        <p:spPr>
          <a:xfrm flipH="1">
            <a:off x="4460488" y="3430858"/>
            <a:ext cx="21856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39703FC-B31B-219C-B742-6DA338E2CAEB}"/>
              </a:ext>
            </a:extLst>
          </p:cNvPr>
          <p:cNvSpPr txBox="1"/>
          <p:nvPr/>
        </p:nvSpPr>
        <p:spPr>
          <a:xfrm>
            <a:off x="4663893" y="3023166"/>
            <a:ext cx="18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Couch feedback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2FC510B-6048-B326-B563-1FE4EE8D74D9}"/>
              </a:ext>
            </a:extLst>
          </p:cNvPr>
          <p:cNvSpPr/>
          <p:nvPr/>
        </p:nvSpPr>
        <p:spPr>
          <a:xfrm>
            <a:off x="2812370" y="245326"/>
            <a:ext cx="2248019" cy="11931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Parameters:</a:t>
            </a:r>
          </a:p>
          <a:p>
            <a:pPr algn="ctr"/>
            <a:r>
              <a:rPr lang="en-US" dirty="0"/>
              <a:t>Velocity, PID, latency etc.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B152BD-5BF5-8880-FC38-60A84A44E785}"/>
              </a:ext>
            </a:extLst>
          </p:cNvPr>
          <p:cNvCxnSpPr/>
          <p:nvPr/>
        </p:nvCxnSpPr>
        <p:spPr>
          <a:xfrm>
            <a:off x="1215483" y="1668966"/>
            <a:ext cx="0" cy="615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18FAA17-3D1F-4E11-5235-155147324CC6}"/>
              </a:ext>
            </a:extLst>
          </p:cNvPr>
          <p:cNvCxnSpPr/>
          <p:nvPr/>
        </p:nvCxnSpPr>
        <p:spPr>
          <a:xfrm>
            <a:off x="3854605" y="1630450"/>
            <a:ext cx="0" cy="615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Down Arrow 57">
            <a:extLst>
              <a:ext uri="{FF2B5EF4-FFF2-40B4-BE49-F238E27FC236}">
                <a16:creationId xmlns:a16="http://schemas.microsoft.com/office/drawing/2014/main" id="{D8BCCAC2-91D0-AEA3-2C25-EED6E35B89A7}"/>
              </a:ext>
            </a:extLst>
          </p:cNvPr>
          <p:cNvSpPr/>
          <p:nvPr/>
        </p:nvSpPr>
        <p:spPr>
          <a:xfrm>
            <a:off x="2481146" y="4125951"/>
            <a:ext cx="256478" cy="7248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3A6392F-2CB0-E0D4-4B89-2482A76BA4D9}"/>
              </a:ext>
            </a:extLst>
          </p:cNvPr>
          <p:cNvSpPr/>
          <p:nvPr/>
        </p:nvSpPr>
        <p:spPr>
          <a:xfrm>
            <a:off x="1501232" y="4984597"/>
            <a:ext cx="2238608" cy="8251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Simulation logs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AF044D9-E3BF-0D00-9564-287800E6036B}"/>
              </a:ext>
            </a:extLst>
          </p:cNvPr>
          <p:cNvCxnSpPr>
            <a:cxnSpLocks/>
          </p:cNvCxnSpPr>
          <p:nvPr/>
        </p:nvCxnSpPr>
        <p:spPr>
          <a:xfrm flipV="1">
            <a:off x="4072878" y="4962292"/>
            <a:ext cx="1182029" cy="223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515D7FA-0BFF-D81B-71F7-7C0D9EAE3036}"/>
              </a:ext>
            </a:extLst>
          </p:cNvPr>
          <p:cNvCxnSpPr>
            <a:cxnSpLocks/>
          </p:cNvCxnSpPr>
          <p:nvPr/>
        </p:nvCxnSpPr>
        <p:spPr>
          <a:xfrm>
            <a:off x="4072878" y="5689648"/>
            <a:ext cx="1182029" cy="287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B95E7D29-02D5-0E1C-2023-B2A2233D940D}"/>
              </a:ext>
            </a:extLst>
          </p:cNvPr>
          <p:cNvSpPr/>
          <p:nvPr/>
        </p:nvSpPr>
        <p:spPr>
          <a:xfrm>
            <a:off x="5454131" y="4549705"/>
            <a:ext cx="2775470" cy="6356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Performance evaluation (numerical)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776E4395-3ECB-5382-CCC2-99297AB2EEEE}"/>
              </a:ext>
            </a:extLst>
          </p:cNvPr>
          <p:cNvSpPr/>
          <p:nvPr/>
        </p:nvSpPr>
        <p:spPr>
          <a:xfrm>
            <a:off x="5454131" y="5668551"/>
            <a:ext cx="2775470" cy="6356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Result plotting (visual)</a:t>
            </a:r>
          </a:p>
        </p:txBody>
      </p:sp>
    </p:spTree>
    <p:extLst>
      <p:ext uri="{BB962C8B-B14F-4D97-AF65-F5344CB8AC3E}">
        <p14:creationId xmlns:p14="http://schemas.microsoft.com/office/powerpoint/2010/main" val="1167666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256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A442AF-A99D-521B-C257-D040F55AE683}"/>
              </a:ext>
            </a:extLst>
          </p:cNvPr>
          <p:cNvSpPr txBox="1"/>
          <p:nvPr/>
        </p:nvSpPr>
        <p:spPr>
          <a:xfrm>
            <a:off x="121547" y="0"/>
            <a:ext cx="10100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Real-world couch tracking system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A669B43-FE25-CA6C-AD66-9E3CEF326A6B}"/>
              </a:ext>
            </a:extLst>
          </p:cNvPr>
          <p:cNvSpPr/>
          <p:nvPr/>
        </p:nvSpPr>
        <p:spPr>
          <a:xfrm>
            <a:off x="722163" y="1333119"/>
            <a:ext cx="2502818" cy="1174107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Algorithm/Software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301AA68-71B8-1042-5240-E05E5ACAEC59}"/>
              </a:ext>
            </a:extLst>
          </p:cNvPr>
          <p:cNvSpPr/>
          <p:nvPr/>
        </p:nvSpPr>
        <p:spPr>
          <a:xfrm>
            <a:off x="710517" y="3861216"/>
            <a:ext cx="2514464" cy="1181567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3F0D4-B7C3-7FEE-104E-02D70DFF14AE}"/>
              </a:ext>
            </a:extLst>
          </p:cNvPr>
          <p:cNvSpPr txBox="1"/>
          <p:nvPr/>
        </p:nvSpPr>
        <p:spPr>
          <a:xfrm>
            <a:off x="622026" y="2722556"/>
            <a:ext cx="27765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Communication (UDP)</a:t>
            </a:r>
          </a:p>
          <a:p>
            <a:pPr marL="342900" indent="-342900">
              <a:buAutoNum type="arabicPeriod"/>
            </a:pPr>
            <a:r>
              <a:rPr lang="en-US" dirty="0"/>
              <a:t>Real-time tracking</a:t>
            </a:r>
          </a:p>
          <a:p>
            <a:pPr marL="342900" indent="-342900">
              <a:buAutoNum type="arabicPeriod"/>
            </a:pPr>
            <a:r>
              <a:rPr lang="en-US" dirty="0"/>
              <a:t>Motion compensation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705ED-08C2-D892-EB64-D8C16DAE9EB5}"/>
              </a:ext>
            </a:extLst>
          </p:cNvPr>
          <p:cNvSpPr txBox="1"/>
          <p:nvPr/>
        </p:nvSpPr>
        <p:spPr>
          <a:xfrm>
            <a:off x="622026" y="5258113"/>
            <a:ext cx="22817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Motor limitation</a:t>
            </a:r>
          </a:p>
          <a:p>
            <a:pPr marL="342900" indent="-342900">
              <a:buAutoNum type="arabicPeriod"/>
            </a:pPr>
            <a:r>
              <a:rPr lang="en-US" dirty="0"/>
              <a:t>Hardware latency</a:t>
            </a:r>
          </a:p>
          <a:p>
            <a:pPr marL="342900" indent="-342900">
              <a:buAutoNum type="arabicPeriod"/>
            </a:pPr>
            <a:r>
              <a:rPr lang="en-US" dirty="0"/>
              <a:t>Load, friction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24E853-92FB-CBA9-705F-02E0B91571E8}"/>
              </a:ext>
            </a:extLst>
          </p:cNvPr>
          <p:cNvSpPr txBox="1"/>
          <p:nvPr/>
        </p:nvSpPr>
        <p:spPr>
          <a:xfrm>
            <a:off x="5171768" y="1333119"/>
            <a:ext cx="5238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Things are difficult to 100% simulated: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Real-world physics </a:t>
            </a:r>
          </a:p>
          <a:p>
            <a:pPr marL="285750" indent="-285750">
              <a:buFontTx/>
              <a:buChar char="-"/>
            </a:pPr>
            <a:r>
              <a:rPr lang="en-US" dirty="0"/>
              <a:t>Motor non-linear behaviors </a:t>
            </a:r>
          </a:p>
          <a:p>
            <a:pPr marL="285750" indent="-285750">
              <a:buFontTx/>
              <a:buChar char="-"/>
            </a:pPr>
            <a:r>
              <a:rPr lang="en-US" dirty="0"/>
              <a:t> Load mass, friction, motor response speed etc.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latencies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Tracking measurement time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Computation duration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2F73F4-FB71-2427-2258-3075644EB79F}"/>
              </a:ext>
            </a:extLst>
          </p:cNvPr>
          <p:cNvSpPr txBox="1"/>
          <p:nvPr/>
        </p:nvSpPr>
        <p:spPr>
          <a:xfrm>
            <a:off x="5181600" y="4640826"/>
            <a:ext cx="75193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</a:t>
            </a:r>
          </a:p>
          <a:p>
            <a:r>
              <a:rPr lang="en-US" dirty="0"/>
              <a:t>- Develop an emulator that has identical compensation algorithm,</a:t>
            </a:r>
          </a:p>
          <a:p>
            <a:r>
              <a:rPr lang="en-US" dirty="0"/>
              <a:t> also with dumper control that would give us a close enough simulation </a:t>
            </a:r>
          </a:p>
          <a:p>
            <a:r>
              <a:rPr lang="en-US" dirty="0"/>
              <a:t>towards real-world system.</a:t>
            </a:r>
          </a:p>
          <a:p>
            <a:r>
              <a:rPr lang="en-US" dirty="0"/>
              <a:t>- Identify critical parameters/conditions that would fail the compensation. </a:t>
            </a:r>
          </a:p>
        </p:txBody>
      </p:sp>
    </p:spTree>
    <p:extLst>
      <p:ext uri="{BB962C8B-B14F-4D97-AF65-F5344CB8AC3E}">
        <p14:creationId xmlns:p14="http://schemas.microsoft.com/office/powerpoint/2010/main" val="283056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458134-0489-F975-18A5-C7C7B36BED01}"/>
              </a:ext>
            </a:extLst>
          </p:cNvPr>
          <p:cNvSpPr txBox="1"/>
          <p:nvPr/>
        </p:nvSpPr>
        <p:spPr>
          <a:xfrm>
            <a:off x="199697" y="84082"/>
            <a:ext cx="3618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Compensation Logic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92518E-0991-076C-04CB-BCDBECC2D1B5}"/>
              </a:ext>
            </a:extLst>
          </p:cNvPr>
          <p:cNvSpPr txBox="1"/>
          <p:nvPr/>
        </p:nvSpPr>
        <p:spPr>
          <a:xfrm>
            <a:off x="409903" y="704193"/>
            <a:ext cx="573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Whether emulator has the identical compensation logic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C2EA0C-4211-83D2-38D7-0D93B96960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090" y="1302783"/>
            <a:ext cx="5867155" cy="35037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B438DB-5540-C671-050D-1E75C98EB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45" y="1240249"/>
            <a:ext cx="5565558" cy="3566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121D59-FEFD-AAE8-3991-E8CFA15452A5}"/>
              </a:ext>
            </a:extLst>
          </p:cNvPr>
          <p:cNvSpPr txBox="1"/>
          <p:nvPr/>
        </p:nvSpPr>
        <p:spPr>
          <a:xfrm>
            <a:off x="566670" y="5228823"/>
            <a:ext cx="44158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Core compensation logic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Motor moves at opposite direction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Compensated motion was around 0mm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83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01D657-8C47-8866-090B-C6596844AF38}"/>
              </a:ext>
            </a:extLst>
          </p:cNvPr>
          <p:cNvSpPr txBox="1"/>
          <p:nvPr/>
        </p:nvSpPr>
        <p:spPr>
          <a:xfrm>
            <a:off x="215721" y="799743"/>
            <a:ext cx="41115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1750739736063068 0.903322 40.4445 Move</a:t>
            </a:r>
          </a:p>
          <a:p>
            <a:r>
              <a:rPr lang="en-US" sz="1400" dirty="0"/>
              <a:t>1750739736063, Sent feedback: -0.903322</a:t>
            </a:r>
          </a:p>
          <a:p>
            <a:r>
              <a:rPr lang="en-US" sz="1400" dirty="0"/>
              <a:t>1750739736187159 -8.74993</a:t>
            </a:r>
          </a:p>
          <a:p>
            <a:r>
              <a:rPr lang="en-US" sz="1400" dirty="0"/>
              <a:t>1750739736387983 -9.64539</a:t>
            </a:r>
          </a:p>
          <a:p>
            <a:r>
              <a:rPr lang="en-US" sz="1400" dirty="0"/>
              <a:t>1750739736588429 -9.63266</a:t>
            </a:r>
          </a:p>
          <a:p>
            <a:r>
              <a:rPr lang="en-US" sz="1400" dirty="0"/>
              <a:t>1750739736787558 -9.61814</a:t>
            </a:r>
          </a:p>
          <a:p>
            <a:r>
              <a:rPr lang="en-US" sz="1400" dirty="0"/>
              <a:t>1750739736916691 -8.74993 49.1944 Move</a:t>
            </a:r>
          </a:p>
          <a:p>
            <a:r>
              <a:rPr lang="en-US" sz="1400" dirty="0"/>
              <a:t>1750739736916, Sent feedback: 8.74993</a:t>
            </a:r>
          </a:p>
          <a:p>
            <a:r>
              <a:rPr lang="en-US" sz="1400" dirty="0"/>
              <a:t>1750739736987117 -9.60632</a:t>
            </a:r>
          </a:p>
          <a:p>
            <a:r>
              <a:rPr lang="en-US" sz="1400" dirty="0"/>
              <a:t>1750739737187279 -0.850088</a:t>
            </a:r>
          </a:p>
          <a:p>
            <a:r>
              <a:rPr lang="en-US" sz="1400" dirty="0"/>
              <a:t>1750739737388194 -0.847937</a:t>
            </a:r>
          </a:p>
          <a:p>
            <a:r>
              <a:rPr lang="en-US" sz="1400" dirty="0"/>
              <a:t>1750739737587646 -0.845441</a:t>
            </a:r>
          </a:p>
          <a:p>
            <a:r>
              <a:rPr lang="en-US" sz="1400" dirty="0"/>
              <a:t>1750739737788011 -9.60632 58.8007 Move</a:t>
            </a:r>
          </a:p>
          <a:p>
            <a:r>
              <a:rPr lang="en-US" sz="1400" dirty="0"/>
              <a:t>1750739737788, Sent feedback: 9.60632</a:t>
            </a:r>
          </a:p>
          <a:p>
            <a:r>
              <a:rPr lang="en-US" sz="1400" dirty="0"/>
              <a:t>1750739737788435 -0.838568</a:t>
            </a:r>
          </a:p>
          <a:p>
            <a:r>
              <a:rPr lang="en-US" sz="1400" dirty="0"/>
              <a:t>1750739737858609 -0.838568 59.6393 Move</a:t>
            </a:r>
          </a:p>
          <a:p>
            <a:r>
              <a:rPr lang="en-US" sz="1400" dirty="0"/>
              <a:t>1750739737858, Sent feedback: 0.838568</a:t>
            </a:r>
          </a:p>
          <a:p>
            <a:r>
              <a:rPr lang="en-US" sz="1400" dirty="0"/>
              <a:t>1750739737987661 -0.826811</a:t>
            </a:r>
          </a:p>
          <a:p>
            <a:r>
              <a:rPr lang="en-US" sz="1400" dirty="0"/>
              <a:t>1750739738056940 -0.826811 60.4661 Move</a:t>
            </a:r>
          </a:p>
          <a:p>
            <a:r>
              <a:rPr lang="en-US" sz="1400" dirty="0"/>
              <a:t>1750739738057, Sent feedback: 0.826811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FFD4A5-1E62-8945-C2A3-9E0BE095C177}"/>
              </a:ext>
            </a:extLst>
          </p:cNvPr>
          <p:cNvSpPr txBox="1"/>
          <p:nvPr/>
        </p:nvSpPr>
        <p:spPr>
          <a:xfrm>
            <a:off x="579549" y="244699"/>
            <a:ext cx="3142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Compensation algorithm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B6349A-2C9A-D060-0835-71A8D8127F93}"/>
              </a:ext>
            </a:extLst>
          </p:cNvPr>
          <p:cNvSpPr txBox="1"/>
          <p:nvPr/>
        </p:nvSpPr>
        <p:spPr>
          <a:xfrm>
            <a:off x="4684215" y="1017431"/>
            <a:ext cx="71349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Motor moves at opposite direction to achieve compensation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Motor moving time is simulated (Moving distance/velocity)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Measurements are skipped when motor is still moving,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       motor always react to most recent data</a:t>
            </a:r>
          </a:p>
        </p:txBody>
      </p:sp>
    </p:spTree>
    <p:extLst>
      <p:ext uri="{BB962C8B-B14F-4D97-AF65-F5344CB8AC3E}">
        <p14:creationId xmlns:p14="http://schemas.microsoft.com/office/powerpoint/2010/main" val="1188345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step motion&#10;&#10;Description automatically generated">
            <a:extLst>
              <a:ext uri="{FF2B5EF4-FFF2-40B4-BE49-F238E27FC236}">
                <a16:creationId xmlns:a16="http://schemas.microsoft.com/office/drawing/2014/main" id="{1804AB9E-FE99-7E0A-EFCC-25C62EC7A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69" y="164832"/>
            <a:ext cx="6273800" cy="3746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8BE821-7F91-B6D1-7BE7-BA3197ECDEB4}"/>
              </a:ext>
            </a:extLst>
          </p:cNvPr>
          <p:cNvSpPr txBox="1"/>
          <p:nvPr/>
        </p:nvSpPr>
        <p:spPr>
          <a:xfrm>
            <a:off x="6822582" y="164832"/>
            <a:ext cx="609814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1750820364112, Sent feedback: -0</a:t>
            </a:r>
          </a:p>
          <a:p>
            <a:r>
              <a:rPr lang="en-US" dirty="0"/>
              <a:t>1750820364312443 5</a:t>
            </a:r>
          </a:p>
          <a:p>
            <a:r>
              <a:rPr lang="en-US" dirty="0"/>
              <a:t>1750820364511862 5</a:t>
            </a:r>
          </a:p>
          <a:p>
            <a:r>
              <a:rPr lang="en-US" dirty="0"/>
              <a:t>1750820364712518 5</a:t>
            </a:r>
          </a:p>
          <a:p>
            <a:r>
              <a:rPr lang="en-US" dirty="0"/>
              <a:t>1750820364729607 5 45 Move</a:t>
            </a:r>
          </a:p>
          <a:p>
            <a:r>
              <a:rPr lang="en-US" dirty="0"/>
              <a:t>1750820364729, Sent feedback: -5</a:t>
            </a:r>
          </a:p>
          <a:p>
            <a:r>
              <a:rPr lang="en-US" dirty="0"/>
              <a:t>1750820364911421 5</a:t>
            </a:r>
          </a:p>
          <a:p>
            <a:r>
              <a:rPr lang="en-US" dirty="0"/>
              <a:t>1750820365111097 0</a:t>
            </a:r>
          </a:p>
          <a:p>
            <a:r>
              <a:rPr lang="en-US" dirty="0"/>
              <a:t>1750820365311401 0</a:t>
            </a:r>
          </a:p>
          <a:p>
            <a:r>
              <a:rPr lang="en-US" dirty="0"/>
              <a:t>1750820365328921 5 40 Move</a:t>
            </a:r>
          </a:p>
          <a:p>
            <a:r>
              <a:rPr lang="en-US" dirty="0"/>
              <a:t>1750820365329, Sent feedback: -5</a:t>
            </a:r>
          </a:p>
          <a:p>
            <a:r>
              <a:rPr lang="en-US" dirty="0"/>
              <a:t>1750820365511966 0</a:t>
            </a:r>
          </a:p>
          <a:p>
            <a:r>
              <a:rPr lang="en-US" dirty="0"/>
              <a:t>1750820365513084 0 40 Move</a:t>
            </a:r>
          </a:p>
          <a:p>
            <a:r>
              <a:rPr lang="en-US" dirty="0"/>
              <a:t>1750820365513, Sent feedback: -0</a:t>
            </a:r>
          </a:p>
          <a:p>
            <a:r>
              <a:rPr lang="en-US" dirty="0"/>
              <a:t>1750820365711706 -5</a:t>
            </a:r>
          </a:p>
          <a:p>
            <a:r>
              <a:rPr lang="en-US" dirty="0"/>
              <a:t>1750820365911348 -5</a:t>
            </a:r>
          </a:p>
          <a:p>
            <a:r>
              <a:rPr lang="en-US" dirty="0"/>
              <a:t>1750820366111781 -5</a:t>
            </a:r>
          </a:p>
          <a:p>
            <a:r>
              <a:rPr lang="en-US" dirty="0"/>
              <a:t>1750820366129239 -5 45 Move</a:t>
            </a:r>
          </a:p>
          <a:p>
            <a:r>
              <a:rPr lang="en-US" dirty="0"/>
              <a:t>1750820366129, Sent feedback: 5</a:t>
            </a:r>
          </a:p>
          <a:p>
            <a:r>
              <a:rPr lang="en-US" dirty="0"/>
              <a:t>1750820366311143 -5</a:t>
            </a:r>
          </a:p>
          <a:p>
            <a:r>
              <a:rPr lang="en-US" dirty="0"/>
              <a:t>1750820366511164 0</a:t>
            </a:r>
          </a:p>
          <a:p>
            <a:r>
              <a:rPr lang="en-US" dirty="0"/>
              <a:t>1750820366711967 0</a:t>
            </a:r>
          </a:p>
          <a:p>
            <a:r>
              <a:rPr lang="en-US" dirty="0"/>
              <a:t>1750820366728742 -5 50 Move</a:t>
            </a:r>
          </a:p>
          <a:p>
            <a:r>
              <a:rPr lang="en-US" dirty="0"/>
              <a:t>1750820366729, Sent feedback: 5</a:t>
            </a:r>
          </a:p>
        </p:txBody>
      </p:sp>
    </p:spTree>
    <p:extLst>
      <p:ext uri="{BB962C8B-B14F-4D97-AF65-F5344CB8AC3E}">
        <p14:creationId xmlns:p14="http://schemas.microsoft.com/office/powerpoint/2010/main" val="287785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orange lines&#10;&#10;Description automatically generated">
            <a:extLst>
              <a:ext uri="{FF2B5EF4-FFF2-40B4-BE49-F238E27FC236}">
                <a16:creationId xmlns:a16="http://schemas.microsoft.com/office/drawing/2014/main" id="{A846E0B7-900C-7BA2-8DFD-E0E4D2F97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94" y="319378"/>
            <a:ext cx="6273800" cy="3746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295B93-7F2D-FEB4-8CA9-D9817972952D}"/>
              </a:ext>
            </a:extLst>
          </p:cNvPr>
          <p:cNvSpPr txBox="1"/>
          <p:nvPr/>
        </p:nvSpPr>
        <p:spPr>
          <a:xfrm>
            <a:off x="6758189" y="319378"/>
            <a:ext cx="6098146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1750825319774097 5 46.4 Move</a:t>
            </a:r>
          </a:p>
          <a:p>
            <a:r>
              <a:rPr lang="en-US" sz="1400" dirty="0"/>
              <a:t>1750825319774, Sent feedback: -3.6</a:t>
            </a:r>
          </a:p>
          <a:p>
            <a:r>
              <a:rPr lang="en-US" sz="1400" dirty="0"/>
              <a:t>1750825319798094 5</a:t>
            </a:r>
          </a:p>
          <a:p>
            <a:r>
              <a:rPr lang="en-US" sz="1400" dirty="0"/>
              <a:t>1750825319997392 1.4</a:t>
            </a:r>
          </a:p>
          <a:p>
            <a:r>
              <a:rPr lang="en-US" sz="1400" dirty="0"/>
              <a:t>1750825320173836 5 42.8 Move</a:t>
            </a:r>
          </a:p>
          <a:p>
            <a:r>
              <a:rPr lang="en-US" sz="1400" dirty="0"/>
              <a:t>1750825320174, Sent feedback: -3.6</a:t>
            </a:r>
          </a:p>
          <a:p>
            <a:r>
              <a:rPr lang="en-US" sz="1400" dirty="0"/>
              <a:t>1750825320198263 1.4</a:t>
            </a:r>
          </a:p>
          <a:p>
            <a:r>
              <a:rPr lang="en-US" sz="1400" dirty="0"/>
              <a:t>1750825320304124 1.4 41.792 Move</a:t>
            </a:r>
          </a:p>
          <a:p>
            <a:r>
              <a:rPr lang="en-US" sz="1400" dirty="0"/>
              <a:t>1750825320304, Sent feedback: -1.008</a:t>
            </a:r>
          </a:p>
          <a:p>
            <a:r>
              <a:rPr lang="en-US" sz="1400" dirty="0"/>
              <a:t>1750825320399480 -2.2</a:t>
            </a:r>
          </a:p>
          <a:p>
            <a:r>
              <a:rPr lang="en-US" sz="1400" dirty="0"/>
              <a:t>1750825320565258 -2.2 43.376 Move</a:t>
            </a:r>
          </a:p>
          <a:p>
            <a:r>
              <a:rPr lang="en-US" sz="1400" dirty="0"/>
              <a:t>1750825320565, Sent feedback: 1.584</a:t>
            </a:r>
          </a:p>
          <a:p>
            <a:r>
              <a:rPr lang="en-US" sz="1400" dirty="0"/>
              <a:t>1750825320597717 -3.208</a:t>
            </a:r>
          </a:p>
          <a:p>
            <a:r>
              <a:rPr lang="en-US" sz="1400" dirty="0"/>
              <a:t>1750825320797979 -1.624</a:t>
            </a:r>
          </a:p>
          <a:p>
            <a:r>
              <a:rPr lang="en-US" sz="1400" dirty="0"/>
              <a:t>1750825320839191 -3.208 45.6858 Move</a:t>
            </a:r>
          </a:p>
          <a:p>
            <a:r>
              <a:rPr lang="en-US" sz="1400" dirty="0"/>
              <a:t>1750825320839, Sent feedback: 2.30976</a:t>
            </a:r>
          </a:p>
          <a:p>
            <a:r>
              <a:rPr lang="en-US" sz="1400" dirty="0"/>
              <a:t>1750825320999162 -1.624</a:t>
            </a:r>
          </a:p>
          <a:p>
            <a:r>
              <a:rPr lang="en-US" sz="1400" dirty="0"/>
              <a:t>1750825321121701 -1.624 46.855 Move</a:t>
            </a:r>
          </a:p>
          <a:p>
            <a:r>
              <a:rPr lang="en-US" sz="1400" dirty="0"/>
              <a:t>1750825321121, Sent feedback: 1.16928</a:t>
            </a:r>
          </a:p>
          <a:p>
            <a:r>
              <a:rPr lang="en-US" sz="1400" dirty="0"/>
              <a:t>1750825321198910 0.68576</a:t>
            </a:r>
          </a:p>
          <a:p>
            <a:r>
              <a:rPr lang="en-US" sz="1400" dirty="0"/>
              <a:t>1750825321251001 0.68576 46.3613 Move</a:t>
            </a:r>
          </a:p>
          <a:p>
            <a:r>
              <a:rPr lang="en-US" sz="1400" dirty="0"/>
              <a:t>1750825321251, Sent feedback: -0.493747</a:t>
            </a:r>
          </a:p>
          <a:p>
            <a:r>
              <a:rPr lang="en-US" sz="1400" dirty="0"/>
              <a:t>1750825321398262 1.85504</a:t>
            </a:r>
          </a:p>
          <a:p>
            <a:r>
              <a:rPr lang="en-US" sz="1400" dirty="0"/>
              <a:t>1750825321538118 1.85504 45.0257 Move</a:t>
            </a:r>
          </a:p>
          <a:p>
            <a:r>
              <a:rPr lang="en-US" sz="1400" dirty="0"/>
              <a:t>1750825321538, Sent feedback: -1.33563</a:t>
            </a:r>
          </a:p>
          <a:p>
            <a:r>
              <a:rPr lang="en-US" sz="1400" dirty="0"/>
              <a:t>1750825321598353 1.36129</a:t>
            </a:r>
          </a:p>
          <a:p>
            <a:r>
              <a:rPr lang="en-US" sz="1400" dirty="0"/>
              <a:t>1750825321701195 1.36129 44.0455 Move</a:t>
            </a:r>
          </a:p>
          <a:p>
            <a:r>
              <a:rPr lang="en-US" sz="1400" dirty="0"/>
              <a:t>1750825321701, Sent feedback: -0.980131</a:t>
            </a:r>
          </a:p>
        </p:txBody>
      </p:sp>
    </p:spTree>
    <p:extLst>
      <p:ext uri="{BB962C8B-B14F-4D97-AF65-F5344CB8AC3E}">
        <p14:creationId xmlns:p14="http://schemas.microsoft.com/office/powerpoint/2010/main" val="261679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C6853F-E124-428F-29CF-11F008AF6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10988"/>
            <a:ext cx="7381646" cy="44079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8BE47A-1C5D-06A8-82FF-464D6E083BDD}"/>
              </a:ext>
            </a:extLst>
          </p:cNvPr>
          <p:cNvSpPr txBox="1"/>
          <p:nvPr/>
        </p:nvSpPr>
        <p:spPr>
          <a:xfrm>
            <a:off x="0" y="141668"/>
            <a:ext cx="558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Emulator result with identical compensation algorithm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C93F34-DF15-9B4B-E8AB-3B1661F4C444}"/>
              </a:ext>
            </a:extLst>
          </p:cNvPr>
          <p:cNvSpPr txBox="1"/>
          <p:nvPr/>
        </p:nvSpPr>
        <p:spPr>
          <a:xfrm>
            <a:off x="7381647" y="984849"/>
            <a:ext cx="49373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Compensation algorithm: </a:t>
            </a:r>
          </a:p>
          <a:p>
            <a:r>
              <a:rPr lang="en-US" dirty="0"/>
              <a:t>Naïve algorithm without tuned PID controller</a:t>
            </a:r>
          </a:p>
          <a:p>
            <a:endParaRPr lang="en-US" dirty="0"/>
          </a:p>
          <a:p>
            <a:r>
              <a:rPr lang="en-US" dirty="0"/>
              <a:t>Why oscillation? </a:t>
            </a:r>
          </a:p>
          <a:p>
            <a:r>
              <a:rPr lang="en-US" dirty="0"/>
              <a:t>Motor overshoot, corrects too much</a:t>
            </a:r>
          </a:p>
          <a:p>
            <a:r>
              <a:rPr lang="en-US" dirty="0"/>
              <a:t>Motor tries to correct again in opposite direction</a:t>
            </a:r>
          </a:p>
          <a:p>
            <a:r>
              <a:rPr lang="en-US" dirty="0"/>
              <a:t>Overshoot again</a:t>
            </a:r>
          </a:p>
          <a:p>
            <a:r>
              <a:rPr lang="en-US" dirty="0"/>
              <a:t>End up: oscillation </a:t>
            </a:r>
          </a:p>
        </p:txBody>
      </p:sp>
    </p:spTree>
    <p:extLst>
      <p:ext uri="{BB962C8B-B14F-4D97-AF65-F5344CB8AC3E}">
        <p14:creationId xmlns:p14="http://schemas.microsoft.com/office/powerpoint/2010/main" val="3141804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E874C1-9C92-AB64-397F-33FDBA6AD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029338"/>
              </p:ext>
            </p:extLst>
          </p:nvPr>
        </p:nvGraphicFramePr>
        <p:xfrm>
          <a:off x="1864574" y="1350517"/>
          <a:ext cx="8127999" cy="4156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812056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445769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77470956"/>
                    </a:ext>
                  </a:extLst>
                </a:gridCol>
              </a:tblGrid>
              <a:tr h="407926">
                <a:tc>
                  <a:txBody>
                    <a:bodyPr/>
                    <a:lstStyle/>
                    <a:p>
                      <a:r>
                        <a:rPr lang="en-US" dirty="0"/>
                        <a:t>In real-world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Emulator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6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Inertia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Smoothing factor</a:t>
                      </a:r>
                    </a:p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Motor changes direction slower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824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Damping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Proportional gain (PID)</a:t>
                      </a:r>
                    </a:p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Reduces responsiveness to small or fast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68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Friction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Deadband</a:t>
                      </a:r>
                    </a:p>
                    <a:p>
                      <a:r>
                        <a:rPr lang="en-US" dirty="0"/>
                        <a:t>Filtering small motion</a:t>
                      </a:r>
                    </a:p>
                    <a:p>
                      <a:r>
                        <a:rPr lang="en-US" dirty="0"/>
                        <a:t>0.1~0.5mm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Prevents small oscillatory corrections (as they don’t overcome friction)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72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acceleration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Model acceleration ramp (trapezoidal motion)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Simulates gradual velocity change (optional but realistic)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508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Motor 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Lag = 0~50ms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Motor takes time to initiate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514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136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DFF00E-5852-D7FD-A3EC-DC9614671BFB}"/>
              </a:ext>
            </a:extLst>
          </p:cNvPr>
          <p:cNvSpPr txBox="1"/>
          <p:nvPr/>
        </p:nvSpPr>
        <p:spPr>
          <a:xfrm>
            <a:off x="189186" y="388883"/>
            <a:ext cx="6349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***Emulator needs to have identical compensation algorithm, </a:t>
            </a:r>
          </a:p>
          <a:p>
            <a:r>
              <a:rPr lang="en-US" dirty="0"/>
              <a:t>but also needs to simulate the impact of hardware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7FBF68-BE9A-07C0-62D6-6156C7522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993" y="254032"/>
            <a:ext cx="4843821" cy="31038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0AD939-695A-68E9-1108-4999E53ED7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6" y="3372995"/>
            <a:ext cx="5184574" cy="3096122"/>
          </a:xfrm>
          <a:prstGeom prst="rect">
            <a:avLst/>
          </a:prstGeom>
        </p:spPr>
      </p:pic>
      <p:pic>
        <p:nvPicPr>
          <p:cNvPr id="5" name="Picture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BFDE0FFC-135A-BE1E-4436-BB827C44F8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257" y="3357840"/>
            <a:ext cx="5184574" cy="309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77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27396</TotalTime>
  <Words>1148</Words>
  <Application>Microsoft Macintosh PowerPoint</Application>
  <PresentationFormat>Widescreen</PresentationFormat>
  <Paragraphs>240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-webkit-standard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 Yan</dc:creator>
  <cp:lastModifiedBy>An Yan</cp:lastModifiedBy>
  <cp:revision>5</cp:revision>
  <dcterms:created xsi:type="dcterms:W3CDTF">2025-06-25T01:25:43Z</dcterms:created>
  <dcterms:modified xsi:type="dcterms:W3CDTF">2025-07-23T06:00:25Z</dcterms:modified>
</cp:coreProperties>
</file>