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3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D8DF1-1E5C-D649-A562-073748BFF5CF}" v="32" dt="2024-11-21T03:30:52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2"/>
    <p:restoredTop sz="94638"/>
  </p:normalViewPr>
  <p:slideViewPr>
    <p:cSldViewPr snapToGrid="0">
      <p:cViewPr varScale="1">
        <p:scale>
          <a:sx n="81" d="100"/>
          <a:sy n="81" d="100"/>
        </p:scale>
        <p:origin x="20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49FF-7761-9B9A-34C5-E25618A10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C8AE6-D859-8D51-7A14-19AB8AE80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62A6E-A2EC-4CBE-D489-C32BA3B6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45FF-376F-F649-A76D-D0F1C9B1BAA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16D41-66CF-FBB3-C876-53BFD93F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25661-01F5-2D25-3E13-2D5E7CA9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F51E-1701-B846-96D6-2464C79C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8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BDC2-E032-B64E-8E3D-4E4FF5EA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CD40C-A3CD-8BE9-4C49-09E551EEC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3CB37-8D4C-D21C-489E-97C9735E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45FF-376F-F649-A76D-D0F1C9B1BAA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3F9D1-1F2B-38BC-4585-47DD3670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F80F-6494-CE49-103E-EC819ED9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F51E-1701-B846-96D6-2464C79C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3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87E0B-53E6-A590-52FC-56AF9E430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CB7D1-71DF-E6D5-6FDF-DCC04BABD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E0D-F73B-0B9F-C77A-6BA8F961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45FF-376F-F649-A76D-D0F1C9B1BAA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FB46B-E58F-BA4B-327B-6CCFEF74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0BA19-98F8-B6F6-751B-EB14C1C3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F51E-1701-B846-96D6-2464C79C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4012-2D5D-5F46-C3B0-6C3D9462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F331B-BFCB-889B-1BF0-5CADB7F85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4E0E2-7610-3916-36F8-13731F32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45FF-376F-F649-A76D-D0F1C9B1BAA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CD134-73FD-5994-3A0C-87B49AB7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C04C4-A8A4-1629-DE6A-03ABA591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F51E-1701-B846-96D6-2464C79C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8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CD13-F4AD-F215-2E56-C92064BA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25D9-2B71-9B95-5EDB-CD75F0D4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EAC78-083A-DA1E-3079-C9DB5E19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45FF-376F-F649-A76D-D0F1C9B1BAA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6324E-F760-35F9-568F-A7B4B376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89105-0D5C-1CDF-1C6A-A90FC007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F51E-1701-B846-96D6-2464C79C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7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32A6-7E4B-3AFD-2E12-66B54F30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0C1A2-F272-A704-30EB-646E8250D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E1C9C-ED81-2362-8596-E78B19F71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937C9-02B5-D4D1-BE03-1FD6F762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45FF-376F-F649-A76D-D0F1C9B1BAA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CCE39-9EFB-6FAF-15A9-D8609BAF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4CC06-1E6B-CDBF-E99E-DEF8D26F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F51E-1701-B846-96D6-2464C79C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7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0409-E6F5-18EB-1323-A760CE40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2FBB6-3B39-ED7F-1199-17866EE65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08706-028A-6435-0F7B-F0ACCCC74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84CDB-0A08-9896-5465-922961DD5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DCB81-E82B-1C2C-0CFE-DCA1B99E5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C58B7-C38C-70ED-5D73-DF6C212D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45FF-376F-F649-A76D-D0F1C9B1BAA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22721-3EFF-08F6-771B-5C92F6C9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0898A-0D0C-DC73-47A0-585065B5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F51E-1701-B846-96D6-2464C79C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1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8728-9BC7-D8E1-EEE0-7FFDA8AC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939EE-EE3E-0709-1DC8-3A334B9F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45FF-376F-F649-A76D-D0F1C9B1BAA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46065-CC04-7506-941E-AE349E35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0AA66-21E0-043B-39E2-284129B9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F51E-1701-B846-96D6-2464C79C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2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49153-43C6-41E2-77B9-F2581DE4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45FF-376F-F649-A76D-D0F1C9B1BAA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E0BF9-7B8C-6971-238E-E5E35ADE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25FFD-12EC-2EFC-1729-473F81DB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F51E-1701-B846-96D6-2464C79C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3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A718-CB4F-6580-320E-8A10D15E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0E212-0356-BA53-8DE2-4C28D82B0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22828-DC9C-3B53-C810-16C16B8DF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99F00-3FB8-63B4-262B-D453C7D0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45FF-376F-F649-A76D-D0F1C9B1BAA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8CF54-F8C0-DF87-EDEA-79154294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9657F-ACB3-2F45-D017-F0AF8D4B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F51E-1701-B846-96D6-2464C79C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4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1BF0-9DB6-53CD-E077-8BB45E51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6396D-5333-24B0-1E61-90417796E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1AEFE-FAD7-1E9D-D360-72226D655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DBB32-98C7-A676-F847-B06C44C7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45FF-376F-F649-A76D-D0F1C9B1BAA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30BAD-D049-C469-3854-67893A1D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B079D-2F8E-8829-0C1E-98579758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F51E-1701-B846-96D6-2464C79C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FEE8C-C2CB-D3DD-8D1F-1B6F10B8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63279-198D-8B44-9ACB-BF4D51D2F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062C7-F55E-6251-AFB3-6E087A554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1645FF-376F-F649-A76D-D0F1C9B1BAA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12B22-E699-115C-DCF1-11E1CC363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CFDD-BE99-90E4-3D1B-28C9B9A76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F6F51E-1701-B846-96D6-2464C79C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4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com/products/raspberry-pi-4-model-b/" TargetMode="External"/><Relationship Id="rId2" Type="http://schemas.openxmlformats.org/officeDocument/2006/relationships/hyperlink" Target="https://www.firgelliauto.com.au/products/bullet-series-50-cal-linear-actuato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tube with a white and silver pole&#10;&#10;Description automatically generated with medium confidence">
            <a:extLst>
              <a:ext uri="{FF2B5EF4-FFF2-40B4-BE49-F238E27FC236}">
                <a16:creationId xmlns:a16="http://schemas.microsoft.com/office/drawing/2014/main" id="{129F2DAF-F0AE-013C-27E2-83CEB2EB0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28"/>
          <a:stretch/>
        </p:blipFill>
        <p:spPr bwMode="auto">
          <a:xfrm rot="16200000">
            <a:off x="1575641" y="763527"/>
            <a:ext cx="4074115" cy="33816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9D31E695-AE96-CA56-84E7-E7E637F88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596" y="1463004"/>
            <a:ext cx="1130300" cy="471075"/>
          </a:xfrm>
          <a:prstGeom prst="roundRect">
            <a:avLst>
              <a:gd name="adj" fmla="val 16667"/>
            </a:avLst>
          </a:prstGeom>
          <a:solidFill>
            <a:srgbClr val="156082"/>
          </a:solidFill>
          <a:ln w="12700">
            <a:solidFill>
              <a:srgbClr val="030E1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Couch &amp; Couch motor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A756BA9E-A8EF-D1EC-BF87-5EDCAABBD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446" y="772477"/>
            <a:ext cx="1130300" cy="339725"/>
          </a:xfrm>
          <a:prstGeom prst="roundRect">
            <a:avLst>
              <a:gd name="adj" fmla="val 16667"/>
            </a:avLst>
          </a:prstGeom>
          <a:solidFill>
            <a:srgbClr val="156082"/>
          </a:solidFill>
          <a:ln w="12700">
            <a:solidFill>
              <a:srgbClr val="030E1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1D platform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B681BA5B-A8C3-33E0-268D-44E9AD954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103" y="3529956"/>
            <a:ext cx="1428750" cy="522288"/>
          </a:xfrm>
          <a:prstGeom prst="roundRect">
            <a:avLst>
              <a:gd name="adj" fmla="val 16667"/>
            </a:avLst>
          </a:prstGeom>
          <a:solidFill>
            <a:srgbClr val="156082"/>
          </a:solidFill>
          <a:ln w="12700">
            <a:solidFill>
              <a:srgbClr val="030E1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RealSense depth camera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E9296F0-16A0-36F8-B781-8A1AD82E7DB2}"/>
              </a:ext>
            </a:extLst>
          </p:cNvPr>
          <p:cNvCxnSpPr/>
          <p:nvPr/>
        </p:nvCxnSpPr>
        <p:spPr>
          <a:xfrm flipV="1">
            <a:off x="3150236" y="858174"/>
            <a:ext cx="617855" cy="3194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3B6151F-23C8-17D9-E620-C58068AA80AA}"/>
              </a:ext>
            </a:extLst>
          </p:cNvPr>
          <p:cNvCxnSpPr/>
          <p:nvPr/>
        </p:nvCxnSpPr>
        <p:spPr>
          <a:xfrm>
            <a:off x="3040698" y="2813865"/>
            <a:ext cx="219075" cy="665480"/>
          </a:xfrm>
          <a:prstGeom prst="bentConnector3">
            <a:avLst>
              <a:gd name="adj1" fmla="val 103082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Rectangle 10">
            <a:extLst>
              <a:ext uri="{FF2B5EF4-FFF2-40B4-BE49-F238E27FC236}">
                <a16:creationId xmlns:a16="http://schemas.microsoft.com/office/drawing/2014/main" id="{F76EE49C-3C46-A610-2600-7420E116C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6A0B299B-1476-2A2E-5A5E-FF325D065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3116927-4F51-2601-7E19-58D2644BE9D2}"/>
              </a:ext>
            </a:extLst>
          </p:cNvPr>
          <p:cNvSpPr/>
          <p:nvPr/>
        </p:nvSpPr>
        <p:spPr>
          <a:xfrm>
            <a:off x="5451507" y="2213308"/>
            <a:ext cx="514350" cy="2609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E6B198D-6783-0FD4-92C3-987AA0F48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857" y="170180"/>
            <a:ext cx="3886200" cy="2514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E31747B-E98C-DF4C-D97B-64F44F02BB43}"/>
              </a:ext>
            </a:extLst>
          </p:cNvPr>
          <p:cNvSpPr txBox="1"/>
          <p:nvPr/>
        </p:nvSpPr>
        <p:spPr>
          <a:xfrm>
            <a:off x="1921876" y="460721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7AF38BB-908D-AE0C-AE07-3A50D0344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857" y="2724690"/>
            <a:ext cx="3886200" cy="2514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C4E1A3C-2182-B49C-CB18-DE734EA3B8FE}"/>
              </a:ext>
            </a:extLst>
          </p:cNvPr>
          <p:cNvSpPr txBox="1"/>
          <p:nvPr/>
        </p:nvSpPr>
        <p:spPr>
          <a:xfrm>
            <a:off x="5584021" y="460721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26770B5-8D3C-01E3-005E-5432197D9D1D}"/>
              </a:ext>
            </a:extLst>
          </p:cNvPr>
          <p:cNvCxnSpPr>
            <a:cxnSpLocks/>
          </p:cNvCxnSpPr>
          <p:nvPr/>
        </p:nvCxnSpPr>
        <p:spPr>
          <a:xfrm flipV="1">
            <a:off x="3966611" y="1997563"/>
            <a:ext cx="818481" cy="3432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30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62B3-C153-3F1C-6273-4129C43B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23" y="537222"/>
            <a:ext cx="9945029" cy="1005588"/>
          </a:xfrm>
        </p:spPr>
        <p:txBody>
          <a:bodyPr>
            <a:normAutofit fontScale="90000"/>
          </a:bodyPr>
          <a:lstStyle/>
          <a:p>
            <a:r>
              <a:rPr lang="en-US" dirty="0"/>
              <a:t>Couch Tracking Flowchart –with Intel </a:t>
            </a:r>
            <a:r>
              <a:rPr lang="en-US" dirty="0" err="1"/>
              <a:t>Realsense</a:t>
            </a:r>
            <a:r>
              <a:rPr lang="en-US" dirty="0"/>
              <a:t> depth camera </a:t>
            </a:r>
            <a:r>
              <a:rPr lang="en-US" dirty="0" err="1"/>
              <a:t>UDPsender_realtime.py</a:t>
            </a:r>
            <a:endParaRPr lang="en-US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50F63019-6B70-5403-56F6-898D97310A4F}"/>
              </a:ext>
            </a:extLst>
          </p:cNvPr>
          <p:cNvSpPr/>
          <p:nvPr/>
        </p:nvSpPr>
        <p:spPr>
          <a:xfrm>
            <a:off x="265123" y="3356706"/>
            <a:ext cx="3328850" cy="1099323"/>
          </a:xfrm>
          <a:prstGeom prst="parallelogram">
            <a:avLst>
              <a:gd name="adj" fmla="val 7723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Couch                       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C88C2E5-1ABF-E29E-4F13-46E7A1BFF838}"/>
              </a:ext>
            </a:extLst>
          </p:cNvPr>
          <p:cNvSpPr/>
          <p:nvPr/>
        </p:nvSpPr>
        <p:spPr>
          <a:xfrm>
            <a:off x="1674950" y="3544671"/>
            <a:ext cx="412595" cy="401443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AB1DF0B-B96E-0988-717E-C1AA2F9238C8}"/>
              </a:ext>
            </a:extLst>
          </p:cNvPr>
          <p:cNvSpPr/>
          <p:nvPr/>
        </p:nvSpPr>
        <p:spPr>
          <a:xfrm>
            <a:off x="267629" y="2468015"/>
            <a:ext cx="1828800" cy="3010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Trace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85C7A8-00C2-B58D-A288-A795429FB87B}"/>
              </a:ext>
            </a:extLst>
          </p:cNvPr>
          <p:cNvCxnSpPr>
            <a:cxnSpLocks/>
          </p:cNvCxnSpPr>
          <p:nvPr/>
        </p:nvCxnSpPr>
        <p:spPr>
          <a:xfrm>
            <a:off x="1182029" y="2928464"/>
            <a:ext cx="422297" cy="616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49C49F53-4FBA-409A-24CB-AF05FCC67842}"/>
              </a:ext>
            </a:extLst>
          </p:cNvPr>
          <p:cNvSpPr/>
          <p:nvPr/>
        </p:nvSpPr>
        <p:spPr>
          <a:xfrm rot="5400000">
            <a:off x="2106132" y="4208168"/>
            <a:ext cx="200721" cy="691375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>
            <a:extLst>
              <a:ext uri="{FF2B5EF4-FFF2-40B4-BE49-F238E27FC236}">
                <a16:creationId xmlns:a16="http://schemas.microsoft.com/office/drawing/2014/main" id="{82F52EAF-035B-3B19-2BD7-0A127CEEBD3D}"/>
              </a:ext>
            </a:extLst>
          </p:cNvPr>
          <p:cNvSpPr/>
          <p:nvPr/>
        </p:nvSpPr>
        <p:spPr>
          <a:xfrm rot="5400000">
            <a:off x="1158278" y="3479367"/>
            <a:ext cx="200721" cy="691375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ABCCDBF-D8E8-9CDB-9B98-FAD9E04CE63B}"/>
              </a:ext>
            </a:extLst>
          </p:cNvPr>
          <p:cNvSpPr/>
          <p:nvPr/>
        </p:nvSpPr>
        <p:spPr>
          <a:xfrm>
            <a:off x="1860805" y="4807545"/>
            <a:ext cx="1828800" cy="3010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Couch Motor</a:t>
            </a:r>
          </a:p>
        </p:txBody>
      </p:sp>
      <p:pic>
        <p:nvPicPr>
          <p:cNvPr id="18" name="Graphic 17" descr="Web cam with solid fill">
            <a:extLst>
              <a:ext uri="{FF2B5EF4-FFF2-40B4-BE49-F238E27FC236}">
                <a16:creationId xmlns:a16="http://schemas.microsoft.com/office/drawing/2014/main" id="{62771FAC-687B-6F2E-92EF-547F7F1BF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3366" y="3501858"/>
            <a:ext cx="507663" cy="507663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1A720F3-8215-5118-7A67-F0C80A3AE226}"/>
              </a:ext>
            </a:extLst>
          </p:cNvPr>
          <p:cNvSpPr/>
          <p:nvPr/>
        </p:nvSpPr>
        <p:spPr>
          <a:xfrm>
            <a:off x="4217427" y="3107362"/>
            <a:ext cx="1828800" cy="3010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Depth camera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A6267F-BD73-B15C-2ECA-3590E6BFA26F}"/>
              </a:ext>
            </a:extLst>
          </p:cNvPr>
          <p:cNvCxnSpPr/>
          <p:nvPr/>
        </p:nvCxnSpPr>
        <p:spPr>
          <a:xfrm>
            <a:off x="2775205" y="3776287"/>
            <a:ext cx="660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FBCE89-1F79-5665-8452-88C3DC155AFB}"/>
              </a:ext>
            </a:extLst>
          </p:cNvPr>
          <p:cNvCxnSpPr>
            <a:cxnSpLocks/>
          </p:cNvCxnSpPr>
          <p:nvPr/>
        </p:nvCxnSpPr>
        <p:spPr>
          <a:xfrm flipH="1">
            <a:off x="3455428" y="4009521"/>
            <a:ext cx="481769" cy="654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ACF2EF3-27F8-14FB-3E6B-A730183D2AA1}"/>
              </a:ext>
            </a:extLst>
          </p:cNvPr>
          <p:cNvSpPr/>
          <p:nvPr/>
        </p:nvSpPr>
        <p:spPr>
          <a:xfrm>
            <a:off x="4052221" y="3993342"/>
            <a:ext cx="2595968" cy="703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No. Timestamp, ROI1, ROI2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AF9775-C763-6536-88CC-6F314C09713D}"/>
              </a:ext>
            </a:extLst>
          </p:cNvPr>
          <p:cNvSpPr txBox="1"/>
          <p:nvPr/>
        </p:nvSpPr>
        <p:spPr>
          <a:xfrm>
            <a:off x="7284203" y="2259725"/>
            <a:ext cx="46401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Platform moves in 1D, based on the input trace.</a:t>
            </a:r>
          </a:p>
          <a:p>
            <a:pPr marL="342900" indent="-342900">
              <a:buAutoNum type="arabicPeriod"/>
            </a:pPr>
            <a:r>
              <a:rPr lang="en-US" dirty="0"/>
              <a:t>Depth camera measures depth values in real-time. Write to csv file, frame number, timestamp, ROI1 depth values (1D platform), ROI2 depth values (couch)</a:t>
            </a:r>
          </a:p>
          <a:p>
            <a:pPr marL="342900" indent="-342900">
              <a:buAutoNum type="arabicPeriod" startAt="3"/>
            </a:pPr>
            <a:r>
              <a:rPr lang="en-US" dirty="0"/>
              <a:t>Couch is receiving ROI1 depth values via UDP in real-time. Motor travel in opposite direction of 1D platform to achieve motion compensation. </a:t>
            </a:r>
          </a:p>
          <a:p>
            <a:r>
              <a:rPr lang="en-US" dirty="0"/>
              <a:t>*** For code details please see couch tracking pseudocode document.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501F2AC-FB4D-89E6-A7AC-E4AA17C012A2}"/>
              </a:ext>
            </a:extLst>
          </p:cNvPr>
          <p:cNvSpPr/>
          <p:nvPr/>
        </p:nvSpPr>
        <p:spPr>
          <a:xfrm>
            <a:off x="2145656" y="3107361"/>
            <a:ext cx="955579" cy="427953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1D platform</a:t>
            </a:r>
          </a:p>
        </p:txBody>
      </p:sp>
    </p:spTree>
    <p:extLst>
      <p:ext uri="{BB962C8B-B14F-4D97-AF65-F5344CB8AC3E}">
        <p14:creationId xmlns:p14="http://schemas.microsoft.com/office/powerpoint/2010/main" val="330101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DD79-1A97-B441-6511-B5221089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82" y="364457"/>
            <a:ext cx="9499169" cy="1014224"/>
          </a:xfrm>
        </p:spPr>
        <p:txBody>
          <a:bodyPr>
            <a:normAutofit fontScale="90000"/>
          </a:bodyPr>
          <a:lstStyle/>
          <a:p>
            <a:r>
              <a:rPr lang="en-US" dirty="0"/>
              <a:t>Couch Tracking with pre-recorded trace Flowchart – </a:t>
            </a:r>
            <a:r>
              <a:rPr lang="en-US" dirty="0" err="1"/>
              <a:t>UDPsend_trace.py</a:t>
            </a:r>
            <a:endParaRPr lang="en-US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B8E7688-8E09-0096-E590-EC70B2FB9C8C}"/>
              </a:ext>
            </a:extLst>
          </p:cNvPr>
          <p:cNvSpPr/>
          <p:nvPr/>
        </p:nvSpPr>
        <p:spPr>
          <a:xfrm>
            <a:off x="1347912" y="3653159"/>
            <a:ext cx="412595" cy="401443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3E5493F-3A0C-ADC5-C1C2-33331C27ABB2}"/>
              </a:ext>
            </a:extLst>
          </p:cNvPr>
          <p:cNvSpPr/>
          <p:nvPr/>
        </p:nvSpPr>
        <p:spPr>
          <a:xfrm>
            <a:off x="619367" y="2903238"/>
            <a:ext cx="1828800" cy="3010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Trace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3AEC8A-0D17-3BF3-96F7-F4D8224A63D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533767" y="3257290"/>
            <a:ext cx="70623" cy="39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Up-down Arrow 7">
            <a:extLst>
              <a:ext uri="{FF2B5EF4-FFF2-40B4-BE49-F238E27FC236}">
                <a16:creationId xmlns:a16="http://schemas.microsoft.com/office/drawing/2014/main" id="{6A08AB6D-19F6-5504-E86A-17D194F48F61}"/>
              </a:ext>
            </a:extLst>
          </p:cNvPr>
          <p:cNvSpPr/>
          <p:nvPr/>
        </p:nvSpPr>
        <p:spPr>
          <a:xfrm rot="5400000">
            <a:off x="1504029" y="3962604"/>
            <a:ext cx="200721" cy="691375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Web cam with solid fill">
            <a:extLst>
              <a:ext uri="{FF2B5EF4-FFF2-40B4-BE49-F238E27FC236}">
                <a16:creationId xmlns:a16="http://schemas.microsoft.com/office/drawing/2014/main" id="{6E36190A-7F17-8292-FC7A-719DAAFED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4558" y="3656742"/>
            <a:ext cx="507663" cy="507663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CD32A7E-53CB-49EB-5B52-19CE6D47A562}"/>
              </a:ext>
            </a:extLst>
          </p:cNvPr>
          <p:cNvSpPr/>
          <p:nvPr/>
        </p:nvSpPr>
        <p:spPr>
          <a:xfrm>
            <a:off x="3194366" y="3304682"/>
            <a:ext cx="1828800" cy="3010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Depth camera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5EA953-F1DF-7DD4-96ED-2DEAC675B067}"/>
              </a:ext>
            </a:extLst>
          </p:cNvPr>
          <p:cNvCxnSpPr>
            <a:cxnSpLocks/>
          </p:cNvCxnSpPr>
          <p:nvPr/>
        </p:nvCxnSpPr>
        <p:spPr>
          <a:xfrm>
            <a:off x="2117883" y="3910574"/>
            <a:ext cx="660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855C5B9-343E-1A51-07F5-E804D26DC6BA}"/>
              </a:ext>
            </a:extLst>
          </p:cNvPr>
          <p:cNvSpPr/>
          <p:nvPr/>
        </p:nvSpPr>
        <p:spPr>
          <a:xfrm>
            <a:off x="2448167" y="4365988"/>
            <a:ext cx="2595968" cy="5046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No. Timestamp,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ROI1,</a:t>
            </a:r>
            <a:r>
              <a:rPr lang="en-US" dirty="0"/>
              <a:t> ROI2 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8ADCC0AB-C66D-E1A4-E36D-75456F9EF26D}"/>
              </a:ext>
            </a:extLst>
          </p:cNvPr>
          <p:cNvSpPr/>
          <p:nvPr/>
        </p:nvSpPr>
        <p:spPr>
          <a:xfrm rot="13917980">
            <a:off x="5968246" y="2817352"/>
            <a:ext cx="171108" cy="21879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ingle Corner of Rectangle 17">
            <a:extLst>
              <a:ext uri="{FF2B5EF4-FFF2-40B4-BE49-F238E27FC236}">
                <a16:creationId xmlns:a16="http://schemas.microsoft.com/office/drawing/2014/main" id="{C8024E91-5439-54C9-C4C7-127CD99D353A}"/>
              </a:ext>
            </a:extLst>
          </p:cNvPr>
          <p:cNvSpPr/>
          <p:nvPr/>
        </p:nvSpPr>
        <p:spPr>
          <a:xfrm>
            <a:off x="7377193" y="2694010"/>
            <a:ext cx="2138766" cy="418455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UDP sender</a:t>
            </a: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0211DC15-DDD5-4B80-1EA4-CB7D1330629D}"/>
              </a:ext>
            </a:extLst>
          </p:cNvPr>
          <p:cNvSpPr/>
          <p:nvPr/>
        </p:nvSpPr>
        <p:spPr>
          <a:xfrm>
            <a:off x="8652336" y="3910573"/>
            <a:ext cx="3077737" cy="908824"/>
          </a:xfrm>
          <a:prstGeom prst="parallelogram">
            <a:avLst>
              <a:gd name="adj" fmla="val 7723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2929E8-C1DF-0C21-8361-5FAA2A975299}"/>
              </a:ext>
            </a:extLst>
          </p:cNvPr>
          <p:cNvCxnSpPr>
            <a:cxnSpLocks/>
          </p:cNvCxnSpPr>
          <p:nvPr/>
        </p:nvCxnSpPr>
        <p:spPr>
          <a:xfrm>
            <a:off x="9252488" y="3257290"/>
            <a:ext cx="616321" cy="525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AFEEB633-57F5-D8BA-6494-36B6045C10BE}"/>
              </a:ext>
            </a:extLst>
          </p:cNvPr>
          <p:cNvSpPr/>
          <p:nvPr/>
        </p:nvSpPr>
        <p:spPr>
          <a:xfrm rot="5400000">
            <a:off x="8897663" y="4745747"/>
            <a:ext cx="200721" cy="691375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D792941-7972-4FC9-4698-9DA8A31B7118}"/>
              </a:ext>
            </a:extLst>
          </p:cNvPr>
          <p:cNvSpPr/>
          <p:nvPr/>
        </p:nvSpPr>
        <p:spPr>
          <a:xfrm>
            <a:off x="9588285" y="4947539"/>
            <a:ext cx="1828800" cy="3010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Couch Motor</a:t>
            </a:r>
          </a:p>
        </p:txBody>
      </p:sp>
      <p:pic>
        <p:nvPicPr>
          <p:cNvPr id="24" name="Graphic 23" descr="Web cam with solid fill">
            <a:extLst>
              <a:ext uri="{FF2B5EF4-FFF2-40B4-BE49-F238E27FC236}">
                <a16:creationId xmlns:a16="http://schemas.microsoft.com/office/drawing/2014/main" id="{E1BFF970-823B-7301-7E90-9F73AAA29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0422" y="3954099"/>
            <a:ext cx="507663" cy="507663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0D116EF-B6B0-D4AE-04F0-EB5CEC6F6560}"/>
              </a:ext>
            </a:extLst>
          </p:cNvPr>
          <p:cNvSpPr/>
          <p:nvPr/>
        </p:nvSpPr>
        <p:spPr>
          <a:xfrm>
            <a:off x="7310230" y="3677303"/>
            <a:ext cx="1828800" cy="3010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Depth camera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916475-B3EA-C654-5021-53D27C7E7F01}"/>
              </a:ext>
            </a:extLst>
          </p:cNvPr>
          <p:cNvCxnSpPr>
            <a:cxnSpLocks/>
          </p:cNvCxnSpPr>
          <p:nvPr/>
        </p:nvCxnSpPr>
        <p:spPr>
          <a:xfrm>
            <a:off x="7498085" y="4265390"/>
            <a:ext cx="1273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BF0BB0E-2869-6D9C-0637-13A08B429391}"/>
              </a:ext>
            </a:extLst>
          </p:cNvPr>
          <p:cNvSpPr/>
          <p:nvPr/>
        </p:nvSpPr>
        <p:spPr>
          <a:xfrm>
            <a:off x="6051830" y="4648578"/>
            <a:ext cx="2605864" cy="66300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No. Timestamp,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ROI1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en-US" dirty="0"/>
              <a:t> ROI2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C0C406-4234-00D5-2F4C-1ACD193607EE}"/>
              </a:ext>
            </a:extLst>
          </p:cNvPr>
          <p:cNvCxnSpPr/>
          <p:nvPr/>
        </p:nvCxnSpPr>
        <p:spPr>
          <a:xfrm>
            <a:off x="5666544" y="2694010"/>
            <a:ext cx="0" cy="28853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C942B6F-C727-A850-8553-5D5E9352F670}"/>
              </a:ext>
            </a:extLst>
          </p:cNvPr>
          <p:cNvSpPr/>
          <p:nvPr/>
        </p:nvSpPr>
        <p:spPr>
          <a:xfrm>
            <a:off x="286205" y="4592938"/>
            <a:ext cx="955579" cy="427953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1D platform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D26B685-6A41-F726-89F8-72BBE70F111F}"/>
              </a:ext>
            </a:extLst>
          </p:cNvPr>
          <p:cNvSpPr/>
          <p:nvPr/>
        </p:nvSpPr>
        <p:spPr>
          <a:xfrm>
            <a:off x="10844088" y="3328536"/>
            <a:ext cx="955579" cy="42795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Couch </a:t>
            </a:r>
          </a:p>
        </p:txBody>
      </p:sp>
    </p:spTree>
    <p:extLst>
      <p:ext uri="{BB962C8B-B14F-4D97-AF65-F5344CB8AC3E}">
        <p14:creationId xmlns:p14="http://schemas.microsoft.com/office/powerpoint/2010/main" val="94330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chine on a table&#10;&#10;Description automatically generated">
            <a:extLst>
              <a:ext uri="{FF2B5EF4-FFF2-40B4-BE49-F238E27FC236}">
                <a16:creationId xmlns:a16="http://schemas.microsoft.com/office/drawing/2014/main" id="{D6607C19-CADD-6B6C-E6BB-9D7E7D6D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692" r="2512"/>
          <a:stretch/>
        </p:blipFill>
        <p:spPr>
          <a:xfrm rot="5400000">
            <a:off x="2766923" y="-169159"/>
            <a:ext cx="5712640" cy="7543552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FA6449-0676-F01C-AF99-A5A2316CD210}"/>
              </a:ext>
            </a:extLst>
          </p:cNvPr>
          <p:cNvSpPr/>
          <p:nvPr/>
        </p:nvSpPr>
        <p:spPr>
          <a:xfrm>
            <a:off x="5623243" y="1073889"/>
            <a:ext cx="2489400" cy="57043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Robotic arm to replicate target motion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792E8A07-C9A3-3CD3-9EF4-6E1F6F4A7873}"/>
              </a:ext>
            </a:extLst>
          </p:cNvPr>
          <p:cNvSpPr/>
          <p:nvPr/>
        </p:nvSpPr>
        <p:spPr>
          <a:xfrm rot="5400000">
            <a:off x="5273749" y="1162401"/>
            <a:ext cx="138223" cy="393405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2D1F858-56C8-7982-D5E8-A16A0BD52451}"/>
              </a:ext>
            </a:extLst>
          </p:cNvPr>
          <p:cNvSpPr/>
          <p:nvPr/>
        </p:nvSpPr>
        <p:spPr>
          <a:xfrm>
            <a:off x="1980458" y="4960089"/>
            <a:ext cx="1144382" cy="42530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Couch 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F9701AB5-FD70-6D69-9683-A60E35162C3A}"/>
              </a:ext>
            </a:extLst>
          </p:cNvPr>
          <p:cNvSpPr/>
          <p:nvPr/>
        </p:nvSpPr>
        <p:spPr>
          <a:xfrm rot="16200000">
            <a:off x="3384698" y="4976037"/>
            <a:ext cx="138223" cy="393405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5A57AEA-9D8D-2E88-ACD4-F15962F16333}"/>
              </a:ext>
            </a:extLst>
          </p:cNvPr>
          <p:cNvSpPr/>
          <p:nvPr/>
        </p:nvSpPr>
        <p:spPr>
          <a:xfrm>
            <a:off x="5790693" y="4795403"/>
            <a:ext cx="1464144" cy="78155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Linear actuator motor 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3B786CCC-E125-3DF7-1D23-C184B68E4E45}"/>
              </a:ext>
            </a:extLst>
          </p:cNvPr>
          <p:cNvSpPr/>
          <p:nvPr/>
        </p:nvSpPr>
        <p:spPr>
          <a:xfrm rot="10800000">
            <a:off x="6487459" y="4301567"/>
            <a:ext cx="138223" cy="393405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75990A4-52F8-25D0-A7DF-FE7C63684497}"/>
              </a:ext>
            </a:extLst>
          </p:cNvPr>
          <p:cNvSpPr/>
          <p:nvPr/>
        </p:nvSpPr>
        <p:spPr>
          <a:xfrm>
            <a:off x="5104613" y="2268644"/>
            <a:ext cx="1982774" cy="57043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Intel </a:t>
            </a:r>
            <a:r>
              <a:rPr lang="en-US" dirty="0" err="1"/>
              <a:t>Realsense</a:t>
            </a:r>
            <a:r>
              <a:rPr lang="en-US" dirty="0"/>
              <a:t> depth camera 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9F11D4FC-CF33-2A6A-33EF-18FE86F723C6}"/>
              </a:ext>
            </a:extLst>
          </p:cNvPr>
          <p:cNvSpPr/>
          <p:nvPr/>
        </p:nvSpPr>
        <p:spPr>
          <a:xfrm rot="16200000">
            <a:off x="7360585" y="2357157"/>
            <a:ext cx="161261" cy="393405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7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516738-12AE-76AD-AD12-3B2DF03160D6}"/>
              </a:ext>
            </a:extLst>
          </p:cNvPr>
          <p:cNvSpPr/>
          <p:nvPr/>
        </p:nvSpPr>
        <p:spPr>
          <a:xfrm>
            <a:off x="1862399" y="2177142"/>
            <a:ext cx="2434441" cy="2276103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Tracking Target</a:t>
            </a:r>
          </a:p>
          <a:p>
            <a:pPr algn="ctr"/>
            <a:r>
              <a:rPr lang="en-US" dirty="0"/>
              <a:t>(6Dof Robotic arm/</a:t>
            </a:r>
          </a:p>
          <a:p>
            <a:pPr algn="ctr"/>
            <a:r>
              <a:rPr lang="en-US" dirty="0"/>
              <a:t>1D motion platform)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9C966-919E-CEFB-17D9-7A561ABB9CF6}"/>
              </a:ext>
            </a:extLst>
          </p:cNvPr>
          <p:cNvSpPr/>
          <p:nvPr/>
        </p:nvSpPr>
        <p:spPr>
          <a:xfrm>
            <a:off x="377983" y="5002956"/>
            <a:ext cx="5403272" cy="1217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Movable Couch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8C63BA-D895-43AF-C0F9-E8B59435E980}"/>
              </a:ext>
            </a:extLst>
          </p:cNvPr>
          <p:cNvSpPr/>
          <p:nvPr/>
        </p:nvSpPr>
        <p:spPr>
          <a:xfrm>
            <a:off x="7297531" y="2177142"/>
            <a:ext cx="3315194" cy="203859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Tracking Tool</a:t>
            </a:r>
          </a:p>
          <a:p>
            <a:pPr algn="ctr"/>
            <a:r>
              <a:rPr lang="en-US" dirty="0"/>
              <a:t>(KIM/</a:t>
            </a:r>
          </a:p>
          <a:p>
            <a:pPr algn="ctr"/>
            <a:r>
              <a:rPr lang="en-US" dirty="0"/>
              <a:t>Depth measurement)</a:t>
            </a:r>
          </a:p>
        </p:txBody>
      </p:sp>
      <p:sp>
        <p:nvSpPr>
          <p:cNvPr id="2" name="Left Arrow 1">
            <a:extLst>
              <a:ext uri="{FF2B5EF4-FFF2-40B4-BE49-F238E27FC236}">
                <a16:creationId xmlns:a16="http://schemas.microsoft.com/office/drawing/2014/main" id="{14222A15-FD07-0FEB-A8F4-710F30F39476}"/>
              </a:ext>
            </a:extLst>
          </p:cNvPr>
          <p:cNvSpPr/>
          <p:nvPr/>
        </p:nvSpPr>
        <p:spPr>
          <a:xfrm rot="10800000" flipV="1">
            <a:off x="4972221" y="3264469"/>
            <a:ext cx="1253067" cy="329062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FC2C8DE1-D817-1450-EDBE-DC6A91A3A0D8}"/>
              </a:ext>
            </a:extLst>
          </p:cNvPr>
          <p:cNvSpPr/>
          <p:nvPr/>
        </p:nvSpPr>
        <p:spPr>
          <a:xfrm rot="19810836" flipV="1">
            <a:off x="6404973" y="4505508"/>
            <a:ext cx="1253067" cy="329062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B8C44-C4B6-FF90-7F35-582E41628DF1}"/>
              </a:ext>
            </a:extLst>
          </p:cNvPr>
          <p:cNvSpPr txBox="1"/>
          <p:nvPr/>
        </p:nvSpPr>
        <p:spPr>
          <a:xfrm>
            <a:off x="4395844" y="2360215"/>
            <a:ext cx="2901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being tracked,</a:t>
            </a:r>
          </a:p>
          <a:p>
            <a:r>
              <a:rPr lang="en-US" dirty="0"/>
              <a:t>Positional measurement generated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8DC6E-E8CB-CB79-CD7B-C1411BAE0AB1}"/>
              </a:ext>
            </a:extLst>
          </p:cNvPr>
          <p:cNvSpPr txBox="1"/>
          <p:nvPr/>
        </p:nvSpPr>
        <p:spPr>
          <a:xfrm rot="19771864">
            <a:off x="6126158" y="4791990"/>
            <a:ext cx="2910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Measurements are sent to couch via UDP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08DE8C-A519-1F9A-2251-A3E8414924BD}"/>
              </a:ext>
            </a:extLst>
          </p:cNvPr>
          <p:cNvSpPr/>
          <p:nvPr/>
        </p:nvSpPr>
        <p:spPr>
          <a:xfrm>
            <a:off x="2822221" y="1084937"/>
            <a:ext cx="338667" cy="32795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C9BBF3-C8D7-2B7D-4ADC-A5745B65D697}"/>
              </a:ext>
            </a:extLst>
          </p:cNvPr>
          <p:cNvCxnSpPr/>
          <p:nvPr/>
        </p:nvCxnSpPr>
        <p:spPr>
          <a:xfrm>
            <a:off x="2246489" y="1030390"/>
            <a:ext cx="0" cy="4217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6A2C51-4E9A-F7EB-FDD1-3447B2554EA9}"/>
              </a:ext>
            </a:extLst>
          </p:cNvPr>
          <p:cNvCxnSpPr/>
          <p:nvPr/>
        </p:nvCxnSpPr>
        <p:spPr>
          <a:xfrm>
            <a:off x="3674533" y="1030390"/>
            <a:ext cx="0" cy="4217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D5FE80-838C-70C6-7AD7-A47749571176}"/>
              </a:ext>
            </a:extLst>
          </p:cNvPr>
          <p:cNvCxnSpPr>
            <a:cxnSpLocks/>
          </p:cNvCxnSpPr>
          <p:nvPr/>
        </p:nvCxnSpPr>
        <p:spPr>
          <a:xfrm flipH="1" flipV="1">
            <a:off x="2361370" y="1248913"/>
            <a:ext cx="27093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3B6932-14C6-10A2-BE13-2C3AFC544EE4}"/>
              </a:ext>
            </a:extLst>
          </p:cNvPr>
          <p:cNvCxnSpPr>
            <a:cxnSpLocks/>
          </p:cNvCxnSpPr>
          <p:nvPr/>
        </p:nvCxnSpPr>
        <p:spPr>
          <a:xfrm>
            <a:off x="3309635" y="1248913"/>
            <a:ext cx="2427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25B73E-AF46-A08C-D929-A5001FE4200F}"/>
              </a:ext>
            </a:extLst>
          </p:cNvPr>
          <p:cNvSpPr txBox="1"/>
          <p:nvPr/>
        </p:nvSpPr>
        <p:spPr>
          <a:xfrm>
            <a:off x="2426269" y="637824"/>
            <a:ext cx="112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Isocenter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18EC6F-D1EC-A76D-5D0C-7199421A13EA}"/>
              </a:ext>
            </a:extLst>
          </p:cNvPr>
          <p:cNvSpPr txBox="1"/>
          <p:nvPr/>
        </p:nvSpPr>
        <p:spPr>
          <a:xfrm>
            <a:off x="3942116" y="1087396"/>
            <a:ext cx="1703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 motion range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E082D7-2782-0529-9202-165004478B9C}"/>
              </a:ext>
            </a:extLst>
          </p:cNvPr>
          <p:cNvCxnSpPr/>
          <p:nvPr/>
        </p:nvCxnSpPr>
        <p:spPr>
          <a:xfrm>
            <a:off x="2632303" y="1600479"/>
            <a:ext cx="0" cy="4217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1727CD-CE22-B4C5-C1F1-07C8D7F9634F}"/>
              </a:ext>
            </a:extLst>
          </p:cNvPr>
          <p:cNvCxnSpPr/>
          <p:nvPr/>
        </p:nvCxnSpPr>
        <p:spPr>
          <a:xfrm>
            <a:off x="3292702" y="1600479"/>
            <a:ext cx="0" cy="4217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EC153F-9B53-5383-B051-FAFEEED028BD}"/>
              </a:ext>
            </a:extLst>
          </p:cNvPr>
          <p:cNvCxnSpPr>
            <a:cxnSpLocks/>
          </p:cNvCxnSpPr>
          <p:nvPr/>
        </p:nvCxnSpPr>
        <p:spPr>
          <a:xfrm>
            <a:off x="2756480" y="1840089"/>
            <a:ext cx="4044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1F8DE36-F9A4-534A-4554-3B83B0F5A48D}"/>
              </a:ext>
            </a:extLst>
          </p:cNvPr>
          <p:cNvSpPr txBox="1"/>
          <p:nvPr/>
        </p:nvSpPr>
        <p:spPr>
          <a:xfrm>
            <a:off x="3674533" y="1670172"/>
            <a:ext cx="2347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Compensated motion range</a:t>
            </a:r>
          </a:p>
        </p:txBody>
      </p:sp>
    </p:spTree>
    <p:extLst>
      <p:ext uri="{BB962C8B-B14F-4D97-AF65-F5344CB8AC3E}">
        <p14:creationId xmlns:p14="http://schemas.microsoft.com/office/powerpoint/2010/main" val="352728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996AE8DC-A908-831E-E12F-B95F2662AE39}"/>
              </a:ext>
            </a:extLst>
          </p:cNvPr>
          <p:cNvSpPr/>
          <p:nvPr/>
        </p:nvSpPr>
        <p:spPr>
          <a:xfrm>
            <a:off x="157778" y="675720"/>
            <a:ext cx="3578845" cy="1762681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RealSense depth camera</a:t>
            </a:r>
          </a:p>
          <a:p>
            <a:pPr algn="ctr"/>
            <a:r>
              <a:rPr lang="en-US" dirty="0"/>
              <a:t>(Surface tracking)</a:t>
            </a:r>
          </a:p>
        </p:txBody>
      </p:sp>
      <p:sp>
        <p:nvSpPr>
          <p:cNvPr id="3" name="Rectangle: Rounded Corners 3">
            <a:extLst>
              <a:ext uri="{FF2B5EF4-FFF2-40B4-BE49-F238E27FC236}">
                <a16:creationId xmlns:a16="http://schemas.microsoft.com/office/drawing/2014/main" id="{E84F5DB2-ED47-33D6-7648-A46764C75BC6}"/>
              </a:ext>
            </a:extLst>
          </p:cNvPr>
          <p:cNvSpPr/>
          <p:nvPr/>
        </p:nvSpPr>
        <p:spPr>
          <a:xfrm>
            <a:off x="3736623" y="4096476"/>
            <a:ext cx="4707734" cy="22761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Couch Compensation</a:t>
            </a:r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8D4CC6-8641-F76B-865C-0640280C53CB}"/>
              </a:ext>
            </a:extLst>
          </p:cNvPr>
          <p:cNvSpPr/>
          <p:nvPr/>
        </p:nvSpPr>
        <p:spPr>
          <a:xfrm>
            <a:off x="4368533" y="675720"/>
            <a:ext cx="3578845" cy="1762681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KIM</a:t>
            </a:r>
          </a:p>
          <a:p>
            <a:pPr algn="ctr"/>
            <a:r>
              <a:rPr lang="en-US" dirty="0"/>
              <a:t>(Internal motion tracking)</a:t>
            </a:r>
          </a:p>
          <a:p>
            <a:pPr algn="ctr"/>
            <a:endParaRPr lang="en-US" dirty="0"/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0408AF81-7B32-0F6F-8366-1860F87792C9}"/>
              </a:ext>
            </a:extLst>
          </p:cNvPr>
          <p:cNvSpPr/>
          <p:nvPr/>
        </p:nvSpPr>
        <p:spPr>
          <a:xfrm>
            <a:off x="8455377" y="675719"/>
            <a:ext cx="3578845" cy="1762681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methodologies…</a:t>
            </a:r>
          </a:p>
          <a:p>
            <a:pPr algn="ctr"/>
            <a:endParaRPr lang="en-US" dirty="0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0B07A904-1A03-4525-9A02-BA6BC4A19618}"/>
              </a:ext>
            </a:extLst>
          </p:cNvPr>
          <p:cNvSpPr/>
          <p:nvPr/>
        </p:nvSpPr>
        <p:spPr>
          <a:xfrm rot="13765741">
            <a:off x="2593343" y="3161429"/>
            <a:ext cx="1219201" cy="361244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D51073CC-15B7-A82B-1035-FC011ACCB268}"/>
              </a:ext>
            </a:extLst>
          </p:cNvPr>
          <p:cNvSpPr/>
          <p:nvPr/>
        </p:nvSpPr>
        <p:spPr>
          <a:xfrm rot="16200000">
            <a:off x="5480889" y="3086817"/>
            <a:ext cx="1219201" cy="361244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559BA658-24DB-E0AD-EEE3-3678A2A66EC5}"/>
              </a:ext>
            </a:extLst>
          </p:cNvPr>
          <p:cNvSpPr/>
          <p:nvPr/>
        </p:nvSpPr>
        <p:spPr>
          <a:xfrm rot="18217815">
            <a:off x="8379456" y="3161430"/>
            <a:ext cx="1219201" cy="361244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7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0EF320-811E-6C18-B210-238958ED4EF2}"/>
              </a:ext>
            </a:extLst>
          </p:cNvPr>
          <p:cNvSpPr txBox="1">
            <a:spLocks/>
          </p:cNvSpPr>
          <p:nvPr/>
        </p:nvSpPr>
        <p:spPr>
          <a:xfrm>
            <a:off x="273582" y="364457"/>
            <a:ext cx="9499169" cy="10142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Raspberry Pi connection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A3BF4B-8331-3E26-D2E4-334C5AABF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55" y="1378681"/>
            <a:ext cx="10124090" cy="467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81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9BBE-60A9-6AE4-E229-E215E070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Couch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EC55-AD17-3D79-28B3-440995143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Couch Motor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https://www.firgelliauto.com.au/products/bullet-series-50-cal-linear-actuators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Tested highest speed 12mm/s with no load. Higher load decreases the motor speed. </a:t>
            </a:r>
          </a:p>
          <a:p>
            <a:r>
              <a:rPr lang="en-US" dirty="0"/>
              <a:t>System control</a:t>
            </a:r>
          </a:p>
          <a:p>
            <a:pPr marL="0" indent="0">
              <a:buNone/>
            </a:pPr>
            <a:r>
              <a:rPr lang="en-US" dirty="0"/>
              <a:t>Raspberry Pi enables motor operation and executes motion compensation. </a:t>
            </a:r>
          </a:p>
          <a:p>
            <a:pPr>
              <a:buFontTx/>
              <a:buChar char="-"/>
            </a:pPr>
            <a:r>
              <a:rPr lang="en-US" dirty="0"/>
              <a:t>Raspberry Pi Model 4B 8GB RAM with at least 16GB SD card. </a:t>
            </a:r>
          </a:p>
          <a:p>
            <a:pPr marL="0" indent="0">
              <a:buNone/>
            </a:pPr>
            <a:r>
              <a:rPr lang="en-AU" b="0" i="0" u="sng" dirty="0">
                <a:effectLst/>
                <a:latin typeface="-apple-system"/>
                <a:hlinkClick r:id="rId3"/>
              </a:rPr>
              <a:t>https://www.raspberrypi.com/products/raspberry-pi-4-model-b/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2982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34D7AC55572246B48DC94D166E5574" ma:contentTypeVersion="18" ma:contentTypeDescription="Create a new document." ma:contentTypeScope="" ma:versionID="03101f7b4479353d7596367c123d58a9">
  <xsd:schema xmlns:xsd="http://www.w3.org/2001/XMLSchema" xmlns:xs="http://www.w3.org/2001/XMLSchema" xmlns:p="http://schemas.microsoft.com/office/2006/metadata/properties" xmlns:ns2="0d8c62ce-8f14-4912-9c34-78e1f1c61ac0" xmlns:ns3="ad642fd4-43f1-4cfe-b300-4fc5851faf75" targetNamespace="http://schemas.microsoft.com/office/2006/metadata/properties" ma:root="true" ma:fieldsID="ff652d4a31050ac6decfb1e6ee32f036" ns2:_="" ns3:_="">
    <xsd:import namespace="0d8c62ce-8f14-4912-9c34-78e1f1c61ac0"/>
    <xsd:import namespace="ad642fd4-43f1-4cfe-b300-4fc5851faf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c62ce-8f14-4912-9c34-78e1f1c61a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b492977-2dea-498c-99b4-1555f3d0d9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642fd4-43f1-4cfe-b300-4fc5851faf7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f74b2ee-a89d-4959-955c-909f4f03396e}" ma:internalName="TaxCatchAll" ma:showField="CatchAllData" ma:web="ad642fd4-43f1-4cfe-b300-4fc5851faf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8c62ce-8f14-4912-9c34-78e1f1c61ac0">
      <Terms xmlns="http://schemas.microsoft.com/office/infopath/2007/PartnerControls"/>
    </lcf76f155ced4ddcb4097134ff3c332f>
    <TaxCatchAll xmlns="ad642fd4-43f1-4cfe-b300-4fc5851faf7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88BD0A-B3AE-44D2-BC8A-C8C165B1D3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8c62ce-8f14-4912-9c34-78e1f1c61ac0"/>
    <ds:schemaRef ds:uri="ad642fd4-43f1-4cfe-b300-4fc5851faf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28AA9E-F9F4-493E-94C3-2C4BE61AD531}">
  <ds:schemaRefs>
    <ds:schemaRef ds:uri="ad642fd4-43f1-4cfe-b300-4fc5851faf75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0d8c62ce-8f14-4912-9c34-78e1f1c61ac0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839191E-2312-4DFE-ACA6-E5749C1E0C4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82b3e37e-8171-485d-b10b-38dae7ed14a8}" enabled="0" method="" siteId="{82b3e37e-8171-485d-b10b-38dae7ed14a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12783</TotalTime>
  <Words>311</Words>
  <Application>Microsoft Macintosh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Aptos</vt:lpstr>
      <vt:lpstr>Aptos Display</vt:lpstr>
      <vt:lpstr>Arial</vt:lpstr>
      <vt:lpstr>Office Theme</vt:lpstr>
      <vt:lpstr>PowerPoint Presentation</vt:lpstr>
      <vt:lpstr>Couch Tracking Flowchart –with Intel Realsense depth camera UDPsender_realtime.py</vt:lpstr>
      <vt:lpstr>Couch Tracking with pre-recorded trace Flowchart – UDPsend_trace.py</vt:lpstr>
      <vt:lpstr>PowerPoint Presentation</vt:lpstr>
      <vt:lpstr>PowerPoint Presentation</vt:lpstr>
      <vt:lpstr>PowerPoint Presentation</vt:lpstr>
      <vt:lpstr>PowerPoint Presentation</vt:lpstr>
      <vt:lpstr>Couch Hardware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 Yan</dc:creator>
  <cp:lastModifiedBy>Ann Yan</cp:lastModifiedBy>
  <cp:revision>46</cp:revision>
  <dcterms:created xsi:type="dcterms:W3CDTF">2024-06-11T00:34:27Z</dcterms:created>
  <dcterms:modified xsi:type="dcterms:W3CDTF">2024-11-21T03:40:37Z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0x0101005834D7AC55572246B48DC94D166E5574</vt:lpwstr>
  </property>
  <property fmtid="{D5CDD505-2E9C-101B-9397-08002B2CF9AE}" pid="3" name="MediaServiceImageTags">
    <vt:lpwstr/>
  </property>
</Properties>
</file>