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9" r:id="rId2"/>
    <p:sldId id="491" r:id="rId3"/>
    <p:sldId id="506" r:id="rId4"/>
    <p:sldId id="507" r:id="rId5"/>
    <p:sldId id="508" r:id="rId6"/>
    <p:sldId id="509" r:id="rId7"/>
    <p:sldId id="510" r:id="rId8"/>
    <p:sldId id="511" r:id="rId9"/>
    <p:sldId id="514" r:id="rId10"/>
    <p:sldId id="512" r:id="rId11"/>
    <p:sldId id="515" r:id="rId12"/>
    <p:sldId id="516" r:id="rId13"/>
    <p:sldId id="517" r:id="rId14"/>
    <p:sldId id="34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可" initials="王" lastIdx="1" clrIdx="0">
    <p:extLst>
      <p:ext uri="{19B8F6BF-5375-455C-9EA6-DF929625EA0E}">
        <p15:presenceInfo xmlns:p15="http://schemas.microsoft.com/office/powerpoint/2012/main" userId="c4fd1ad1b124c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ED7D31"/>
    <a:srgbClr val="333F50"/>
    <a:srgbClr val="FFE699"/>
    <a:srgbClr val="CC99FF"/>
    <a:srgbClr val="000000"/>
    <a:srgbClr val="A8955A"/>
    <a:srgbClr val="CFAB74"/>
    <a:srgbClr val="CDE3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92" autoAdjust="0"/>
  </p:normalViewPr>
  <p:slideViewPr>
    <p:cSldViewPr snapToGrid="0">
      <p:cViewPr varScale="1">
        <p:scale>
          <a:sx n="91" d="100"/>
          <a:sy n="91" d="100"/>
        </p:scale>
        <p:origin x="63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Acc%-</a:t>
            </a:r>
            <a:r>
              <a:rPr lang="en-US" altLang="zh-CN" sz="1862" b="0" i="0" u="none" strike="noStrike" baseline="0" dirty="0">
                <a:effectLst/>
              </a:rPr>
              <a:t>average</a:t>
            </a:r>
            <a:endParaRPr lang="en-US" altLang="zh-CN" dirty="0"/>
          </a:p>
        </c:rich>
      </c:tx>
      <c:layout>
        <c:manualLayout>
          <c:xMode val="edge"/>
          <c:yMode val="edge"/>
          <c:x val="0.32874458809872814"/>
          <c:y val="1.677739323291668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Concat</c:v>
                </c:pt>
                <c:pt idx="1">
                  <c:v>Remixformer</c:v>
                </c:pt>
                <c:pt idx="2">
                  <c:v>Tformer</c:v>
                </c:pt>
                <c:pt idx="3">
                  <c:v>MMIN</c:v>
                </c:pt>
                <c:pt idx="4">
                  <c:v>MP</c:v>
                </c:pt>
                <c:pt idx="5">
                  <c:v>LCKD</c:v>
                </c:pt>
                <c:pt idx="6">
                  <c:v>TATE</c:v>
                </c:pt>
                <c:pt idx="7">
                  <c:v>Ours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69.069999999999993</c:v>
                </c:pt>
                <c:pt idx="1">
                  <c:v>67.12</c:v>
                </c:pt>
                <c:pt idx="2">
                  <c:v>68.23</c:v>
                </c:pt>
                <c:pt idx="3">
                  <c:v>70.599999999999994</c:v>
                </c:pt>
                <c:pt idx="4">
                  <c:v>70.739999999999995</c:v>
                </c:pt>
                <c:pt idx="5">
                  <c:v>72.790000000000006</c:v>
                </c:pt>
                <c:pt idx="6">
                  <c:v>73.16</c:v>
                </c:pt>
                <c:pt idx="7">
                  <c:v>74.02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8-4B9D-BF10-8168437D3C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413280"/>
        <c:axId val="423414944"/>
      </c:barChart>
      <c:catAx>
        <c:axId val="4234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4944"/>
        <c:crosses val="autoZero"/>
        <c:auto val="1"/>
        <c:lblAlgn val="ctr"/>
        <c:lblOffset val="100"/>
        <c:noMultiLvlLbl val="0"/>
      </c:catAx>
      <c:valAx>
        <c:axId val="42341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F1 score%-</a:t>
            </a:r>
            <a:r>
              <a:rPr lang="en-US" altLang="zh-CN" sz="1862" b="0" i="0" u="none" strike="noStrike" baseline="0" dirty="0">
                <a:effectLst/>
              </a:rPr>
              <a:t>average</a:t>
            </a:r>
            <a:endParaRPr lang="en-US" altLang="zh-CN" dirty="0"/>
          </a:p>
        </c:rich>
      </c:tx>
      <c:layout>
        <c:manualLayout>
          <c:xMode val="edge"/>
          <c:yMode val="edge"/>
          <c:x val="0.32084974983101727"/>
          <c:y val="1.677739323291667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Concat</c:v>
                </c:pt>
                <c:pt idx="1">
                  <c:v>Remixformer</c:v>
                </c:pt>
                <c:pt idx="2">
                  <c:v>Tformer</c:v>
                </c:pt>
                <c:pt idx="3">
                  <c:v>MMIN</c:v>
                </c:pt>
                <c:pt idx="4">
                  <c:v>MP</c:v>
                </c:pt>
                <c:pt idx="5">
                  <c:v>LCKD</c:v>
                </c:pt>
                <c:pt idx="6">
                  <c:v>TATE</c:v>
                </c:pt>
                <c:pt idx="7">
                  <c:v>Ours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49.51</c:v>
                </c:pt>
                <c:pt idx="1">
                  <c:v>43.12</c:v>
                </c:pt>
                <c:pt idx="2">
                  <c:v>45.8</c:v>
                </c:pt>
                <c:pt idx="3">
                  <c:v>53.79</c:v>
                </c:pt>
                <c:pt idx="4">
                  <c:v>49.13</c:v>
                </c:pt>
                <c:pt idx="5">
                  <c:v>55.23</c:v>
                </c:pt>
                <c:pt idx="6">
                  <c:v>55.66</c:v>
                </c:pt>
                <c:pt idx="7">
                  <c:v>58.3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0B-45DB-B478-5813959E45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413280"/>
        <c:axId val="423414944"/>
      </c:barChart>
      <c:catAx>
        <c:axId val="4234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4944"/>
        <c:crosses val="autoZero"/>
        <c:auto val="1"/>
        <c:lblAlgn val="ctr"/>
        <c:lblOffset val="100"/>
        <c:noMultiLvlLbl val="0"/>
      </c:catAx>
      <c:valAx>
        <c:axId val="423414944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Acc</a:t>
            </a:r>
            <a:r>
              <a:rPr lang="en-US" altLang="zh-CN" baseline="0" dirty="0"/>
              <a:t>% - </a:t>
            </a:r>
            <a:r>
              <a:rPr lang="en-US" altLang="zh-CN" sz="1862" b="0" i="0" u="none" strike="noStrike" baseline="0" dirty="0">
                <a:effectLst/>
              </a:rPr>
              <a:t>seven modality combinations </a:t>
            </a:r>
            <a:endParaRPr lang="zh-CN" altLang="en-US" dirty="0"/>
          </a:p>
        </c:rich>
      </c:tx>
      <c:layout>
        <c:manualLayout>
          <c:xMode val="edge"/>
          <c:yMode val="edge"/>
          <c:x val="0.26557437058126404"/>
          <c:y val="3.984374754898206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8646038385826774E-2"/>
          <c:y val="0.11842986476194235"/>
          <c:w val="0.93635396161417328"/>
          <c:h val="0.76163879419052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concat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66.58</c:v>
                </c:pt>
                <c:pt idx="1">
                  <c:v>52.56</c:v>
                </c:pt>
                <c:pt idx="2">
                  <c:v>65.819999999999993</c:v>
                </c:pt>
                <c:pt idx="3">
                  <c:v>67.239999999999995</c:v>
                </c:pt>
                <c:pt idx="4">
                  <c:v>76.86</c:v>
                </c:pt>
                <c:pt idx="5">
                  <c:v>72.150000000000006</c:v>
                </c:pt>
                <c:pt idx="6">
                  <c:v>76.45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08-4FC9-B2E4-729AC10BFF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remixformer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63.04</c:v>
                </c:pt>
                <c:pt idx="1">
                  <c:v>55.95</c:v>
                </c:pt>
                <c:pt idx="2">
                  <c:v>57.62</c:v>
                </c:pt>
                <c:pt idx="3">
                  <c:v>69.16</c:v>
                </c:pt>
                <c:pt idx="4">
                  <c:v>77.27</c:v>
                </c:pt>
                <c:pt idx="5">
                  <c:v>67.239999999999995</c:v>
                </c:pt>
                <c:pt idx="6">
                  <c:v>79.540000000000006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08-4FC9-B2E4-729AC10BFF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tformer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65.06</c:v>
                </c:pt>
                <c:pt idx="1">
                  <c:v>55.19</c:v>
                </c:pt>
                <c:pt idx="2">
                  <c:v>58.48</c:v>
                </c:pt>
                <c:pt idx="3">
                  <c:v>70.78</c:v>
                </c:pt>
                <c:pt idx="4">
                  <c:v>77.42</c:v>
                </c:pt>
                <c:pt idx="5">
                  <c:v>65.17</c:v>
                </c:pt>
                <c:pt idx="6">
                  <c:v>78.84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08-4FC9-B2E4-729AC10BFF6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mmin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65.569999999999993</c:v>
                </c:pt>
                <c:pt idx="1">
                  <c:v>59.09</c:v>
                </c:pt>
                <c:pt idx="2">
                  <c:v>70.989999999999995</c:v>
                </c:pt>
                <c:pt idx="3">
                  <c:v>67.489999999999995</c:v>
                </c:pt>
                <c:pt idx="4">
                  <c:v>76.66</c:v>
                </c:pt>
                <c:pt idx="5">
                  <c:v>74.89</c:v>
                </c:pt>
                <c:pt idx="6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08-4FC9-B2E4-729AC10BFF6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64.91</c:v>
                </c:pt>
                <c:pt idx="1">
                  <c:v>60.3</c:v>
                </c:pt>
                <c:pt idx="2">
                  <c:v>71.290000000000006</c:v>
                </c:pt>
                <c:pt idx="3">
                  <c:v>67.790000000000006</c:v>
                </c:pt>
                <c:pt idx="4">
                  <c:v>75.34</c:v>
                </c:pt>
                <c:pt idx="5">
                  <c:v>75.849999999999994</c:v>
                </c:pt>
                <c:pt idx="6">
                  <c:v>76.2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908-4FC9-B2E4-729AC10BFF6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lckd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70.180000000000007</c:v>
                </c:pt>
                <c:pt idx="1">
                  <c:v>66.88</c:v>
                </c:pt>
                <c:pt idx="2">
                  <c:v>71.14</c:v>
                </c:pt>
                <c:pt idx="3">
                  <c:v>71.09</c:v>
                </c:pt>
                <c:pt idx="4">
                  <c:v>76.86</c:v>
                </c:pt>
                <c:pt idx="5">
                  <c:v>75.14</c:v>
                </c:pt>
                <c:pt idx="6">
                  <c:v>78.23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908-4FC9-B2E4-729AC10BFF6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tate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70.28</c:v>
                </c:pt>
                <c:pt idx="1">
                  <c:v>64.959999999999994</c:v>
                </c:pt>
                <c:pt idx="2">
                  <c:v>71.14</c:v>
                </c:pt>
                <c:pt idx="3">
                  <c:v>71.239999999999995</c:v>
                </c:pt>
                <c:pt idx="4">
                  <c:v>77.92</c:v>
                </c:pt>
                <c:pt idx="5">
                  <c:v>74.78</c:v>
                </c:pt>
                <c:pt idx="6">
                  <c:v>78.33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908-4FC9-B2E4-729AC10BFF6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71.599999999999994</c:v>
                </c:pt>
                <c:pt idx="1">
                  <c:v>68.56</c:v>
                </c:pt>
                <c:pt idx="2">
                  <c:v>71.650000000000006</c:v>
                </c:pt>
                <c:pt idx="3">
                  <c:v>73.319999999999993</c:v>
                </c:pt>
                <c:pt idx="4">
                  <c:v>77.87</c:v>
                </c:pt>
                <c:pt idx="5">
                  <c:v>75.489999999999995</c:v>
                </c:pt>
                <c:pt idx="6">
                  <c:v>79.64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908-4FC9-B2E4-729AC10BFF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561392"/>
        <c:axId val="286575120"/>
      </c:barChart>
      <c:catAx>
        <c:axId val="28656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75120"/>
        <c:crosses val="autoZero"/>
        <c:auto val="1"/>
        <c:lblAlgn val="ctr"/>
        <c:lblOffset val="100"/>
        <c:noMultiLvlLbl val="0"/>
      </c:catAx>
      <c:valAx>
        <c:axId val="286575120"/>
        <c:scaling>
          <c:orientation val="minMax"/>
          <c:max val="85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6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Ablation Study on components</a:t>
            </a:r>
          </a:p>
          <a:p>
            <a:pPr>
              <a:defRPr/>
            </a:pPr>
            <a:r>
              <a:rPr lang="en-US" altLang="zh-CN" sz="1862" b="0" i="0" u="none" strike="noStrike" baseline="0" dirty="0">
                <a:effectLst/>
              </a:rPr>
              <a:t>(</a:t>
            </a:r>
            <a:r>
              <a:rPr lang="en-US" altLang="zh-CN" dirty="0"/>
              <a:t>Acc%-</a:t>
            </a:r>
            <a:r>
              <a:rPr lang="en-US" altLang="zh-CN" sz="1862" b="0" i="0" u="none" strike="noStrike" baseline="0" dirty="0">
                <a:effectLst/>
              </a:rPr>
              <a:t>average</a:t>
            </a:r>
            <a:r>
              <a:rPr lang="en-US" altLang="zh-CN" dirty="0"/>
              <a:t>)</a:t>
            </a:r>
          </a:p>
        </c:rich>
      </c:tx>
      <c:layout>
        <c:manualLayout>
          <c:xMode val="edge"/>
          <c:yMode val="edge"/>
          <c:x val="0.12618624607278417"/>
          <c:y val="1.425462749263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w inter-mask</c:v>
                </c:pt>
                <c:pt idx="2">
                  <c:v>w intra-mask</c:v>
                </c:pt>
                <c:pt idx="3">
                  <c:v>w inter&amp;intra-mask</c:v>
                </c:pt>
                <c:pt idx="4">
                  <c:v>w inter&amp;intra-mask&amp;CCL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71.31</c:v>
                </c:pt>
                <c:pt idx="1">
                  <c:v>71.739999999999995</c:v>
                </c:pt>
                <c:pt idx="2">
                  <c:v>71.8</c:v>
                </c:pt>
                <c:pt idx="3">
                  <c:v>73.010000000000005</c:v>
                </c:pt>
                <c:pt idx="4">
                  <c:v>74.02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8-4B9D-BF10-8168437D3C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413280"/>
        <c:axId val="423414944"/>
      </c:barChart>
      <c:catAx>
        <c:axId val="4234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4944"/>
        <c:crosses val="autoZero"/>
        <c:auto val="1"/>
        <c:lblAlgn val="ctr"/>
        <c:lblOffset val="100"/>
        <c:noMultiLvlLbl val="0"/>
      </c:catAx>
      <c:valAx>
        <c:axId val="42341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0" i="0" baseline="0" dirty="0">
                <a:effectLst/>
              </a:rPr>
              <a:t>Ablation Study on CCL </a:t>
            </a:r>
          </a:p>
          <a:p>
            <a:pPr>
              <a:defRPr/>
            </a:pPr>
            <a:r>
              <a:rPr lang="en-US" altLang="zh-CN" sz="1800" b="0" i="0" baseline="0" dirty="0">
                <a:effectLst/>
              </a:rPr>
              <a:t>(Acc%-</a:t>
            </a:r>
            <a:r>
              <a:rPr lang="en-US" altLang="zh-CN" sz="1862" b="0" i="0" u="none" strike="noStrike" baseline="0" dirty="0">
                <a:effectLst/>
              </a:rPr>
              <a:t>seven modality combinations </a:t>
            </a:r>
            <a:r>
              <a:rPr lang="en-US" altLang="zh-CN" sz="1800" b="0" i="0" baseline="0" dirty="0">
                <a:effectLst/>
              </a:rPr>
              <a:t>)</a:t>
            </a:r>
            <a:endParaRPr lang="zh-CN" altLang="zh-CN" dirty="0">
              <a:effectLst/>
            </a:endParaRPr>
          </a:p>
        </c:rich>
      </c:tx>
      <c:layout>
        <c:manualLayout>
          <c:xMode val="edge"/>
          <c:yMode val="edge"/>
          <c:x val="0.15463252738857111"/>
          <c:y val="1.0794016799994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3.8646038385826774E-2"/>
          <c:y val="0.11842986476194235"/>
          <c:w val="0.93635396161417328"/>
          <c:h val="0.761638794190526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w/o CCL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71.45</c:v>
                </c:pt>
                <c:pt idx="1">
                  <c:v>65.319999999999993</c:v>
                </c:pt>
                <c:pt idx="2">
                  <c:v>71.95</c:v>
                </c:pt>
                <c:pt idx="3">
                  <c:v>72.510000000000005</c:v>
                </c:pt>
                <c:pt idx="4">
                  <c:v>77.62</c:v>
                </c:pt>
                <c:pt idx="5">
                  <c:v>75.09</c:v>
                </c:pt>
                <c:pt idx="6">
                  <c:v>78.73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22-41E2-8B11-55BED5A3B0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ours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</c:v>
                </c:pt>
                <c:pt idx="1">
                  <c:v>c</c:v>
                </c:pt>
                <c:pt idx="2">
                  <c:v>m</c:v>
                </c:pt>
                <c:pt idx="3">
                  <c:v>d+c</c:v>
                </c:pt>
                <c:pt idx="4">
                  <c:v>d+m</c:v>
                </c:pt>
                <c:pt idx="5">
                  <c:v>c+m</c:v>
                </c:pt>
                <c:pt idx="6">
                  <c:v>d+c+m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71.599999999999994</c:v>
                </c:pt>
                <c:pt idx="1">
                  <c:v>68.56</c:v>
                </c:pt>
                <c:pt idx="2">
                  <c:v>71.650000000000006</c:v>
                </c:pt>
                <c:pt idx="3">
                  <c:v>73.319999999999993</c:v>
                </c:pt>
                <c:pt idx="4">
                  <c:v>77.87</c:v>
                </c:pt>
                <c:pt idx="5">
                  <c:v>75.489999999999995</c:v>
                </c:pt>
                <c:pt idx="6">
                  <c:v>79.64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22-41E2-8B11-55BED5A3B0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6561392"/>
        <c:axId val="286575120"/>
      </c:barChart>
      <c:catAx>
        <c:axId val="28656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75120"/>
        <c:crosses val="autoZero"/>
        <c:auto val="1"/>
        <c:lblAlgn val="ctr"/>
        <c:lblOffset val="100"/>
        <c:noMultiLvlLbl val="0"/>
      </c:catAx>
      <c:valAx>
        <c:axId val="286575120"/>
        <c:scaling>
          <c:orientation val="minMax"/>
          <c:max val="80"/>
          <c:min val="6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656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Ablation Study on components</a:t>
            </a:r>
          </a:p>
          <a:p>
            <a:pPr>
              <a:defRPr/>
            </a:pPr>
            <a:r>
              <a:rPr lang="en-US" altLang="zh-CN" sz="1862" b="0" i="0" u="none" strike="noStrike" baseline="0" dirty="0">
                <a:effectLst/>
              </a:rPr>
              <a:t>(</a:t>
            </a:r>
            <a:r>
              <a:rPr lang="en-US" altLang="zh-CN" dirty="0"/>
              <a:t>Acc%-</a:t>
            </a:r>
            <a:r>
              <a:rPr lang="en-US" altLang="zh-CN" sz="1862" b="0" i="0" u="none" strike="noStrike" baseline="0" dirty="0">
                <a:effectLst/>
              </a:rPr>
              <a:t>average</a:t>
            </a:r>
            <a:r>
              <a:rPr lang="en-US" altLang="zh-CN" dirty="0"/>
              <a:t>)</a:t>
            </a:r>
          </a:p>
        </c:rich>
      </c:tx>
      <c:layout>
        <c:manualLayout>
          <c:xMode val="edge"/>
          <c:yMode val="edge"/>
          <c:x val="0.23337548700780453"/>
          <c:y val="2.65773588194381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baseline</c:v>
                </c:pt>
                <c:pt idx="1">
                  <c:v>q=0.1</c:v>
                </c:pt>
                <c:pt idx="2">
                  <c:v>q=0.2</c:v>
                </c:pt>
                <c:pt idx="3">
                  <c:v>q=0.3</c:v>
                </c:pt>
                <c:pt idx="4">
                  <c:v>q=0.5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71.31</c:v>
                </c:pt>
                <c:pt idx="1">
                  <c:v>73.760000000000005</c:v>
                </c:pt>
                <c:pt idx="2">
                  <c:v>74.02</c:v>
                </c:pt>
                <c:pt idx="3">
                  <c:v>73.58</c:v>
                </c:pt>
                <c:pt idx="4">
                  <c:v>73.08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B4-4BE3-A0D0-22CAE73BF0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3413280"/>
        <c:axId val="423414944"/>
      </c:barChart>
      <c:catAx>
        <c:axId val="42341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4944"/>
        <c:crosses val="autoZero"/>
        <c:auto val="1"/>
        <c:lblAlgn val="ctr"/>
        <c:lblOffset val="100"/>
        <c:noMultiLvlLbl val="0"/>
      </c:catAx>
      <c:valAx>
        <c:axId val="423414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341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078B9-6533-44C6-B712-FDA601BCF205}" type="datetimeFigureOut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9C666-B50D-48AF-84C2-91FB7CC6A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24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C666-B50D-48AF-84C2-91FB7CC6A1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3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378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090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13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24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any questions, please feel free to contact through the following email address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C666-B50D-48AF-84C2-91FB7CC6A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42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Clr>
                <a:srgbClr val="FF0000"/>
              </a:buClr>
              <a:buFont typeface="+mj-lt"/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4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842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Clr>
                <a:srgbClr val="FF0000"/>
              </a:buClr>
              <a:buFont typeface="+mj-lt"/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模态缺失问题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FF0000"/>
              </a:buClr>
              <a:buFont typeface="+mj-lt"/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统一的框架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FF0000"/>
              </a:buClr>
              <a:buFont typeface="+mj-lt"/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训练不平衡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Clr>
                <a:srgbClr val="FF0000"/>
              </a:buClr>
              <a:buFont typeface="+mj-lt"/>
              <a:buNone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问题都讲出来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1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75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299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834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1F86CB-CDC0-4E06-A333-C2E5844E76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74F8-9730-4FCB-BF89-2B09489BC217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9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AB8B-E00C-47E5-BB1E-B4940B8820C4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0BD20-6905-4A05-B60A-7A05F78EE3D5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1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90FD-2E3B-4002-9CF2-1A47EC5D8F42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5CF0-DD10-40E5-AEBA-89EF76AFC52A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1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3A07-E8B0-4161-99A1-174D85E73FBC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1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6457-F606-41DE-AB28-666A62D6F190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C24D-E00C-4969-B9B6-59EE0B06B9C3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AEFD-4700-4D0F-AFCD-29CB10F8E5E2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F8C0-3696-411B-BF61-B55EAE7C3CF3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0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A7D4-6AA6-4CCA-9789-EC795FA8F1CE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5D136-2D0A-4596-AA76-FE9CABEDB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57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B18DA-C346-46E8-8538-D255E558FA10}" type="datetime1">
              <a:rPr lang="zh-CN" altLang="en-US" smtClean="0"/>
              <a:t>2024/10/4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5D136-2D0A-4596-AA76-FE9CABEDBB8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C65D4D-F1A7-4A69-8BFF-4A0B8BD6F76E}"/>
              </a:ext>
            </a:extLst>
          </p:cNvPr>
          <p:cNvSpPr txBox="1"/>
          <p:nvPr userDrawn="1"/>
        </p:nvSpPr>
        <p:spPr>
          <a:xfrm>
            <a:off x="0" y="651944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AIRVIC</a:t>
            </a:r>
            <a:endParaRPr lang="zh-CN" altLang="en-US" sz="1600" b="1" dirty="0">
              <a:solidFill>
                <a:schemeClr val="accent1">
                  <a:lumMod val="50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7776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D975EA-D188-CDC7-ED27-1C60E2BC4CB0}"/>
              </a:ext>
            </a:extLst>
          </p:cNvPr>
          <p:cNvSpPr txBox="1"/>
          <p:nvPr/>
        </p:nvSpPr>
        <p:spPr>
          <a:xfrm>
            <a:off x="703978" y="1502761"/>
            <a:ext cx="108976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方正正大黑简体" panose="02000000000000000000" pitchFamily="2" charset="-122"/>
                <a:cs typeface="Times New Roman" panose="02020603050405020304" pitchFamily="18" charset="0"/>
              </a:rPr>
              <a:t>I2M2Net: Inter/Intra-modal Feature Masking</a:t>
            </a:r>
          </a:p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方正正大黑简体" panose="02000000000000000000" pitchFamily="2" charset="-122"/>
                <a:cs typeface="Times New Roman" panose="02020603050405020304" pitchFamily="18" charset="0"/>
              </a:rPr>
              <a:t>Self-distillation for Incomplete Multimodal </a:t>
            </a:r>
          </a:p>
          <a:p>
            <a:pPr algn="ctr"/>
            <a:r>
              <a:rPr lang="en-US" altLang="zh-CN" sz="4000" b="1" dirty="0">
                <a:latin typeface="Times New Roman" panose="02020603050405020304" pitchFamily="18" charset="0"/>
                <a:ea typeface="方正正大黑简体" panose="02000000000000000000" pitchFamily="2" charset="-122"/>
                <a:cs typeface="Times New Roman" panose="02020603050405020304" pitchFamily="18" charset="0"/>
              </a:rPr>
              <a:t>Skin Lesion Diagnosis</a:t>
            </a:r>
            <a:endParaRPr lang="zh-CN" altLang="en-US" sz="4000" b="1" dirty="0">
              <a:latin typeface="Times New Roman" panose="02020603050405020304" pitchFamily="18" charset="0"/>
              <a:ea typeface="方正正大黑简体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C2FA44-4F89-CE18-07E2-89E7FFD97CC1}"/>
              </a:ext>
            </a:extLst>
          </p:cNvPr>
          <p:cNvSpPr/>
          <p:nvPr/>
        </p:nvSpPr>
        <p:spPr>
          <a:xfrm>
            <a:off x="494779" y="4958297"/>
            <a:ext cx="11316018" cy="793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Processing Center, School of Astronautics, </a:t>
            </a:r>
            <a:r>
              <a:rPr lang="en-US" altLang="zh-CN" dirty="0" err="1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BeiHang</a:t>
            </a: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University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 Abdullah University of Science and Technology (KAUST)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5D5C0A-CB38-C4D1-B156-05C1E3B20C3F}"/>
              </a:ext>
            </a:extLst>
          </p:cNvPr>
          <p:cNvSpPr/>
          <p:nvPr/>
        </p:nvSpPr>
        <p:spPr>
          <a:xfrm>
            <a:off x="1259786" y="4179049"/>
            <a:ext cx="10016452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Ke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Wang</a:t>
            </a:r>
            <a:r>
              <a:rPr lang="en-US" altLang="zh-CN" sz="2400" b="1" baseline="30000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Linwei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Qiu</a:t>
            </a:r>
            <a:r>
              <a:rPr lang="en-US" altLang="zh-CN" sz="2400" b="1" baseline="30000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Yilan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Zhang</a:t>
            </a:r>
            <a:r>
              <a:rPr lang="en-US" altLang="zh-CN" sz="2400" b="1" baseline="30000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,Fengying Xie</a:t>
            </a:r>
            <a:r>
              <a:rPr lang="en-US" altLang="zh-CN" sz="2400" b="1" baseline="30000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1*</a:t>
            </a:r>
            <a:endParaRPr lang="zh-CN" altLang="en-US" sz="2400" b="1" baseline="30000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C34ED7-4023-4800-A300-E69E00BDAE0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AD9B54E-76ED-404B-BF60-20B3EBEC3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691158" y="114022"/>
            <a:ext cx="1170160" cy="11701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939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6"/>
    </mc:Choice>
    <mc:Fallback xmlns="">
      <p:transition spd="slow" advTm="57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1487FBEB-CAB4-4100-B01B-FB2C119A1525}"/>
              </a:ext>
            </a:extLst>
          </p:cNvPr>
          <p:cNvSpPr/>
          <p:nvPr/>
        </p:nvSpPr>
        <p:spPr>
          <a:xfrm>
            <a:off x="11624139" y="2623817"/>
            <a:ext cx="457200" cy="39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4A1EDB0B-AF60-4A7F-AA43-387FB3FD63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306772"/>
              </p:ext>
            </p:extLst>
          </p:nvPr>
        </p:nvGraphicFramePr>
        <p:xfrm>
          <a:off x="1767941" y="1207042"/>
          <a:ext cx="843043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E733451D-F37F-4162-90BE-47C770C615CF}"/>
              </a:ext>
            </a:extLst>
          </p:cNvPr>
          <p:cNvSpPr txBox="1"/>
          <p:nvPr/>
        </p:nvSpPr>
        <p:spPr>
          <a:xfrm>
            <a:off x="377362" y="923928"/>
            <a:ext cx="6113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Comparison results on Derm7pt datasets</a:t>
            </a:r>
          </a:p>
        </p:txBody>
      </p:sp>
    </p:spTree>
    <p:extLst>
      <p:ext uri="{BB962C8B-B14F-4D97-AF65-F5344CB8AC3E}">
        <p14:creationId xmlns:p14="http://schemas.microsoft.com/office/powerpoint/2010/main" val="11359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A8C0D12-A29A-4955-9F2A-23C14CFFB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886321"/>
              </p:ext>
            </p:extLst>
          </p:nvPr>
        </p:nvGraphicFramePr>
        <p:xfrm>
          <a:off x="609605" y="2263593"/>
          <a:ext cx="4825938" cy="356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A509030-7FC0-40AA-8807-6F046E5EB2F4}"/>
              </a:ext>
            </a:extLst>
          </p:cNvPr>
          <p:cNvSpPr txBox="1"/>
          <p:nvPr/>
        </p:nvSpPr>
        <p:spPr>
          <a:xfrm>
            <a:off x="469075" y="1121037"/>
            <a:ext cx="6113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Ablation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results on Derm7pt datasets</a:t>
            </a: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A83E7767-F723-40A6-B227-BD5D3ECB9C3A}"/>
              </a:ext>
            </a:extLst>
          </p:cNvPr>
          <p:cNvSpPr/>
          <p:nvPr/>
        </p:nvSpPr>
        <p:spPr>
          <a:xfrm>
            <a:off x="4724399" y="5134152"/>
            <a:ext cx="372140" cy="679052"/>
          </a:xfrm>
          <a:prstGeom prst="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C5A68C26-EB78-481A-BFA3-D3A4CA528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489747"/>
              </p:ext>
            </p:extLst>
          </p:nvPr>
        </p:nvGraphicFramePr>
        <p:xfrm>
          <a:off x="5783580" y="1075844"/>
          <a:ext cx="5790554" cy="4706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箭头: 上 13">
            <a:extLst>
              <a:ext uri="{FF2B5EF4-FFF2-40B4-BE49-F238E27FC236}">
                <a16:creationId xmlns:a16="http://schemas.microsoft.com/office/drawing/2014/main" id="{E18B29FB-6016-41CD-9260-181006756906}"/>
              </a:ext>
            </a:extLst>
          </p:cNvPr>
          <p:cNvSpPr/>
          <p:nvPr/>
        </p:nvSpPr>
        <p:spPr>
          <a:xfrm rot="10800000">
            <a:off x="7088372" y="2532719"/>
            <a:ext cx="372140" cy="679052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FFA812-37F1-4E58-A043-A7737EA4F820}"/>
              </a:ext>
            </a:extLst>
          </p:cNvPr>
          <p:cNvSpPr txBox="1"/>
          <p:nvPr/>
        </p:nvSpPr>
        <p:spPr>
          <a:xfrm>
            <a:off x="6852681" y="3211771"/>
            <a:ext cx="843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3.24%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1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509030-7FC0-40AA-8807-6F046E5EB2F4}"/>
              </a:ext>
            </a:extLst>
          </p:cNvPr>
          <p:cNvSpPr txBox="1"/>
          <p:nvPr/>
        </p:nvSpPr>
        <p:spPr>
          <a:xfrm>
            <a:off x="469075" y="1121037"/>
            <a:ext cx="6113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Ablation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results on Derm7pt datasets</a:t>
            </a: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2BA888AE-ECFF-4381-83DF-48DAC4FF7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706438"/>
              </p:ext>
            </p:extLst>
          </p:nvPr>
        </p:nvGraphicFramePr>
        <p:xfrm>
          <a:off x="2821171" y="2279667"/>
          <a:ext cx="5419061" cy="2948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箭头: 上 1">
            <a:extLst>
              <a:ext uri="{FF2B5EF4-FFF2-40B4-BE49-F238E27FC236}">
                <a16:creationId xmlns:a16="http://schemas.microsoft.com/office/drawing/2014/main" id="{EB14A752-99A1-430F-968F-31D99F36F72B}"/>
              </a:ext>
            </a:extLst>
          </p:cNvPr>
          <p:cNvSpPr/>
          <p:nvPr/>
        </p:nvSpPr>
        <p:spPr>
          <a:xfrm>
            <a:off x="5460517" y="5397437"/>
            <a:ext cx="417877" cy="6790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8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725F42-A5E7-4CDB-BBFA-CF60219CC496}"/>
              </a:ext>
            </a:extLst>
          </p:cNvPr>
          <p:cNvSpPr/>
          <p:nvPr/>
        </p:nvSpPr>
        <p:spPr>
          <a:xfrm>
            <a:off x="408025" y="1240328"/>
            <a:ext cx="10751110" cy="3561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n-NO" altLang="zh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proposed a novel and effective framework named I2M2Net for incomplete multimodal learning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first incorporate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inter-modal and intra-modal feature masking self-distillation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technology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enhance combination-share and combination-specific representations, thus improving overall robustness to incomplete multimodal data. 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Taking imbalanced modality combinations into consideration,  we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combination-based curriculum learning </a:t>
            </a:r>
            <a:r>
              <a:rPr lang="en-US" altLang="zh-CN" sz="18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strategy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assist the network in adapting to weak and challenging modality combinations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Extensive experiments demonstrate the effectiveness and superiority of I2M2Net</a:t>
            </a:r>
            <a:endParaRPr lang="en-US" altLang="zh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0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CA726A-26AD-4498-9A8B-830037D9B62D}"/>
              </a:ext>
            </a:extLst>
          </p:cNvPr>
          <p:cNvSpPr txBox="1"/>
          <p:nvPr/>
        </p:nvSpPr>
        <p:spPr>
          <a:xfrm>
            <a:off x="3866190" y="2790540"/>
            <a:ext cx="44596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E3177-6A82-49DF-9982-C8199B4C60AA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1C1C81-6E94-4CB4-81EE-AE3695A4C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2A4DC0E-3755-4168-9861-347AB76E00F2}"/>
              </a:ext>
            </a:extLst>
          </p:cNvPr>
          <p:cNvSpPr txBox="1"/>
          <p:nvPr/>
        </p:nvSpPr>
        <p:spPr>
          <a:xfrm>
            <a:off x="4903596" y="4357189"/>
            <a:ext cx="26527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xfy_73@buaa.edu.cn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wang_ke@buaa.edu.cn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2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58140" y="201287"/>
            <a:ext cx="2672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200" b="1" dirty="0">
              <a:gradFill flip="none" rotWithShape="1">
                <a:gsLst>
                  <a:gs pos="0">
                    <a:schemeClr val="accent4">
                      <a:lumMod val="40000"/>
                      <a:lumOff val="60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40000"/>
                      <a:lumOff val="60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40000"/>
                      <a:lumOff val="60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A225C8-5BA8-4CBC-846D-7DE9B8ACDA7E}"/>
              </a:ext>
            </a:extLst>
          </p:cNvPr>
          <p:cNvSpPr/>
          <p:nvPr/>
        </p:nvSpPr>
        <p:spPr>
          <a:xfrm>
            <a:off x="469075" y="870794"/>
            <a:ext cx="91417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lesion is a major global health concern, with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skin cancer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one of the most common and dangerous types of cancer.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Computer-aided diagnosis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(CAD) for skin lesion diagnosis 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— Single modality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— Multiple modality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A5A3AC7-374C-4D02-91AE-A23034727273}"/>
              </a:ext>
            </a:extLst>
          </p:cNvPr>
          <p:cNvSpPr/>
          <p:nvPr/>
        </p:nvSpPr>
        <p:spPr>
          <a:xfrm>
            <a:off x="9058803" y="4931832"/>
            <a:ext cx="1271801" cy="584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670C8F-CE93-42A2-9977-D149E4136494}"/>
              </a:ext>
            </a:extLst>
          </p:cNvPr>
          <p:cNvSpPr/>
          <p:nvPr/>
        </p:nvSpPr>
        <p:spPr>
          <a:xfrm>
            <a:off x="486465" y="2910527"/>
            <a:ext cx="10594230" cy="3520753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1E642F-E84F-4C4C-B4E4-1AA3C85FD867}"/>
              </a:ext>
            </a:extLst>
          </p:cNvPr>
          <p:cNvSpPr txBox="1"/>
          <p:nvPr/>
        </p:nvSpPr>
        <p:spPr>
          <a:xfrm>
            <a:off x="956043" y="5578277"/>
            <a:ext cx="5351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Melanoma skin cancer incidence</a:t>
            </a:r>
          </a:p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Age-standardized rate (world) per 100,000, both sexes, 2018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872512B-BD6C-44ED-8F54-40CAEC7F85B5}"/>
              </a:ext>
            </a:extLst>
          </p:cNvPr>
          <p:cNvSpPr/>
          <p:nvPr/>
        </p:nvSpPr>
        <p:spPr>
          <a:xfrm>
            <a:off x="6798146" y="3822044"/>
            <a:ext cx="1610360" cy="123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4F9745-2403-4DD5-A373-411220492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5" t="9679" r="5451" b="23265"/>
          <a:stretch/>
        </p:blipFill>
        <p:spPr>
          <a:xfrm>
            <a:off x="1464649" y="3112009"/>
            <a:ext cx="4729932" cy="24439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77DCD3-DFF8-4EF6-82AD-C221AEDB340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6529"/>
          <a:stretch/>
        </p:blipFill>
        <p:spPr>
          <a:xfrm>
            <a:off x="1346315" y="4193002"/>
            <a:ext cx="136722" cy="131996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821C5AE-7A22-4DD7-830E-44BEC1F9BB89}"/>
              </a:ext>
            </a:extLst>
          </p:cNvPr>
          <p:cNvSpPr txBox="1"/>
          <p:nvPr/>
        </p:nvSpPr>
        <p:spPr>
          <a:xfrm>
            <a:off x="1419518" y="4222118"/>
            <a:ext cx="5244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&lt;=2.0</a:t>
            </a:r>
            <a:endParaRPr lang="zh-CN" altLang="en-US" sz="11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2FCA1C9-6E8A-4B6B-B8E3-F8C0856E3BB5}"/>
              </a:ext>
            </a:extLst>
          </p:cNvPr>
          <p:cNvSpPr txBox="1"/>
          <p:nvPr/>
        </p:nvSpPr>
        <p:spPr>
          <a:xfrm>
            <a:off x="1427984" y="5017755"/>
            <a:ext cx="648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&gt;=21.7</a:t>
            </a:r>
            <a:endParaRPr lang="zh-CN" altLang="en-US" sz="11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3605B7E-2BCE-4D6D-AB80-9C7FD5362164}"/>
              </a:ext>
            </a:extLst>
          </p:cNvPr>
          <p:cNvSpPr txBox="1"/>
          <p:nvPr/>
        </p:nvSpPr>
        <p:spPr>
          <a:xfrm>
            <a:off x="1427984" y="5212654"/>
            <a:ext cx="11223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data</a:t>
            </a:r>
            <a:endParaRPr lang="zh-CN" altLang="en-US" sz="105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0D0CF4-2F52-4AA3-91E6-C4BDA8FDC3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35" y="3335625"/>
            <a:ext cx="733425" cy="628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E6430E-D0AF-4291-B1FD-5AC108A499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8603" y="3544117"/>
            <a:ext cx="723900" cy="61912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29EB9E4-DC26-4799-ABE9-B187E40A5887}"/>
              </a:ext>
            </a:extLst>
          </p:cNvPr>
          <p:cNvSpPr txBox="1"/>
          <p:nvPr/>
        </p:nvSpPr>
        <p:spPr>
          <a:xfrm>
            <a:off x="8670821" y="3598234"/>
            <a:ext cx="216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Dermoscopy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image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614AC87-157A-4C28-8712-00D250D87EE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85"/>
          <a:stretch/>
        </p:blipFill>
        <p:spPr>
          <a:xfrm>
            <a:off x="7749293" y="4405527"/>
            <a:ext cx="813667" cy="57228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F2210E2-33D8-4092-A68B-0527041FE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7856" y="4621526"/>
            <a:ext cx="723900" cy="551184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18313AD6-2E2C-43D7-B456-AB025A1CC7AE}"/>
              </a:ext>
            </a:extLst>
          </p:cNvPr>
          <p:cNvSpPr txBox="1"/>
          <p:nvPr/>
        </p:nvSpPr>
        <p:spPr>
          <a:xfrm>
            <a:off x="8852878" y="4512130"/>
            <a:ext cx="2169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Clinic image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7913EDD-D9F6-4E6C-94E9-78D8A8780388}"/>
              </a:ext>
            </a:extLst>
          </p:cNvPr>
          <p:cNvSpPr txBox="1"/>
          <p:nvPr/>
        </p:nvSpPr>
        <p:spPr>
          <a:xfrm>
            <a:off x="7284126" y="5418986"/>
            <a:ext cx="2169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sex, location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elevation…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6D38C7-400A-4689-8693-F3510B7ABA70}"/>
              </a:ext>
            </a:extLst>
          </p:cNvPr>
          <p:cNvSpPr txBox="1"/>
          <p:nvPr/>
        </p:nvSpPr>
        <p:spPr>
          <a:xfrm>
            <a:off x="8911071" y="5512967"/>
            <a:ext cx="1598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Meta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8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254"/>
    </mc:Choice>
    <mc:Fallback xmlns="">
      <p:transition advClick="0" advTm="32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0BD4F4FD-F391-4D42-98A1-80F2C255145C}"/>
              </a:ext>
            </a:extLst>
          </p:cNvPr>
          <p:cNvSpPr/>
          <p:nvPr/>
        </p:nvSpPr>
        <p:spPr>
          <a:xfrm>
            <a:off x="5783580" y="1546141"/>
            <a:ext cx="4379066" cy="3765718"/>
          </a:xfrm>
          <a:prstGeom prst="roundRect">
            <a:avLst>
              <a:gd name="adj" fmla="val 2366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88597" y="266157"/>
            <a:ext cx="2424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Challenges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670C8F-CE93-42A2-9977-D149E4136494}"/>
              </a:ext>
            </a:extLst>
          </p:cNvPr>
          <p:cNvSpPr/>
          <p:nvPr/>
        </p:nvSpPr>
        <p:spPr>
          <a:xfrm>
            <a:off x="1211730" y="1546141"/>
            <a:ext cx="3803184" cy="3765717"/>
          </a:xfrm>
          <a:prstGeom prst="roundRect">
            <a:avLst>
              <a:gd name="adj" fmla="val 2366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41E642F-E84F-4C4C-B4E4-1AA3C85FD867}"/>
              </a:ext>
            </a:extLst>
          </p:cNvPr>
          <p:cNvSpPr txBox="1"/>
          <p:nvPr/>
        </p:nvSpPr>
        <p:spPr>
          <a:xfrm>
            <a:off x="1651392" y="5650947"/>
            <a:ext cx="27983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Modality missing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4762DB-27AB-4C79-A36A-A50DDF1B3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682" y="2124859"/>
            <a:ext cx="980197" cy="6567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B078880-EE8E-472C-96EF-7DD98378C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084" y="2113570"/>
            <a:ext cx="1025329" cy="67001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928977-B16F-4BD0-8BFF-1ED388248F8B}"/>
              </a:ext>
            </a:extLst>
          </p:cNvPr>
          <p:cNvSpPr/>
          <p:nvPr/>
        </p:nvSpPr>
        <p:spPr>
          <a:xfrm>
            <a:off x="3727979" y="2123900"/>
            <a:ext cx="1025329" cy="627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Female,</a:t>
            </a:r>
          </a:p>
          <a:p>
            <a:pPr algn="ctr"/>
            <a:r>
              <a:rPr lang="en-US" altLang="zh-CN" sz="1400" dirty="0"/>
              <a:t>Head neck,</a:t>
            </a:r>
          </a:p>
          <a:p>
            <a:pPr algn="ctr"/>
            <a:r>
              <a:rPr lang="en-US" altLang="zh-CN" sz="1400" dirty="0"/>
              <a:t>Nodular…</a:t>
            </a:r>
            <a:endParaRPr lang="zh-CN" altLang="en-US" sz="14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8F34B8A-982C-4FA3-9A64-4E9C8FA07077}"/>
              </a:ext>
            </a:extLst>
          </p:cNvPr>
          <p:cNvSpPr txBox="1"/>
          <p:nvPr/>
        </p:nvSpPr>
        <p:spPr>
          <a:xfrm>
            <a:off x="1806061" y="1739412"/>
            <a:ext cx="52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Der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7B4CC7-B8D5-40BD-B275-C0A65F11347F}"/>
              </a:ext>
            </a:extLst>
          </p:cNvPr>
          <p:cNvSpPr txBox="1"/>
          <p:nvPr/>
        </p:nvSpPr>
        <p:spPr>
          <a:xfrm>
            <a:off x="2885584" y="1744051"/>
            <a:ext cx="683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Clin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58B1C3A-12EE-4212-922E-B038183CA3AB}"/>
              </a:ext>
            </a:extLst>
          </p:cNvPr>
          <p:cNvSpPr txBox="1"/>
          <p:nvPr/>
        </p:nvSpPr>
        <p:spPr>
          <a:xfrm>
            <a:off x="3999948" y="1741437"/>
            <a:ext cx="780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Meta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AA5362E-196A-4FA3-8D9A-5984590CD528}"/>
              </a:ext>
            </a:extLst>
          </p:cNvPr>
          <p:cNvSpPr/>
          <p:nvPr/>
        </p:nvSpPr>
        <p:spPr>
          <a:xfrm>
            <a:off x="3727978" y="3146396"/>
            <a:ext cx="1025329" cy="6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9053C56-B43E-43DF-A9CB-34485D7C8E67}"/>
              </a:ext>
            </a:extLst>
          </p:cNvPr>
          <p:cNvSpPr txBox="1"/>
          <p:nvPr/>
        </p:nvSpPr>
        <p:spPr>
          <a:xfrm>
            <a:off x="3887979" y="3291040"/>
            <a:ext cx="596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769B9DB-8B8A-48BA-A74C-D3029D861F3D}"/>
              </a:ext>
            </a:extLst>
          </p:cNvPr>
          <p:cNvSpPr/>
          <p:nvPr/>
        </p:nvSpPr>
        <p:spPr>
          <a:xfrm>
            <a:off x="3727978" y="4154318"/>
            <a:ext cx="1025329" cy="6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49BBBA2-836A-4081-92E7-5F8B2E0F5456}"/>
              </a:ext>
            </a:extLst>
          </p:cNvPr>
          <p:cNvSpPr txBox="1"/>
          <p:nvPr/>
        </p:nvSpPr>
        <p:spPr>
          <a:xfrm>
            <a:off x="3887979" y="4298962"/>
            <a:ext cx="596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B53E50E-C1F9-4A96-99D3-9BBE944F8C35}"/>
              </a:ext>
            </a:extLst>
          </p:cNvPr>
          <p:cNvSpPr/>
          <p:nvPr/>
        </p:nvSpPr>
        <p:spPr>
          <a:xfrm>
            <a:off x="1410084" y="4115860"/>
            <a:ext cx="1031855" cy="67001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BC4106B-F319-43E8-9567-B08A38C7415A}"/>
              </a:ext>
            </a:extLst>
          </p:cNvPr>
          <p:cNvSpPr txBox="1"/>
          <p:nvPr/>
        </p:nvSpPr>
        <p:spPr>
          <a:xfrm>
            <a:off x="1600628" y="4308470"/>
            <a:ext cx="6317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68C57C9-9DB9-475D-A1C8-A00E9DE4E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0208" y="3135398"/>
            <a:ext cx="1015176" cy="67001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DFEA850-7BB6-4A29-9B62-71F20D4ED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279" y="3130115"/>
            <a:ext cx="990600" cy="6667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82CE025-FDEB-440C-8E16-64BB4C0B9F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5682" y="4110868"/>
            <a:ext cx="980197" cy="69725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B86F1253-E315-417D-8DB2-FFE7B02BAA8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3133" y="2758040"/>
            <a:ext cx="1452151" cy="132927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E8B50732-C92A-4E3C-B94C-9F2D1872E97E}"/>
              </a:ext>
            </a:extLst>
          </p:cNvPr>
          <p:cNvSpPr/>
          <p:nvPr/>
        </p:nvSpPr>
        <p:spPr>
          <a:xfrm>
            <a:off x="7285341" y="1861357"/>
            <a:ext cx="28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8F1A169-BEEE-410E-9E37-B4E8284C54B9}"/>
              </a:ext>
            </a:extLst>
          </p:cNvPr>
          <p:cNvSpPr/>
          <p:nvPr/>
        </p:nvSpPr>
        <p:spPr>
          <a:xfrm>
            <a:off x="7678260" y="1861357"/>
            <a:ext cx="288000" cy="288000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D118A70B-DA2A-41CF-8757-061855D2351C}"/>
              </a:ext>
            </a:extLst>
          </p:cNvPr>
          <p:cNvSpPr/>
          <p:nvPr/>
        </p:nvSpPr>
        <p:spPr>
          <a:xfrm>
            <a:off x="8093757" y="1861357"/>
            <a:ext cx="288000" cy="288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62D4644-DA47-4C4F-B2EE-1068DFA055F2}"/>
              </a:ext>
            </a:extLst>
          </p:cNvPr>
          <p:cNvSpPr/>
          <p:nvPr/>
        </p:nvSpPr>
        <p:spPr>
          <a:xfrm>
            <a:off x="1533619" y="1762863"/>
            <a:ext cx="28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CA2EDEAC-8E7B-4E96-9C28-C5DCE4A68E56}"/>
              </a:ext>
            </a:extLst>
          </p:cNvPr>
          <p:cNvSpPr/>
          <p:nvPr/>
        </p:nvSpPr>
        <p:spPr>
          <a:xfrm>
            <a:off x="2619487" y="1776335"/>
            <a:ext cx="288000" cy="288000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DA0CD6C2-FA3A-4141-8228-EDD7BA0AD70F}"/>
              </a:ext>
            </a:extLst>
          </p:cNvPr>
          <p:cNvSpPr/>
          <p:nvPr/>
        </p:nvSpPr>
        <p:spPr>
          <a:xfrm>
            <a:off x="3781194" y="1762863"/>
            <a:ext cx="288000" cy="288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DA280CA-C304-49F3-B087-420E76353BDE}"/>
              </a:ext>
            </a:extLst>
          </p:cNvPr>
          <p:cNvSpPr/>
          <p:nvPr/>
        </p:nvSpPr>
        <p:spPr>
          <a:xfrm>
            <a:off x="7139133" y="1739412"/>
            <a:ext cx="1452151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F632AE1-588F-458A-A58C-C3A681F7E7FC}"/>
              </a:ext>
            </a:extLst>
          </p:cNvPr>
          <p:cNvSpPr/>
          <p:nvPr/>
        </p:nvSpPr>
        <p:spPr>
          <a:xfrm>
            <a:off x="9004689" y="2607743"/>
            <a:ext cx="28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E2BE7AA-674C-4987-A459-3CC9614F968E}"/>
              </a:ext>
            </a:extLst>
          </p:cNvPr>
          <p:cNvSpPr/>
          <p:nvPr/>
        </p:nvSpPr>
        <p:spPr>
          <a:xfrm>
            <a:off x="9442764" y="2607743"/>
            <a:ext cx="288000" cy="288000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89DFEF0-BA4C-44D4-8DBA-70AF19B99FE9}"/>
              </a:ext>
            </a:extLst>
          </p:cNvPr>
          <p:cNvSpPr/>
          <p:nvPr/>
        </p:nvSpPr>
        <p:spPr>
          <a:xfrm>
            <a:off x="8860689" y="2471728"/>
            <a:ext cx="1019736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81CE5E0-4A10-4A16-96C5-524B405666AD}"/>
              </a:ext>
            </a:extLst>
          </p:cNvPr>
          <p:cNvSpPr/>
          <p:nvPr/>
        </p:nvSpPr>
        <p:spPr>
          <a:xfrm>
            <a:off x="9004690" y="3630239"/>
            <a:ext cx="28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>
            <a:extLst>
              <a:ext uri="{FF2B5EF4-FFF2-40B4-BE49-F238E27FC236}">
                <a16:creationId xmlns:a16="http://schemas.microsoft.com/office/drawing/2014/main" id="{21F99A0F-1481-4213-881B-C9853FAFF6C2}"/>
              </a:ext>
            </a:extLst>
          </p:cNvPr>
          <p:cNvSpPr/>
          <p:nvPr/>
        </p:nvSpPr>
        <p:spPr>
          <a:xfrm>
            <a:off x="9442764" y="3634474"/>
            <a:ext cx="288000" cy="288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B79B822-E792-4414-B20C-ABFABD8FD717}"/>
              </a:ext>
            </a:extLst>
          </p:cNvPr>
          <p:cNvSpPr/>
          <p:nvPr/>
        </p:nvSpPr>
        <p:spPr>
          <a:xfrm>
            <a:off x="8860690" y="3494224"/>
            <a:ext cx="1019736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04E2852B-56C8-475E-9EAA-B4C96AB8E87A}"/>
              </a:ext>
            </a:extLst>
          </p:cNvPr>
          <p:cNvSpPr/>
          <p:nvPr/>
        </p:nvSpPr>
        <p:spPr>
          <a:xfrm>
            <a:off x="8303283" y="4637516"/>
            <a:ext cx="288000" cy="288000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等腰三角形 80">
            <a:extLst>
              <a:ext uri="{FF2B5EF4-FFF2-40B4-BE49-F238E27FC236}">
                <a16:creationId xmlns:a16="http://schemas.microsoft.com/office/drawing/2014/main" id="{5390B705-8916-4C2C-9986-7A743DAFFDDA}"/>
              </a:ext>
            </a:extLst>
          </p:cNvPr>
          <p:cNvSpPr/>
          <p:nvPr/>
        </p:nvSpPr>
        <p:spPr>
          <a:xfrm>
            <a:off x="8741358" y="4637516"/>
            <a:ext cx="288000" cy="288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231AF0-F959-4349-BAD6-0E1398238312}"/>
              </a:ext>
            </a:extLst>
          </p:cNvPr>
          <p:cNvSpPr/>
          <p:nvPr/>
        </p:nvSpPr>
        <p:spPr>
          <a:xfrm>
            <a:off x="6343060" y="2781591"/>
            <a:ext cx="288000" cy="28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D1EB2BC4-CD4B-4882-86CB-30F2083FBEFB}"/>
              </a:ext>
            </a:extLst>
          </p:cNvPr>
          <p:cNvSpPr/>
          <p:nvPr/>
        </p:nvSpPr>
        <p:spPr>
          <a:xfrm>
            <a:off x="6343060" y="3766253"/>
            <a:ext cx="288000" cy="288000"/>
          </a:xfrm>
          <a:prstGeom prst="ellipse">
            <a:avLst/>
          </a:prstGeom>
          <a:solidFill>
            <a:srgbClr val="CC99FF"/>
          </a:solidFill>
          <a:ln>
            <a:solidFill>
              <a:srgbClr val="CC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>
            <a:extLst>
              <a:ext uri="{FF2B5EF4-FFF2-40B4-BE49-F238E27FC236}">
                <a16:creationId xmlns:a16="http://schemas.microsoft.com/office/drawing/2014/main" id="{07AFE673-2394-46D3-8030-ABC32EDF6450}"/>
              </a:ext>
            </a:extLst>
          </p:cNvPr>
          <p:cNvSpPr/>
          <p:nvPr/>
        </p:nvSpPr>
        <p:spPr>
          <a:xfrm>
            <a:off x="6995133" y="4520122"/>
            <a:ext cx="288000" cy="28800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2BF3803-922F-4C45-A643-CF929DC3F9B4}"/>
              </a:ext>
            </a:extLst>
          </p:cNvPr>
          <p:cNvSpPr/>
          <p:nvPr/>
        </p:nvSpPr>
        <p:spPr>
          <a:xfrm>
            <a:off x="8148627" y="4489149"/>
            <a:ext cx="1019736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B899D8E-728A-494B-B306-A71292970214}"/>
              </a:ext>
            </a:extLst>
          </p:cNvPr>
          <p:cNvSpPr/>
          <p:nvPr/>
        </p:nvSpPr>
        <p:spPr>
          <a:xfrm>
            <a:off x="6746096" y="4384107"/>
            <a:ext cx="786074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AE1993C4-D97B-4B93-B971-C8786466CCA0}"/>
              </a:ext>
            </a:extLst>
          </p:cNvPr>
          <p:cNvSpPr/>
          <p:nvPr/>
        </p:nvSpPr>
        <p:spPr>
          <a:xfrm>
            <a:off x="6095325" y="3629594"/>
            <a:ext cx="786074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C152FEF1-B497-4E98-8838-AF02496E0CE3}"/>
              </a:ext>
            </a:extLst>
          </p:cNvPr>
          <p:cNvSpPr/>
          <p:nvPr/>
        </p:nvSpPr>
        <p:spPr>
          <a:xfrm>
            <a:off x="6095325" y="2645576"/>
            <a:ext cx="786074" cy="560029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65CD7DB-311E-4A36-9F0B-29A959DB6008}"/>
              </a:ext>
            </a:extLst>
          </p:cNvPr>
          <p:cNvSpPr txBox="1"/>
          <p:nvPr/>
        </p:nvSpPr>
        <p:spPr>
          <a:xfrm>
            <a:off x="6191323" y="5484074"/>
            <a:ext cx="34706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unified framework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&amp; Specific</a:t>
            </a:r>
          </a:p>
          <a:p>
            <a:pPr algn="ctr"/>
            <a:r>
              <a:rPr lang="en-US" altLang="zh-C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modality combinations</a:t>
            </a:r>
          </a:p>
        </p:txBody>
      </p:sp>
    </p:spTree>
    <p:extLst>
      <p:ext uri="{BB962C8B-B14F-4D97-AF65-F5344CB8AC3E}">
        <p14:creationId xmlns:p14="http://schemas.microsoft.com/office/powerpoint/2010/main" val="4171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668"/>
    </mc:Choice>
    <mc:Fallback xmlns="">
      <p:transition advClick="0" advTm="36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3911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3F367F8-C242-476D-B2F5-E7D4DDA38E89}"/>
              </a:ext>
            </a:extLst>
          </p:cNvPr>
          <p:cNvSpPr/>
          <p:nvPr/>
        </p:nvSpPr>
        <p:spPr>
          <a:xfrm>
            <a:off x="4848247" y="1648277"/>
            <a:ext cx="5501205" cy="3703056"/>
          </a:xfrm>
          <a:prstGeom prst="roundRect">
            <a:avLst>
              <a:gd name="adj" fmla="val 47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AA7127F-1D84-46FF-949D-EB5152594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40" y="3111106"/>
            <a:ext cx="855344" cy="781164"/>
          </a:xfrm>
          <a:prstGeom prst="rect">
            <a:avLst/>
          </a:prstGeom>
          <a:ln>
            <a:solidFill>
              <a:srgbClr val="3A5A9B"/>
            </a:solidFill>
          </a:ln>
          <a:effectLst/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90682E6-9917-4915-912F-3825E1219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39"/>
          <a:stretch/>
        </p:blipFill>
        <p:spPr>
          <a:xfrm>
            <a:off x="1313979" y="1785438"/>
            <a:ext cx="855344" cy="781164"/>
          </a:xfrm>
          <a:prstGeom prst="rect">
            <a:avLst/>
          </a:prstGeom>
          <a:ln>
            <a:solidFill>
              <a:srgbClr val="7E649E"/>
            </a:solidFill>
          </a:ln>
        </p:spPr>
      </p:pic>
      <p:sp>
        <p:nvSpPr>
          <p:cNvPr id="53" name="卷形: 水平 52">
            <a:extLst>
              <a:ext uri="{FF2B5EF4-FFF2-40B4-BE49-F238E27FC236}">
                <a16:creationId xmlns:a16="http://schemas.microsoft.com/office/drawing/2014/main" id="{BB52609D-D289-40AC-888B-0842FE6FDA47}"/>
              </a:ext>
            </a:extLst>
          </p:cNvPr>
          <p:cNvSpPr/>
          <p:nvPr/>
        </p:nvSpPr>
        <p:spPr>
          <a:xfrm>
            <a:off x="1073945" y="4340949"/>
            <a:ext cx="1210874" cy="95454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Location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Sex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Management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29EFFF-58AF-4022-AECC-25776F3BE5A5}"/>
              </a:ext>
            </a:extLst>
          </p:cNvPr>
          <p:cNvSpPr txBox="1"/>
          <p:nvPr/>
        </p:nvSpPr>
        <p:spPr>
          <a:xfrm>
            <a:off x="1140453" y="2559645"/>
            <a:ext cx="1314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DF04E1C-B82A-41A5-98E2-71413A791BCC}"/>
              </a:ext>
            </a:extLst>
          </p:cNvPr>
          <p:cNvSpPr txBox="1"/>
          <p:nvPr/>
        </p:nvSpPr>
        <p:spPr>
          <a:xfrm>
            <a:off x="938151" y="3890053"/>
            <a:ext cx="2244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Dermoscopy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3859D02-22B2-4402-8716-3C1457B7694E}"/>
              </a:ext>
            </a:extLst>
          </p:cNvPr>
          <p:cNvSpPr txBox="1"/>
          <p:nvPr/>
        </p:nvSpPr>
        <p:spPr>
          <a:xfrm>
            <a:off x="1203516" y="5179386"/>
            <a:ext cx="1139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流程图: 手动操作 60">
            <a:extLst>
              <a:ext uri="{FF2B5EF4-FFF2-40B4-BE49-F238E27FC236}">
                <a16:creationId xmlns:a16="http://schemas.microsoft.com/office/drawing/2014/main" id="{BA023930-E80E-4D4E-9CD6-6319C5770EAF}"/>
              </a:ext>
            </a:extLst>
          </p:cNvPr>
          <p:cNvSpPr/>
          <p:nvPr/>
        </p:nvSpPr>
        <p:spPr>
          <a:xfrm rot="16200000">
            <a:off x="2528484" y="1824906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流程图: 手动操作 61">
            <a:extLst>
              <a:ext uri="{FF2B5EF4-FFF2-40B4-BE49-F238E27FC236}">
                <a16:creationId xmlns:a16="http://schemas.microsoft.com/office/drawing/2014/main" id="{B827F1CD-ECEE-4026-90ED-403BC8C8E005}"/>
              </a:ext>
            </a:extLst>
          </p:cNvPr>
          <p:cNvSpPr/>
          <p:nvPr/>
        </p:nvSpPr>
        <p:spPr>
          <a:xfrm rot="16200000">
            <a:off x="2517285" y="3141871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流程图: 手动操作 72">
            <a:extLst>
              <a:ext uri="{FF2B5EF4-FFF2-40B4-BE49-F238E27FC236}">
                <a16:creationId xmlns:a16="http://schemas.microsoft.com/office/drawing/2014/main" id="{94B56899-609D-4F15-870D-F1A1D7BA4DDF}"/>
              </a:ext>
            </a:extLst>
          </p:cNvPr>
          <p:cNvSpPr/>
          <p:nvPr/>
        </p:nvSpPr>
        <p:spPr>
          <a:xfrm rot="16200000">
            <a:off x="2517285" y="4465429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D5FA9C1-C341-4BD6-960C-80DBF0C9DB1B}"/>
              </a:ext>
            </a:extLst>
          </p:cNvPr>
          <p:cNvGrpSpPr/>
          <p:nvPr/>
        </p:nvGrpSpPr>
        <p:grpSpPr>
          <a:xfrm>
            <a:off x="4054017" y="2000691"/>
            <a:ext cx="409212" cy="361751"/>
            <a:chOff x="3105666" y="906850"/>
            <a:chExt cx="359444" cy="300084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781EB42-F9F4-4452-8380-89D274C6C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F99F3D67-7066-4793-A604-02973AC02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37FB1168-40F3-4AF9-924F-7E8DE79AE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619B3E6-CD36-49FC-92D2-94302BF698D5}"/>
              </a:ext>
            </a:extLst>
          </p:cNvPr>
          <p:cNvGrpSpPr/>
          <p:nvPr/>
        </p:nvGrpSpPr>
        <p:grpSpPr>
          <a:xfrm>
            <a:off x="4076252" y="3224498"/>
            <a:ext cx="409212" cy="361751"/>
            <a:chOff x="3105666" y="906850"/>
            <a:chExt cx="359444" cy="300084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9CE8D76-124B-4BA4-B3EE-47712620C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FAE29BAE-FEC1-4E65-8F6E-3E5887D3A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E288C997-F5AF-415D-B713-D687F889D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7CF684C-9DD1-492B-8CFB-2B09DD0AD4C1}"/>
              </a:ext>
            </a:extLst>
          </p:cNvPr>
          <p:cNvGrpSpPr/>
          <p:nvPr/>
        </p:nvGrpSpPr>
        <p:grpSpPr>
          <a:xfrm>
            <a:off x="4063098" y="4479379"/>
            <a:ext cx="409212" cy="361751"/>
            <a:chOff x="3105666" y="906850"/>
            <a:chExt cx="359444" cy="300084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31B53FAC-8022-4C97-A82A-CC87021FE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40E00534-DBAC-4EDD-BFE1-23E7450F9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B0ED049-BB1E-40FC-8975-5FB6980F2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1D37CC3-0391-4A5E-AFF3-050894BC63EE}"/>
              </a:ext>
            </a:extLst>
          </p:cNvPr>
          <p:cNvSpPr/>
          <p:nvPr/>
        </p:nvSpPr>
        <p:spPr>
          <a:xfrm>
            <a:off x="3983851" y="1648276"/>
            <a:ext cx="567706" cy="370044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79ED9D04-A9DD-4ADA-A2B2-C3040DAA4B97}"/>
              </a:ext>
            </a:extLst>
          </p:cNvPr>
          <p:cNvSpPr/>
          <p:nvPr/>
        </p:nvSpPr>
        <p:spPr>
          <a:xfrm>
            <a:off x="7272731" y="1898120"/>
            <a:ext cx="1249206" cy="5714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block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096775-ECBE-4D21-821B-85C3ECB1A87A}"/>
              </a:ext>
            </a:extLst>
          </p:cNvPr>
          <p:cNvCxnSpPr>
            <a:cxnSpLocks/>
            <a:stCxn id="52" idx="3"/>
            <a:endCxn id="61" idx="0"/>
          </p:cNvCxnSpPr>
          <p:nvPr/>
        </p:nvCxnSpPr>
        <p:spPr>
          <a:xfrm>
            <a:off x="2169323" y="2176020"/>
            <a:ext cx="496845" cy="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7BC23DC-A6F0-484F-A9BD-14B7499A540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371757" y="2177701"/>
            <a:ext cx="586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2A6DECD-23BF-4670-A834-6AFF64E76FCE}"/>
              </a:ext>
            </a:extLst>
          </p:cNvPr>
          <p:cNvCxnSpPr>
            <a:cxnSpLocks/>
            <a:stCxn id="51" idx="3"/>
            <a:endCxn id="62" idx="0"/>
          </p:cNvCxnSpPr>
          <p:nvPr/>
        </p:nvCxnSpPr>
        <p:spPr>
          <a:xfrm flipV="1">
            <a:off x="2119884" y="3494666"/>
            <a:ext cx="535085" cy="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E954ACB-A1A7-4A11-B90C-81A01E4CAF77}"/>
              </a:ext>
            </a:extLst>
          </p:cNvPr>
          <p:cNvSpPr/>
          <p:nvPr/>
        </p:nvSpPr>
        <p:spPr>
          <a:xfrm>
            <a:off x="7272731" y="2930229"/>
            <a:ext cx="1249206" cy="5714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block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DCF60F0-AE4D-4B96-8269-EE0ECBE2A3AD}"/>
              </a:ext>
            </a:extLst>
          </p:cNvPr>
          <p:cNvGrpSpPr/>
          <p:nvPr/>
        </p:nvGrpSpPr>
        <p:grpSpPr>
          <a:xfrm>
            <a:off x="5281024" y="4188993"/>
            <a:ext cx="409212" cy="348734"/>
            <a:chOff x="3105666" y="906850"/>
            <a:chExt cx="359444" cy="300084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AB7258D6-5B83-4E9F-B267-6BA85D7F9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rgbClr val="DEEBF7"/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A821F706-EC0C-48C3-BA45-868F85693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A4B70667-5145-49DE-B737-51DD969E3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rgbClr val="DEEBF7"/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8F2F0DE-BDB5-4DCD-B1E6-7F753DCBD1BF}"/>
              </a:ext>
            </a:extLst>
          </p:cNvPr>
          <p:cNvGrpSpPr/>
          <p:nvPr/>
        </p:nvGrpSpPr>
        <p:grpSpPr>
          <a:xfrm>
            <a:off x="5751238" y="4189115"/>
            <a:ext cx="409212" cy="348734"/>
            <a:chOff x="3105666" y="906850"/>
            <a:chExt cx="359444" cy="300084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5A93F07C-B21B-4FC4-9E54-72B685D2C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8B1FE59-946D-495D-A5DA-19C1AB35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440EA449-4091-434C-8CCA-0D585596D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742A3CE-1AEE-47D1-81AF-BE6758ADE8DA}"/>
              </a:ext>
            </a:extLst>
          </p:cNvPr>
          <p:cNvGrpSpPr/>
          <p:nvPr/>
        </p:nvGrpSpPr>
        <p:grpSpPr>
          <a:xfrm>
            <a:off x="6221174" y="4188993"/>
            <a:ext cx="409212" cy="348734"/>
            <a:chOff x="3105666" y="906850"/>
            <a:chExt cx="359444" cy="300084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E519B882-F0B5-4C01-9BF8-DB25F6722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82008AD8-BF6E-4BF2-9158-84FE3E65C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rgbClr val="DEEBF7"/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C06328A7-1909-47D8-B6A2-EEE20ABB5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B457DB0A-7164-474B-9A5C-449FD21F0577}"/>
              </a:ext>
            </a:extLst>
          </p:cNvPr>
          <p:cNvSpPr/>
          <p:nvPr/>
        </p:nvSpPr>
        <p:spPr>
          <a:xfrm>
            <a:off x="5157830" y="4111786"/>
            <a:ext cx="1710273" cy="57185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97EB8E1-6334-4F59-9FC3-65EFC19C7465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4577387" y="2176020"/>
            <a:ext cx="2695344" cy="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9BDF5-32D7-45DD-A520-BC0C4CD924B5}"/>
              </a:ext>
            </a:extLst>
          </p:cNvPr>
          <p:cNvGrpSpPr/>
          <p:nvPr/>
        </p:nvGrpSpPr>
        <p:grpSpPr>
          <a:xfrm>
            <a:off x="5157248" y="3187970"/>
            <a:ext cx="1710273" cy="593204"/>
            <a:chOff x="4384719" y="1860253"/>
            <a:chExt cx="1502273" cy="492081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125B5B9-0CDE-4E34-93E1-EE4DD4B1C431}"/>
                </a:ext>
              </a:extLst>
            </p:cNvPr>
            <p:cNvGrpSpPr/>
            <p:nvPr/>
          </p:nvGrpSpPr>
          <p:grpSpPr>
            <a:xfrm>
              <a:off x="4496625" y="1980429"/>
              <a:ext cx="359444" cy="300084"/>
              <a:chOff x="3105666" y="906850"/>
              <a:chExt cx="359444" cy="300084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7B0552FA-2968-442D-B635-223DB6017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381F45FF-8B9A-4AE3-84E0-30498C50BD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AD9F709B-99DE-4680-A210-39FB1B3893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CA0B087-1163-4664-9F10-45C2E2C8EC52}"/>
                </a:ext>
              </a:extLst>
            </p:cNvPr>
            <p:cNvGrpSpPr/>
            <p:nvPr/>
          </p:nvGrpSpPr>
          <p:grpSpPr>
            <a:xfrm>
              <a:off x="4966839" y="1980555"/>
              <a:ext cx="359444" cy="300084"/>
              <a:chOff x="3105666" y="906850"/>
              <a:chExt cx="359444" cy="300084"/>
            </a:xfrm>
          </p:grpSpPr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0137479-9F51-44E9-BD4D-0A32DF6F6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0E014C2D-0D7F-4A27-9582-72AC95D6B3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787BD1FE-3284-45AD-8EFC-D207FF8FE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8B43FEA-E28E-41FA-ABD5-9001A8BF626C}"/>
                </a:ext>
              </a:extLst>
            </p:cNvPr>
            <p:cNvGrpSpPr/>
            <p:nvPr/>
          </p:nvGrpSpPr>
          <p:grpSpPr>
            <a:xfrm>
              <a:off x="5436775" y="1980429"/>
              <a:ext cx="359444" cy="300084"/>
              <a:chOff x="3105666" y="906850"/>
              <a:chExt cx="359444" cy="300084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84E14AAB-0A05-458D-8530-40FA08BA5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2294A8E8-A7C7-45DB-BF9F-5F32B0672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rgbClr val="FFE699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513C5DD5-A9E4-49CE-A887-9A39A2E57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66AA342E-2EAD-4B4D-BD3D-3542294BCF72}"/>
                </a:ext>
              </a:extLst>
            </p:cNvPr>
            <p:cNvSpPr/>
            <p:nvPr/>
          </p:nvSpPr>
          <p:spPr>
            <a:xfrm>
              <a:off x="4384719" y="1860253"/>
              <a:ext cx="1502273" cy="49208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1C50D9D7-CCF8-4F16-ABD4-809D707A83F0}"/>
              </a:ext>
            </a:extLst>
          </p:cNvPr>
          <p:cNvCxnSpPr>
            <a:cxnSpLocks/>
            <a:stCxn id="101" idx="3"/>
            <a:endCxn id="110" idx="1"/>
          </p:cNvCxnSpPr>
          <p:nvPr/>
        </p:nvCxnSpPr>
        <p:spPr>
          <a:xfrm>
            <a:off x="4551557" y="3498497"/>
            <a:ext cx="729467" cy="9346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0444BAF6-B46A-4ED9-A0ED-7B002C111C70}"/>
              </a:ext>
            </a:extLst>
          </p:cNvPr>
          <p:cNvCxnSpPr>
            <a:cxnSpLocks/>
            <a:stCxn id="119" idx="3"/>
            <a:endCxn id="106" idx="1"/>
          </p:cNvCxnSpPr>
          <p:nvPr/>
        </p:nvCxnSpPr>
        <p:spPr>
          <a:xfrm flipV="1">
            <a:off x="6868103" y="3215959"/>
            <a:ext cx="404628" cy="1181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BC3D6DA-7FBA-4510-9139-954E3EF34832}"/>
              </a:ext>
            </a:extLst>
          </p:cNvPr>
          <p:cNvSpPr/>
          <p:nvPr/>
        </p:nvSpPr>
        <p:spPr>
          <a:xfrm>
            <a:off x="5388687" y="2439393"/>
            <a:ext cx="1249206" cy="5147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generator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3D095907-3BEE-4A68-9EC7-3F2797CB04B2}"/>
              </a:ext>
            </a:extLst>
          </p:cNvPr>
          <p:cNvSpPr>
            <a:spLocks noChangeAspect="1"/>
          </p:cNvSpPr>
          <p:nvPr/>
        </p:nvSpPr>
        <p:spPr>
          <a:xfrm>
            <a:off x="8775004" y="2075042"/>
            <a:ext cx="216990" cy="2169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F08E95BE-6579-4E29-95E9-12C6DE46BC89}"/>
              </a:ext>
            </a:extLst>
          </p:cNvPr>
          <p:cNvSpPr>
            <a:spLocks noChangeAspect="1"/>
          </p:cNvSpPr>
          <p:nvPr/>
        </p:nvSpPr>
        <p:spPr>
          <a:xfrm>
            <a:off x="8787704" y="3110450"/>
            <a:ext cx="216990" cy="2169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6774633-89F8-41F5-9C1A-2299EF1FE774}"/>
              </a:ext>
            </a:extLst>
          </p:cNvPr>
          <p:cNvSpPr>
            <a:spLocks noChangeAspect="1"/>
          </p:cNvSpPr>
          <p:nvPr/>
        </p:nvSpPr>
        <p:spPr>
          <a:xfrm>
            <a:off x="8775855" y="2597262"/>
            <a:ext cx="216990" cy="21699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80493B1-D77C-4F9E-B861-7BB68F075AED}"/>
              </a:ext>
            </a:extLst>
          </p:cNvPr>
          <p:cNvCxnSpPr>
            <a:cxnSpLocks/>
            <a:stCxn id="137" idx="2"/>
            <a:endCxn id="125" idx="0"/>
          </p:cNvCxnSpPr>
          <p:nvPr/>
        </p:nvCxnSpPr>
        <p:spPr>
          <a:xfrm flipH="1">
            <a:off x="6012385" y="2954182"/>
            <a:ext cx="905" cy="23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E0983D3-C719-47D2-91EF-74E386D46EF2}"/>
              </a:ext>
            </a:extLst>
          </p:cNvPr>
          <p:cNvCxnSpPr>
            <a:cxnSpLocks/>
            <a:stCxn id="125" idx="2"/>
            <a:endCxn id="119" idx="0"/>
          </p:cNvCxnSpPr>
          <p:nvPr/>
        </p:nvCxnSpPr>
        <p:spPr>
          <a:xfrm>
            <a:off x="6012385" y="3781174"/>
            <a:ext cx="582" cy="330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8F17888-BAB6-439A-87D5-1236BBC27D90}"/>
              </a:ext>
            </a:extLst>
          </p:cNvPr>
          <p:cNvCxnSpPr>
            <a:cxnSpLocks/>
            <a:stCxn id="62" idx="2"/>
            <a:endCxn id="101" idx="1"/>
          </p:cNvCxnSpPr>
          <p:nvPr/>
        </p:nvCxnSpPr>
        <p:spPr>
          <a:xfrm>
            <a:off x="3360558" y="3494666"/>
            <a:ext cx="623293" cy="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06ED32C-A7BA-4B05-B063-26F11F6D9E5A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360558" y="4818224"/>
            <a:ext cx="619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BC4BD37-CBFF-4E1B-A030-EEC5E25DA529}"/>
              </a:ext>
            </a:extLst>
          </p:cNvPr>
          <p:cNvCxnSpPr>
            <a:stCxn id="102" idx="3"/>
            <a:endCxn id="138" idx="2"/>
          </p:cNvCxnSpPr>
          <p:nvPr/>
        </p:nvCxnSpPr>
        <p:spPr>
          <a:xfrm flipV="1">
            <a:off x="8521937" y="2183537"/>
            <a:ext cx="253067" cy="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F4A5D3A-EC79-42BB-8931-5BA120BEC956}"/>
              </a:ext>
            </a:extLst>
          </p:cNvPr>
          <p:cNvCxnSpPr>
            <a:stCxn id="106" idx="3"/>
            <a:endCxn id="139" idx="2"/>
          </p:cNvCxnSpPr>
          <p:nvPr/>
        </p:nvCxnSpPr>
        <p:spPr>
          <a:xfrm>
            <a:off x="8521937" y="3215959"/>
            <a:ext cx="265767" cy="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箭头: 上下 146">
            <a:extLst>
              <a:ext uri="{FF2B5EF4-FFF2-40B4-BE49-F238E27FC236}">
                <a16:creationId xmlns:a16="http://schemas.microsoft.com/office/drawing/2014/main" id="{2AD96BFF-F4A6-452B-BBDD-99CEEB943A66}"/>
              </a:ext>
            </a:extLst>
          </p:cNvPr>
          <p:cNvSpPr/>
          <p:nvPr/>
        </p:nvSpPr>
        <p:spPr>
          <a:xfrm>
            <a:off x="7731371" y="2474735"/>
            <a:ext cx="204922" cy="446072"/>
          </a:xfrm>
          <a:prstGeom prst="up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12778DBF-3A31-48EE-9F08-64E1F48FFA7B}"/>
              </a:ext>
            </a:extLst>
          </p:cNvPr>
          <p:cNvGrpSpPr/>
          <p:nvPr/>
        </p:nvGrpSpPr>
        <p:grpSpPr>
          <a:xfrm>
            <a:off x="7671660" y="4139468"/>
            <a:ext cx="2637713" cy="307777"/>
            <a:chOff x="6424851" y="2380835"/>
            <a:chExt cx="2316919" cy="255311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263A3C72-00EA-4C48-AD89-F4040A485F36}"/>
                </a:ext>
              </a:extLst>
            </p:cNvPr>
            <p:cNvGrpSpPr/>
            <p:nvPr/>
          </p:nvGrpSpPr>
          <p:grpSpPr>
            <a:xfrm>
              <a:off x="6424851" y="2473857"/>
              <a:ext cx="392958" cy="108000"/>
              <a:chOff x="6990855" y="3702675"/>
              <a:chExt cx="392958" cy="108000"/>
            </a:xfrm>
          </p:grpSpPr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330D5983-E275-4186-A4D3-F9BEABBCD2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5813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FE38FA9A-F3A5-4A43-8492-04E1404917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3334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8CB69889-E52E-4457-BC6B-A08569512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0855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29BB5AE-C0CB-4A0F-9545-6DD51073CB1E}"/>
                </a:ext>
              </a:extLst>
            </p:cNvPr>
            <p:cNvSpPr/>
            <p:nvPr/>
          </p:nvSpPr>
          <p:spPr>
            <a:xfrm>
              <a:off x="6787455" y="2380835"/>
              <a:ext cx="1954315" cy="2553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Inter-modal feature masking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C36E8380-49CC-4ACF-8207-7D643B34DC42}"/>
              </a:ext>
            </a:extLst>
          </p:cNvPr>
          <p:cNvGrpSpPr/>
          <p:nvPr/>
        </p:nvGrpSpPr>
        <p:grpSpPr>
          <a:xfrm>
            <a:off x="7732395" y="4530424"/>
            <a:ext cx="2577884" cy="312547"/>
            <a:chOff x="6485587" y="2763091"/>
            <a:chExt cx="2264367" cy="259268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9925564-B510-469A-BD26-7F05A02A256D}"/>
                </a:ext>
              </a:extLst>
            </p:cNvPr>
            <p:cNvGrpSpPr/>
            <p:nvPr/>
          </p:nvGrpSpPr>
          <p:grpSpPr>
            <a:xfrm>
              <a:off x="6485587" y="2763091"/>
              <a:ext cx="216000" cy="221379"/>
              <a:chOff x="6665619" y="2996897"/>
              <a:chExt cx="216000" cy="221379"/>
            </a:xfrm>
          </p:grpSpPr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2245C793-1241-40CE-A9B7-2772E36CE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4B18ABF4-6C4F-4224-A01C-08ED41D9D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066CA85F-0565-4C50-BD01-C7DA1419A6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89F2C40-7695-4E33-9043-814D0C82F4F5}"/>
                </a:ext>
              </a:extLst>
            </p:cNvPr>
            <p:cNvSpPr/>
            <p:nvPr/>
          </p:nvSpPr>
          <p:spPr>
            <a:xfrm>
              <a:off x="6792484" y="2767048"/>
              <a:ext cx="1957470" cy="2553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Intra-modal feature masking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725FF6EC-E8AB-4514-A6EE-40A8DB77AE07}"/>
              </a:ext>
            </a:extLst>
          </p:cNvPr>
          <p:cNvSpPr/>
          <p:nvPr/>
        </p:nvSpPr>
        <p:spPr>
          <a:xfrm>
            <a:off x="7205506" y="2528944"/>
            <a:ext cx="655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4B032C31-E0BB-4483-A1BE-03F2DB3452A5}"/>
              </a:ext>
            </a:extLst>
          </p:cNvPr>
          <p:cNvCxnSpPr>
            <a:stCxn id="138" idx="6"/>
            <a:endCxn id="140" idx="6"/>
          </p:cNvCxnSpPr>
          <p:nvPr/>
        </p:nvCxnSpPr>
        <p:spPr>
          <a:xfrm>
            <a:off x="8991994" y="2183537"/>
            <a:ext cx="851" cy="522220"/>
          </a:xfrm>
          <a:prstGeom prst="curvedConnector3">
            <a:avLst>
              <a:gd name="adj1" fmla="val 26962515"/>
            </a:avLst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曲线 161">
            <a:extLst>
              <a:ext uri="{FF2B5EF4-FFF2-40B4-BE49-F238E27FC236}">
                <a16:creationId xmlns:a16="http://schemas.microsoft.com/office/drawing/2014/main" id="{57382A96-FDF7-4045-BF52-CBB7108085BD}"/>
              </a:ext>
            </a:extLst>
          </p:cNvPr>
          <p:cNvCxnSpPr>
            <a:stCxn id="140" idx="6"/>
            <a:endCxn id="139" idx="6"/>
          </p:cNvCxnSpPr>
          <p:nvPr/>
        </p:nvCxnSpPr>
        <p:spPr>
          <a:xfrm>
            <a:off x="8992845" y="2705757"/>
            <a:ext cx="11849" cy="513188"/>
          </a:xfrm>
          <a:prstGeom prst="curvedConnector3">
            <a:avLst>
              <a:gd name="adj1" fmla="val 2029277"/>
            </a:avLst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040B131F-3496-4EDA-B976-B5C28E2EA97B}"/>
              </a:ext>
            </a:extLst>
          </p:cNvPr>
          <p:cNvCxnSpPr>
            <a:stCxn id="138" idx="6"/>
            <a:endCxn id="139" idx="6"/>
          </p:cNvCxnSpPr>
          <p:nvPr/>
        </p:nvCxnSpPr>
        <p:spPr>
          <a:xfrm>
            <a:off x="8991994" y="2183537"/>
            <a:ext cx="12700" cy="1035408"/>
          </a:xfrm>
          <a:prstGeom prst="curvedConnector3">
            <a:avLst>
              <a:gd name="adj1" fmla="val 1900000"/>
            </a:avLst>
          </a:prstGeom>
          <a:ln w="127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FD9F6FB-CE47-4F05-B708-BE3FBCF552C8}"/>
              </a:ext>
            </a:extLst>
          </p:cNvPr>
          <p:cNvCxnSpPr>
            <a:stCxn id="53" idx="3"/>
            <a:endCxn id="73" idx="0"/>
          </p:cNvCxnSpPr>
          <p:nvPr/>
        </p:nvCxnSpPr>
        <p:spPr>
          <a:xfrm>
            <a:off x="2284819" y="4818223"/>
            <a:ext cx="3701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BA3271-DD95-48D2-BE0B-6AE07C591213}"/>
              </a:ext>
            </a:extLst>
          </p:cNvPr>
          <p:cNvSpPr txBox="1"/>
          <p:nvPr/>
        </p:nvSpPr>
        <p:spPr>
          <a:xfrm>
            <a:off x="469075" y="1063394"/>
            <a:ext cx="541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Inter/Intra-modal Feature Masking Self-distillation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3967E46-9B05-4D0E-9559-4FBAA6142179}"/>
              </a:ext>
            </a:extLst>
          </p:cNvPr>
          <p:cNvSpPr txBox="1"/>
          <p:nvPr/>
        </p:nvSpPr>
        <p:spPr>
          <a:xfrm>
            <a:off x="4662408" y="4875905"/>
            <a:ext cx="311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modality combination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08A8957-D846-4AA3-B63E-275A6D33C967}"/>
              </a:ext>
            </a:extLst>
          </p:cNvPr>
          <p:cNvSpPr txBox="1"/>
          <p:nvPr/>
        </p:nvSpPr>
        <p:spPr>
          <a:xfrm>
            <a:off x="4115089" y="2310847"/>
            <a:ext cx="34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3DFE3DD-776C-4E8D-A86F-DA0E0390B390}"/>
              </a:ext>
            </a:extLst>
          </p:cNvPr>
          <p:cNvSpPr txBox="1"/>
          <p:nvPr/>
        </p:nvSpPr>
        <p:spPr>
          <a:xfrm>
            <a:off x="4073153" y="3589735"/>
            <a:ext cx="34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92D0E7F-2ACF-4981-8A4A-936DA65B92BA}"/>
              </a:ext>
            </a:extLst>
          </p:cNvPr>
          <p:cNvSpPr txBox="1"/>
          <p:nvPr/>
        </p:nvSpPr>
        <p:spPr>
          <a:xfrm>
            <a:off x="4033259" y="4933216"/>
            <a:ext cx="45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6356913-0EEA-4E2D-9E81-BB01DFECFF8E}"/>
                  </a:ext>
                </a:extLst>
              </p:cNvPr>
              <p:cNvSpPr txBox="1"/>
              <p:nvPr/>
            </p:nvSpPr>
            <p:spPr>
              <a:xfrm>
                <a:off x="4138587" y="1704070"/>
                <a:ext cx="2284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6356913-0EEA-4E2D-9E81-BB01DFEC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87" y="1704070"/>
                <a:ext cx="228484" cy="184666"/>
              </a:xfrm>
              <a:prstGeom prst="rect">
                <a:avLst/>
              </a:prstGeom>
              <a:blipFill>
                <a:blip r:embed="rId6"/>
                <a:stretch>
                  <a:fillRect l="-81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E0821F1-7692-4285-9495-40A842F2751B}"/>
                  </a:ext>
                </a:extLst>
              </p:cNvPr>
              <p:cNvSpPr txBox="1"/>
              <p:nvPr/>
            </p:nvSpPr>
            <p:spPr>
              <a:xfrm>
                <a:off x="6582714" y="4452999"/>
                <a:ext cx="2284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E0821F1-7692-4285-9495-40A842F27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14" y="4452999"/>
                <a:ext cx="228484" cy="184666"/>
              </a:xfrm>
              <a:prstGeom prst="rect">
                <a:avLst/>
              </a:prstGeom>
              <a:blipFill>
                <a:blip r:embed="rId7"/>
                <a:stretch>
                  <a:fillRect l="-8108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86C6749-53A5-4F5C-9018-94735D95D20A}"/>
                  </a:ext>
                </a:extLst>
              </p:cNvPr>
              <p:cNvSpPr txBox="1"/>
              <p:nvPr/>
            </p:nvSpPr>
            <p:spPr>
              <a:xfrm>
                <a:off x="8774286" y="2800307"/>
                <a:ext cx="3822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86C6749-53A5-4F5C-9018-94735D95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86" y="2800307"/>
                <a:ext cx="382292" cy="215444"/>
              </a:xfrm>
              <a:prstGeom prst="rect">
                <a:avLst/>
              </a:prstGeom>
              <a:blipFill>
                <a:blip r:embed="rId8"/>
                <a:stretch>
                  <a:fillRect l="-317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D8E20CB-C15F-4E7D-B207-EC31AA708755}"/>
                  </a:ext>
                </a:extLst>
              </p:cNvPr>
              <p:cNvSpPr txBox="1"/>
              <p:nvPr/>
            </p:nvSpPr>
            <p:spPr>
              <a:xfrm>
                <a:off x="9294619" y="2569471"/>
                <a:ext cx="3779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D8E20CB-C15F-4E7D-B207-EC31AA708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619" y="2569471"/>
                <a:ext cx="377911" cy="215444"/>
              </a:xfrm>
              <a:prstGeom prst="rect">
                <a:avLst/>
              </a:prstGeom>
              <a:blipFill>
                <a:blip r:embed="rId9"/>
                <a:stretch>
                  <a:fillRect l="-322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F89B0FC-A698-4760-BD44-C11B8424183C}"/>
                  </a:ext>
                </a:extLst>
              </p:cNvPr>
              <p:cNvSpPr txBox="1"/>
              <p:nvPr/>
            </p:nvSpPr>
            <p:spPr>
              <a:xfrm>
                <a:off x="8775376" y="2301611"/>
                <a:ext cx="3822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F89B0FC-A698-4760-BD44-C11B8424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376" y="2301611"/>
                <a:ext cx="382292" cy="215444"/>
              </a:xfrm>
              <a:prstGeom prst="rect">
                <a:avLst/>
              </a:prstGeom>
              <a:blipFill>
                <a:blip r:embed="rId10"/>
                <a:stretch>
                  <a:fillRect l="-322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FE84447-5476-48A8-9A8C-7336BD71B7D8}"/>
                  </a:ext>
                </a:extLst>
              </p:cNvPr>
              <p:cNvSpPr txBox="1"/>
              <p:nvPr/>
            </p:nvSpPr>
            <p:spPr>
              <a:xfrm>
                <a:off x="8379554" y="2423838"/>
                <a:ext cx="1886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FE84447-5476-48A8-9A8C-7336BD71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54" y="2423838"/>
                <a:ext cx="188626" cy="215444"/>
              </a:xfrm>
              <a:prstGeom prst="rect">
                <a:avLst/>
              </a:prstGeom>
              <a:blipFill>
                <a:blip r:embed="rId11"/>
                <a:stretch>
                  <a:fillRect l="-12903" r="-967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4663E7B-E45E-465E-807E-6A513C1216CB}"/>
                  </a:ext>
                </a:extLst>
              </p:cNvPr>
              <p:cNvSpPr txBox="1"/>
              <p:nvPr/>
            </p:nvSpPr>
            <p:spPr>
              <a:xfrm>
                <a:off x="8340626" y="2760344"/>
                <a:ext cx="2992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4663E7B-E45E-465E-807E-6A513C121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26" y="2760344"/>
                <a:ext cx="299291" cy="215444"/>
              </a:xfrm>
              <a:prstGeom prst="rect">
                <a:avLst/>
              </a:prstGeom>
              <a:blipFill>
                <a:blip r:embed="rId12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9F4F465-90DF-4938-81A4-9EA5A0AA06B1}"/>
                  </a:ext>
                </a:extLst>
              </p:cNvPr>
              <p:cNvSpPr txBox="1"/>
              <p:nvPr/>
            </p:nvSpPr>
            <p:spPr>
              <a:xfrm>
                <a:off x="4977750" y="2651372"/>
                <a:ext cx="318783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9F4F465-90DF-4938-81A4-9EA5A0AA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50" y="2651372"/>
                <a:ext cx="318783" cy="232949"/>
              </a:xfrm>
              <a:prstGeom prst="rect">
                <a:avLst/>
              </a:prstGeom>
              <a:blipFill>
                <a:blip r:embed="rId13"/>
                <a:stretch>
                  <a:fillRect l="-5769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箭头: 上 179">
            <a:extLst>
              <a:ext uri="{FF2B5EF4-FFF2-40B4-BE49-F238E27FC236}">
                <a16:creationId xmlns:a16="http://schemas.microsoft.com/office/drawing/2014/main" id="{79F99230-0A9D-44B0-AC31-E87D9CD08880}"/>
              </a:ext>
            </a:extLst>
          </p:cNvPr>
          <p:cNvSpPr/>
          <p:nvPr/>
        </p:nvSpPr>
        <p:spPr>
          <a:xfrm>
            <a:off x="5802864" y="5455901"/>
            <a:ext cx="375479" cy="601960"/>
          </a:xfrm>
          <a:prstGeom prst="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BCBFB3EE-445C-422A-8AC4-840DABB63203}"/>
              </a:ext>
            </a:extLst>
          </p:cNvPr>
          <p:cNvSpPr txBox="1"/>
          <p:nvPr/>
        </p:nvSpPr>
        <p:spPr>
          <a:xfrm>
            <a:off x="6315137" y="5568092"/>
            <a:ext cx="31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Inter-modal feature masking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CE4F21B-F6F9-45B1-8F9E-164A84A34DFA}"/>
              </a:ext>
            </a:extLst>
          </p:cNvPr>
          <p:cNvSpPr txBox="1"/>
          <p:nvPr/>
        </p:nvSpPr>
        <p:spPr>
          <a:xfrm>
            <a:off x="7286735" y="6050237"/>
            <a:ext cx="3357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semantics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箭头: 右 183">
            <a:extLst>
              <a:ext uri="{FF2B5EF4-FFF2-40B4-BE49-F238E27FC236}">
                <a16:creationId xmlns:a16="http://schemas.microsoft.com/office/drawing/2014/main" id="{3FBE720C-76A1-425E-A51B-C5C6C5422565}"/>
              </a:ext>
            </a:extLst>
          </p:cNvPr>
          <p:cNvSpPr/>
          <p:nvPr/>
        </p:nvSpPr>
        <p:spPr>
          <a:xfrm>
            <a:off x="6661718" y="6126690"/>
            <a:ext cx="530539" cy="25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44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3911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C3F367F8-C242-476D-B2F5-E7D4DDA38E89}"/>
              </a:ext>
            </a:extLst>
          </p:cNvPr>
          <p:cNvSpPr/>
          <p:nvPr/>
        </p:nvSpPr>
        <p:spPr>
          <a:xfrm>
            <a:off x="4848247" y="1712000"/>
            <a:ext cx="5501205" cy="3703056"/>
          </a:xfrm>
          <a:prstGeom prst="roundRect">
            <a:avLst>
              <a:gd name="adj" fmla="val 476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2AA7127F-1D84-46FF-949D-EB5152594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540" y="3174829"/>
            <a:ext cx="855344" cy="781164"/>
          </a:xfrm>
          <a:prstGeom prst="rect">
            <a:avLst/>
          </a:prstGeom>
          <a:ln>
            <a:solidFill>
              <a:srgbClr val="3A5A9B"/>
            </a:solidFill>
          </a:ln>
          <a:effectLst/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90682E6-9917-4915-912F-3825E1219B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39"/>
          <a:stretch/>
        </p:blipFill>
        <p:spPr>
          <a:xfrm>
            <a:off x="1313979" y="1849161"/>
            <a:ext cx="855344" cy="781164"/>
          </a:xfrm>
          <a:prstGeom prst="rect">
            <a:avLst/>
          </a:prstGeom>
          <a:ln>
            <a:solidFill>
              <a:srgbClr val="7E649E"/>
            </a:solidFill>
          </a:ln>
        </p:spPr>
      </p:pic>
      <p:sp>
        <p:nvSpPr>
          <p:cNvPr id="53" name="卷形: 水平 52">
            <a:extLst>
              <a:ext uri="{FF2B5EF4-FFF2-40B4-BE49-F238E27FC236}">
                <a16:creationId xmlns:a16="http://schemas.microsoft.com/office/drawing/2014/main" id="{BB52609D-D289-40AC-888B-0842FE6FDA47}"/>
              </a:ext>
            </a:extLst>
          </p:cNvPr>
          <p:cNvSpPr/>
          <p:nvPr/>
        </p:nvSpPr>
        <p:spPr>
          <a:xfrm>
            <a:off x="1073945" y="4404672"/>
            <a:ext cx="1210874" cy="95454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Location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Sex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Management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29EFFF-58AF-4022-AECC-25776F3BE5A5}"/>
              </a:ext>
            </a:extLst>
          </p:cNvPr>
          <p:cNvSpPr txBox="1"/>
          <p:nvPr/>
        </p:nvSpPr>
        <p:spPr>
          <a:xfrm>
            <a:off x="1140453" y="2623368"/>
            <a:ext cx="1314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DF04E1C-B82A-41A5-98E2-71413A791BCC}"/>
              </a:ext>
            </a:extLst>
          </p:cNvPr>
          <p:cNvSpPr txBox="1"/>
          <p:nvPr/>
        </p:nvSpPr>
        <p:spPr>
          <a:xfrm>
            <a:off x="938151" y="3953776"/>
            <a:ext cx="2244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Dermoscopy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3859D02-22B2-4402-8716-3C1457B7694E}"/>
              </a:ext>
            </a:extLst>
          </p:cNvPr>
          <p:cNvSpPr txBox="1"/>
          <p:nvPr/>
        </p:nvSpPr>
        <p:spPr>
          <a:xfrm>
            <a:off x="1203516" y="5243109"/>
            <a:ext cx="1139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data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流程图: 手动操作 60">
            <a:extLst>
              <a:ext uri="{FF2B5EF4-FFF2-40B4-BE49-F238E27FC236}">
                <a16:creationId xmlns:a16="http://schemas.microsoft.com/office/drawing/2014/main" id="{BA023930-E80E-4D4E-9CD6-6319C5770EAF}"/>
              </a:ext>
            </a:extLst>
          </p:cNvPr>
          <p:cNvSpPr/>
          <p:nvPr/>
        </p:nvSpPr>
        <p:spPr>
          <a:xfrm rot="16200000">
            <a:off x="2528484" y="1888629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流程图: 手动操作 61">
            <a:extLst>
              <a:ext uri="{FF2B5EF4-FFF2-40B4-BE49-F238E27FC236}">
                <a16:creationId xmlns:a16="http://schemas.microsoft.com/office/drawing/2014/main" id="{B827F1CD-ECEE-4026-90ED-403BC8C8E005}"/>
              </a:ext>
            </a:extLst>
          </p:cNvPr>
          <p:cNvSpPr/>
          <p:nvPr/>
        </p:nvSpPr>
        <p:spPr>
          <a:xfrm rot="16200000">
            <a:off x="2517285" y="3205594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流程图: 手动操作 72">
            <a:extLst>
              <a:ext uri="{FF2B5EF4-FFF2-40B4-BE49-F238E27FC236}">
                <a16:creationId xmlns:a16="http://schemas.microsoft.com/office/drawing/2014/main" id="{94B56899-609D-4F15-870D-F1A1D7BA4DDF}"/>
              </a:ext>
            </a:extLst>
          </p:cNvPr>
          <p:cNvSpPr/>
          <p:nvPr/>
        </p:nvSpPr>
        <p:spPr>
          <a:xfrm rot="16200000">
            <a:off x="2517285" y="4529152"/>
            <a:ext cx="980956" cy="705589"/>
          </a:xfrm>
          <a:prstGeom prst="flowChartManualOperati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8D5FA9C1-C341-4BD6-960C-80DBF0C9DB1B}"/>
              </a:ext>
            </a:extLst>
          </p:cNvPr>
          <p:cNvGrpSpPr/>
          <p:nvPr/>
        </p:nvGrpSpPr>
        <p:grpSpPr>
          <a:xfrm>
            <a:off x="4054017" y="2064414"/>
            <a:ext cx="409212" cy="361751"/>
            <a:chOff x="3105666" y="906850"/>
            <a:chExt cx="359444" cy="300084"/>
          </a:xfrm>
        </p:grpSpPr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781EB42-F9F4-4452-8380-89D274C6C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F99F3D67-7066-4793-A604-02973AC026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37FB1168-40F3-4AF9-924F-7E8DE79AE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619B3E6-CD36-49FC-92D2-94302BF698D5}"/>
              </a:ext>
            </a:extLst>
          </p:cNvPr>
          <p:cNvGrpSpPr/>
          <p:nvPr/>
        </p:nvGrpSpPr>
        <p:grpSpPr>
          <a:xfrm>
            <a:off x="4076252" y="3288221"/>
            <a:ext cx="409212" cy="361751"/>
            <a:chOff x="3105666" y="906850"/>
            <a:chExt cx="359444" cy="300084"/>
          </a:xfrm>
        </p:grpSpPr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9CE8D76-124B-4BA4-B3EE-47712620C5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FAE29BAE-FEC1-4E65-8F6E-3E5887D3A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E288C997-F5AF-415D-B713-D687F889D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7CF684C-9DD1-492B-8CFB-2B09DD0AD4C1}"/>
              </a:ext>
            </a:extLst>
          </p:cNvPr>
          <p:cNvGrpSpPr/>
          <p:nvPr/>
        </p:nvGrpSpPr>
        <p:grpSpPr>
          <a:xfrm>
            <a:off x="4063098" y="4543102"/>
            <a:ext cx="409212" cy="361751"/>
            <a:chOff x="3105666" y="906850"/>
            <a:chExt cx="359444" cy="300084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31B53FAC-8022-4C97-A82A-CC87021FE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40E00534-DBAC-4EDD-BFE1-23E7450F94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FB0ED049-BB1E-40FC-8975-5FB6980F2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51D37CC3-0391-4A5E-AFF3-050894BC63EE}"/>
              </a:ext>
            </a:extLst>
          </p:cNvPr>
          <p:cNvSpPr/>
          <p:nvPr/>
        </p:nvSpPr>
        <p:spPr>
          <a:xfrm>
            <a:off x="3983851" y="1711999"/>
            <a:ext cx="567706" cy="3700442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79ED9D04-A9DD-4ADA-A2B2-C3040DAA4B97}"/>
              </a:ext>
            </a:extLst>
          </p:cNvPr>
          <p:cNvSpPr/>
          <p:nvPr/>
        </p:nvSpPr>
        <p:spPr>
          <a:xfrm>
            <a:off x="7272731" y="1961843"/>
            <a:ext cx="1249206" cy="5714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block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096775-ECBE-4D21-821B-85C3ECB1A87A}"/>
              </a:ext>
            </a:extLst>
          </p:cNvPr>
          <p:cNvCxnSpPr>
            <a:cxnSpLocks/>
            <a:stCxn id="52" idx="3"/>
            <a:endCxn id="61" idx="0"/>
          </p:cNvCxnSpPr>
          <p:nvPr/>
        </p:nvCxnSpPr>
        <p:spPr>
          <a:xfrm>
            <a:off x="2169323" y="2239743"/>
            <a:ext cx="496845" cy="1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97BC23DC-A6F0-484F-A9BD-14B7499A5409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3371757" y="2241424"/>
            <a:ext cx="586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2A6DECD-23BF-4670-A834-6AFF64E76FCE}"/>
              </a:ext>
            </a:extLst>
          </p:cNvPr>
          <p:cNvCxnSpPr>
            <a:cxnSpLocks/>
            <a:stCxn id="51" idx="3"/>
            <a:endCxn id="62" idx="0"/>
          </p:cNvCxnSpPr>
          <p:nvPr/>
        </p:nvCxnSpPr>
        <p:spPr>
          <a:xfrm flipV="1">
            <a:off x="2119884" y="3558389"/>
            <a:ext cx="535085" cy="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6E954ACB-A1A7-4A11-B90C-81A01E4CAF77}"/>
              </a:ext>
            </a:extLst>
          </p:cNvPr>
          <p:cNvSpPr/>
          <p:nvPr/>
        </p:nvSpPr>
        <p:spPr>
          <a:xfrm>
            <a:off x="7272731" y="2993952"/>
            <a:ext cx="1249206" cy="5714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block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3DCF60F0-AE4D-4B96-8269-EE0ECBE2A3AD}"/>
              </a:ext>
            </a:extLst>
          </p:cNvPr>
          <p:cNvGrpSpPr/>
          <p:nvPr/>
        </p:nvGrpSpPr>
        <p:grpSpPr>
          <a:xfrm>
            <a:off x="5281024" y="4252716"/>
            <a:ext cx="409212" cy="348734"/>
            <a:chOff x="3105666" y="906850"/>
            <a:chExt cx="359444" cy="300084"/>
          </a:xfrm>
        </p:grpSpPr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AB7258D6-5B83-4E9F-B267-6BA85D7F9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A821F706-EC0C-48C3-BA45-868F85693E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A4B70667-5145-49DE-B737-51DD969E3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C8F2F0DE-BDB5-4DCD-B1E6-7F753DCBD1BF}"/>
              </a:ext>
            </a:extLst>
          </p:cNvPr>
          <p:cNvGrpSpPr/>
          <p:nvPr/>
        </p:nvGrpSpPr>
        <p:grpSpPr>
          <a:xfrm>
            <a:off x="5751238" y="4252838"/>
            <a:ext cx="409212" cy="348734"/>
            <a:chOff x="3105666" y="906850"/>
            <a:chExt cx="359444" cy="300084"/>
          </a:xfrm>
        </p:grpSpPr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5A93F07C-B21B-4FC4-9E54-72B685D2C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58B1FE59-946D-495D-A5DA-19C1AB35B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440EA449-4091-434C-8CCA-0D585596D1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5742A3CE-1AEE-47D1-81AF-BE6758ADE8DA}"/>
              </a:ext>
            </a:extLst>
          </p:cNvPr>
          <p:cNvGrpSpPr/>
          <p:nvPr/>
        </p:nvGrpSpPr>
        <p:grpSpPr>
          <a:xfrm>
            <a:off x="6221174" y="4252716"/>
            <a:ext cx="409212" cy="348734"/>
            <a:chOff x="3105666" y="906850"/>
            <a:chExt cx="359444" cy="300084"/>
          </a:xfrm>
        </p:grpSpPr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E519B882-F0B5-4C01-9BF8-DB25F67224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82008AD8-BF6E-4BF2-9158-84FE3E65C3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矩形: 圆角 117">
              <a:extLst>
                <a:ext uri="{FF2B5EF4-FFF2-40B4-BE49-F238E27FC236}">
                  <a16:creationId xmlns:a16="http://schemas.microsoft.com/office/drawing/2014/main" id="{C06328A7-1909-47D8-B6A2-EEE20ABB5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B457DB0A-7164-474B-9A5C-449FD21F0577}"/>
              </a:ext>
            </a:extLst>
          </p:cNvPr>
          <p:cNvSpPr/>
          <p:nvPr/>
        </p:nvSpPr>
        <p:spPr>
          <a:xfrm>
            <a:off x="5157830" y="4175509"/>
            <a:ext cx="1710273" cy="571858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D97EB8E1-6334-4F59-9FC3-65EFC19C7465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4577387" y="2239743"/>
            <a:ext cx="2695344" cy="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AE9BDF5-32D7-45DD-A520-BC0C4CD924B5}"/>
              </a:ext>
            </a:extLst>
          </p:cNvPr>
          <p:cNvGrpSpPr/>
          <p:nvPr/>
        </p:nvGrpSpPr>
        <p:grpSpPr>
          <a:xfrm>
            <a:off x="5157248" y="3251693"/>
            <a:ext cx="1710273" cy="593204"/>
            <a:chOff x="4384719" y="1860253"/>
            <a:chExt cx="1502273" cy="492081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125B5B9-0CDE-4E34-93E1-EE4DD4B1C431}"/>
                </a:ext>
              </a:extLst>
            </p:cNvPr>
            <p:cNvGrpSpPr/>
            <p:nvPr/>
          </p:nvGrpSpPr>
          <p:grpSpPr>
            <a:xfrm>
              <a:off x="4496625" y="1980429"/>
              <a:ext cx="359444" cy="300084"/>
              <a:chOff x="3105666" y="906850"/>
              <a:chExt cx="359444" cy="300084"/>
            </a:xfrm>
          </p:grpSpPr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7B0552FA-2968-442D-B635-223DB60176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381F45FF-8B9A-4AE3-84E0-30498C50BD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AD9F709B-99DE-4680-A210-39FB1B3893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CA0B087-1163-4664-9F10-45C2E2C8EC52}"/>
                </a:ext>
              </a:extLst>
            </p:cNvPr>
            <p:cNvGrpSpPr/>
            <p:nvPr/>
          </p:nvGrpSpPr>
          <p:grpSpPr>
            <a:xfrm>
              <a:off x="4966839" y="1980555"/>
              <a:ext cx="359444" cy="300084"/>
              <a:chOff x="3105666" y="906850"/>
              <a:chExt cx="359444" cy="300084"/>
            </a:xfrm>
          </p:grpSpPr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50137479-9F51-44E9-BD4D-0A32DF6F6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0E014C2D-0D7F-4A27-9582-72AC95D6B3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787BD1FE-3284-45AD-8EFC-D207FF8FE0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A8B43FEA-E28E-41FA-ABD5-9001A8BF626C}"/>
                </a:ext>
              </a:extLst>
            </p:cNvPr>
            <p:cNvGrpSpPr/>
            <p:nvPr/>
          </p:nvGrpSpPr>
          <p:grpSpPr>
            <a:xfrm>
              <a:off x="5436775" y="1980429"/>
              <a:ext cx="359444" cy="300084"/>
              <a:chOff x="3105666" y="906850"/>
              <a:chExt cx="359444" cy="300084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84E14AAB-0A05-458D-8530-40FA08BA5F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5110" y="906850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2294A8E8-A7C7-45DB-BF9F-5F32B0672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95110" y="967018"/>
                <a:ext cx="180000" cy="180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513C5DD5-A9E4-49CE-A887-9A39A2E574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5666" y="1026934"/>
                <a:ext cx="180000" cy="18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66AA342E-2EAD-4B4D-BD3D-3542294BCF72}"/>
                </a:ext>
              </a:extLst>
            </p:cNvPr>
            <p:cNvSpPr/>
            <p:nvPr/>
          </p:nvSpPr>
          <p:spPr>
            <a:xfrm>
              <a:off x="4384719" y="1860253"/>
              <a:ext cx="1502273" cy="492081"/>
            </a:xfrm>
            <a:prstGeom prst="roundRect">
              <a:avLst/>
            </a:prstGeom>
            <a:noFill/>
            <a:ln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1C50D9D7-CCF8-4F16-ABD4-809D707A83F0}"/>
              </a:ext>
            </a:extLst>
          </p:cNvPr>
          <p:cNvCxnSpPr>
            <a:cxnSpLocks/>
            <a:stCxn id="101" idx="3"/>
            <a:endCxn id="110" idx="1"/>
          </p:cNvCxnSpPr>
          <p:nvPr/>
        </p:nvCxnSpPr>
        <p:spPr>
          <a:xfrm>
            <a:off x="4551557" y="3562220"/>
            <a:ext cx="729467" cy="93463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连接符: 曲线 135">
            <a:extLst>
              <a:ext uri="{FF2B5EF4-FFF2-40B4-BE49-F238E27FC236}">
                <a16:creationId xmlns:a16="http://schemas.microsoft.com/office/drawing/2014/main" id="{0444BAF6-B46A-4ED9-A0ED-7B002C111C70}"/>
              </a:ext>
            </a:extLst>
          </p:cNvPr>
          <p:cNvCxnSpPr>
            <a:cxnSpLocks/>
            <a:stCxn id="119" idx="3"/>
            <a:endCxn id="106" idx="1"/>
          </p:cNvCxnSpPr>
          <p:nvPr/>
        </p:nvCxnSpPr>
        <p:spPr>
          <a:xfrm flipV="1">
            <a:off x="6868103" y="3279682"/>
            <a:ext cx="404628" cy="118175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5BC3D6DA-7FBA-4510-9139-954E3EF34832}"/>
              </a:ext>
            </a:extLst>
          </p:cNvPr>
          <p:cNvSpPr/>
          <p:nvPr/>
        </p:nvSpPr>
        <p:spPr>
          <a:xfrm>
            <a:off x="5388687" y="2503116"/>
            <a:ext cx="1249206" cy="51478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generator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3D095907-3BEE-4A68-9EC7-3F2797CB04B2}"/>
              </a:ext>
            </a:extLst>
          </p:cNvPr>
          <p:cNvSpPr>
            <a:spLocks noChangeAspect="1"/>
          </p:cNvSpPr>
          <p:nvPr/>
        </p:nvSpPr>
        <p:spPr>
          <a:xfrm>
            <a:off x="8775004" y="2138765"/>
            <a:ext cx="216990" cy="2169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F08E95BE-6579-4E29-95E9-12C6DE46BC89}"/>
              </a:ext>
            </a:extLst>
          </p:cNvPr>
          <p:cNvSpPr>
            <a:spLocks noChangeAspect="1"/>
          </p:cNvSpPr>
          <p:nvPr/>
        </p:nvSpPr>
        <p:spPr>
          <a:xfrm>
            <a:off x="8787704" y="3174173"/>
            <a:ext cx="216990" cy="2169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06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96774633-89F8-41F5-9C1A-2299EF1FE774}"/>
              </a:ext>
            </a:extLst>
          </p:cNvPr>
          <p:cNvSpPr>
            <a:spLocks noChangeAspect="1"/>
          </p:cNvSpPr>
          <p:nvPr/>
        </p:nvSpPr>
        <p:spPr>
          <a:xfrm>
            <a:off x="8775855" y="2660985"/>
            <a:ext cx="216990" cy="216990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480493B1-D77C-4F9E-B861-7BB68F075AED}"/>
              </a:ext>
            </a:extLst>
          </p:cNvPr>
          <p:cNvCxnSpPr>
            <a:cxnSpLocks/>
            <a:stCxn id="137" idx="2"/>
            <a:endCxn id="125" idx="0"/>
          </p:cNvCxnSpPr>
          <p:nvPr/>
        </p:nvCxnSpPr>
        <p:spPr>
          <a:xfrm flipH="1">
            <a:off x="6012385" y="3017905"/>
            <a:ext cx="905" cy="233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E0983D3-C719-47D2-91EF-74E386D46EF2}"/>
              </a:ext>
            </a:extLst>
          </p:cNvPr>
          <p:cNvCxnSpPr>
            <a:cxnSpLocks/>
            <a:stCxn id="125" idx="2"/>
            <a:endCxn id="119" idx="0"/>
          </p:cNvCxnSpPr>
          <p:nvPr/>
        </p:nvCxnSpPr>
        <p:spPr>
          <a:xfrm>
            <a:off x="6012385" y="3844897"/>
            <a:ext cx="582" cy="330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B8F17888-BAB6-439A-87D5-1236BBC27D90}"/>
              </a:ext>
            </a:extLst>
          </p:cNvPr>
          <p:cNvCxnSpPr>
            <a:cxnSpLocks/>
            <a:stCxn id="62" idx="2"/>
            <a:endCxn id="101" idx="1"/>
          </p:cNvCxnSpPr>
          <p:nvPr/>
        </p:nvCxnSpPr>
        <p:spPr>
          <a:xfrm>
            <a:off x="3360558" y="3558389"/>
            <a:ext cx="623293" cy="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06ED32C-A7BA-4B05-B063-26F11F6D9E5A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3360558" y="4881947"/>
            <a:ext cx="6194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ABC4BD37-CBFF-4E1B-A030-EEC5E25DA529}"/>
              </a:ext>
            </a:extLst>
          </p:cNvPr>
          <p:cNvCxnSpPr>
            <a:stCxn id="102" idx="3"/>
            <a:endCxn id="138" idx="2"/>
          </p:cNvCxnSpPr>
          <p:nvPr/>
        </p:nvCxnSpPr>
        <p:spPr>
          <a:xfrm flipV="1">
            <a:off x="8521937" y="2247260"/>
            <a:ext cx="253067" cy="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2F4A5D3A-EC79-42BB-8931-5BA120BEC956}"/>
              </a:ext>
            </a:extLst>
          </p:cNvPr>
          <p:cNvCxnSpPr>
            <a:stCxn id="106" idx="3"/>
            <a:endCxn id="139" idx="2"/>
          </p:cNvCxnSpPr>
          <p:nvPr/>
        </p:nvCxnSpPr>
        <p:spPr>
          <a:xfrm>
            <a:off x="8521937" y="3279682"/>
            <a:ext cx="265767" cy="2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箭头: 上下 146">
            <a:extLst>
              <a:ext uri="{FF2B5EF4-FFF2-40B4-BE49-F238E27FC236}">
                <a16:creationId xmlns:a16="http://schemas.microsoft.com/office/drawing/2014/main" id="{2AD96BFF-F4A6-452B-BBDD-99CEEB943A66}"/>
              </a:ext>
            </a:extLst>
          </p:cNvPr>
          <p:cNvSpPr/>
          <p:nvPr/>
        </p:nvSpPr>
        <p:spPr>
          <a:xfrm>
            <a:off x="7731371" y="2538458"/>
            <a:ext cx="204922" cy="446072"/>
          </a:xfrm>
          <a:prstGeom prst="up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12778DBF-3A31-48EE-9F08-64E1F48FFA7B}"/>
              </a:ext>
            </a:extLst>
          </p:cNvPr>
          <p:cNvGrpSpPr/>
          <p:nvPr/>
        </p:nvGrpSpPr>
        <p:grpSpPr>
          <a:xfrm>
            <a:off x="7671660" y="4203191"/>
            <a:ext cx="2637713" cy="307777"/>
            <a:chOff x="6424851" y="2380835"/>
            <a:chExt cx="2316919" cy="255311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263A3C72-00EA-4C48-AD89-F4040A485F36}"/>
                </a:ext>
              </a:extLst>
            </p:cNvPr>
            <p:cNvGrpSpPr/>
            <p:nvPr/>
          </p:nvGrpSpPr>
          <p:grpSpPr>
            <a:xfrm>
              <a:off x="6424851" y="2473857"/>
              <a:ext cx="392958" cy="108000"/>
              <a:chOff x="6990855" y="3702675"/>
              <a:chExt cx="392958" cy="108000"/>
            </a:xfrm>
          </p:grpSpPr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330D5983-E275-4186-A4D3-F9BEABBCD2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5813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FE38FA9A-F3A5-4A43-8492-04E1404917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3334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3" name="矩形: 圆角 152">
                <a:extLst>
                  <a:ext uri="{FF2B5EF4-FFF2-40B4-BE49-F238E27FC236}">
                    <a16:creationId xmlns:a16="http://schemas.microsoft.com/office/drawing/2014/main" id="{8CB69889-E52E-4457-BC6B-A08569512C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0855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29BB5AE-C0CB-4A0F-9545-6DD51073CB1E}"/>
                </a:ext>
              </a:extLst>
            </p:cNvPr>
            <p:cNvSpPr/>
            <p:nvPr/>
          </p:nvSpPr>
          <p:spPr>
            <a:xfrm>
              <a:off x="6787455" y="2380835"/>
              <a:ext cx="1954315" cy="2553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Inter-modal feature masking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C36E8380-49CC-4ACF-8207-7D643B34DC42}"/>
              </a:ext>
            </a:extLst>
          </p:cNvPr>
          <p:cNvGrpSpPr/>
          <p:nvPr/>
        </p:nvGrpSpPr>
        <p:grpSpPr>
          <a:xfrm>
            <a:off x="7732395" y="4594147"/>
            <a:ext cx="2577884" cy="312547"/>
            <a:chOff x="6485587" y="2763091"/>
            <a:chExt cx="2264367" cy="259268"/>
          </a:xfrm>
        </p:grpSpPr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69925564-B510-469A-BD26-7F05A02A256D}"/>
                </a:ext>
              </a:extLst>
            </p:cNvPr>
            <p:cNvGrpSpPr/>
            <p:nvPr/>
          </p:nvGrpSpPr>
          <p:grpSpPr>
            <a:xfrm>
              <a:off x="6485587" y="2763091"/>
              <a:ext cx="216000" cy="221379"/>
              <a:chOff x="6665619" y="2996897"/>
              <a:chExt cx="216000" cy="221379"/>
            </a:xfrm>
          </p:grpSpPr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2245C793-1241-40CE-A9B7-2772E36CE6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4B18ABF4-6C4F-4224-A01C-08ED41D9D1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066CA85F-0565-4C50-BD01-C7DA1419A6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189F2C40-7695-4E33-9043-814D0C82F4F5}"/>
                </a:ext>
              </a:extLst>
            </p:cNvPr>
            <p:cNvSpPr/>
            <p:nvPr/>
          </p:nvSpPr>
          <p:spPr>
            <a:xfrm>
              <a:off x="6792484" y="2767048"/>
              <a:ext cx="1957470" cy="2553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Intra-modal feature masking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0" name="矩形 159">
            <a:extLst>
              <a:ext uri="{FF2B5EF4-FFF2-40B4-BE49-F238E27FC236}">
                <a16:creationId xmlns:a16="http://schemas.microsoft.com/office/drawing/2014/main" id="{725FF6EC-E8AB-4514-A6EE-40A8DB77AE07}"/>
              </a:ext>
            </a:extLst>
          </p:cNvPr>
          <p:cNvSpPr/>
          <p:nvPr/>
        </p:nvSpPr>
        <p:spPr>
          <a:xfrm>
            <a:off x="7205506" y="2592667"/>
            <a:ext cx="655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1" name="连接符: 曲线 160">
            <a:extLst>
              <a:ext uri="{FF2B5EF4-FFF2-40B4-BE49-F238E27FC236}">
                <a16:creationId xmlns:a16="http://schemas.microsoft.com/office/drawing/2014/main" id="{4B032C31-E0BB-4483-A1BE-03F2DB3452A5}"/>
              </a:ext>
            </a:extLst>
          </p:cNvPr>
          <p:cNvCxnSpPr>
            <a:stCxn id="138" idx="6"/>
            <a:endCxn id="140" idx="6"/>
          </p:cNvCxnSpPr>
          <p:nvPr/>
        </p:nvCxnSpPr>
        <p:spPr>
          <a:xfrm>
            <a:off x="8991994" y="2247260"/>
            <a:ext cx="851" cy="522220"/>
          </a:xfrm>
          <a:prstGeom prst="curvedConnector3">
            <a:avLst>
              <a:gd name="adj1" fmla="val 26962515"/>
            </a:avLst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连接符: 曲线 161">
            <a:extLst>
              <a:ext uri="{FF2B5EF4-FFF2-40B4-BE49-F238E27FC236}">
                <a16:creationId xmlns:a16="http://schemas.microsoft.com/office/drawing/2014/main" id="{57382A96-FDF7-4045-BF52-CBB7108085BD}"/>
              </a:ext>
            </a:extLst>
          </p:cNvPr>
          <p:cNvCxnSpPr>
            <a:stCxn id="140" idx="6"/>
            <a:endCxn id="139" idx="6"/>
          </p:cNvCxnSpPr>
          <p:nvPr/>
        </p:nvCxnSpPr>
        <p:spPr>
          <a:xfrm>
            <a:off x="8992845" y="2769480"/>
            <a:ext cx="11849" cy="513188"/>
          </a:xfrm>
          <a:prstGeom prst="curvedConnector3">
            <a:avLst>
              <a:gd name="adj1" fmla="val 2029277"/>
            </a:avLst>
          </a:prstGeom>
          <a:ln w="1270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曲线 162">
            <a:extLst>
              <a:ext uri="{FF2B5EF4-FFF2-40B4-BE49-F238E27FC236}">
                <a16:creationId xmlns:a16="http://schemas.microsoft.com/office/drawing/2014/main" id="{040B131F-3496-4EDA-B976-B5C28E2EA97B}"/>
              </a:ext>
            </a:extLst>
          </p:cNvPr>
          <p:cNvCxnSpPr>
            <a:stCxn id="138" idx="6"/>
            <a:endCxn id="139" idx="6"/>
          </p:cNvCxnSpPr>
          <p:nvPr/>
        </p:nvCxnSpPr>
        <p:spPr>
          <a:xfrm>
            <a:off x="8991994" y="2247260"/>
            <a:ext cx="12700" cy="1035408"/>
          </a:xfrm>
          <a:prstGeom prst="curvedConnector3">
            <a:avLst>
              <a:gd name="adj1" fmla="val 1900000"/>
            </a:avLst>
          </a:prstGeom>
          <a:ln w="127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5FD9F6FB-CE47-4F05-B708-BE3FBCF552C8}"/>
              </a:ext>
            </a:extLst>
          </p:cNvPr>
          <p:cNvCxnSpPr>
            <a:stCxn id="53" idx="3"/>
            <a:endCxn id="73" idx="0"/>
          </p:cNvCxnSpPr>
          <p:nvPr/>
        </p:nvCxnSpPr>
        <p:spPr>
          <a:xfrm>
            <a:off x="2284819" y="4881946"/>
            <a:ext cx="37015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DBA3271-DD95-48D2-BE0B-6AE07C591213}"/>
              </a:ext>
            </a:extLst>
          </p:cNvPr>
          <p:cNvSpPr txBox="1"/>
          <p:nvPr/>
        </p:nvSpPr>
        <p:spPr>
          <a:xfrm>
            <a:off x="469075" y="1095256"/>
            <a:ext cx="541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Inter/Intra-modal Feature Masking Self-distillation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93967E46-9B05-4D0E-9559-4FBAA6142179}"/>
              </a:ext>
            </a:extLst>
          </p:cNvPr>
          <p:cNvSpPr txBox="1"/>
          <p:nvPr/>
        </p:nvSpPr>
        <p:spPr>
          <a:xfrm>
            <a:off x="4622480" y="4938423"/>
            <a:ext cx="3117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modality combination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108A8957-D846-4AA3-B63E-275A6D33C967}"/>
              </a:ext>
            </a:extLst>
          </p:cNvPr>
          <p:cNvSpPr txBox="1"/>
          <p:nvPr/>
        </p:nvSpPr>
        <p:spPr>
          <a:xfrm>
            <a:off x="4115089" y="2374570"/>
            <a:ext cx="34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E3DFE3DD-776C-4E8D-A86F-DA0E0390B390}"/>
              </a:ext>
            </a:extLst>
          </p:cNvPr>
          <p:cNvSpPr txBox="1"/>
          <p:nvPr/>
        </p:nvSpPr>
        <p:spPr>
          <a:xfrm>
            <a:off x="4073153" y="3653458"/>
            <a:ext cx="34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92D0E7F-2ACF-4981-8A4A-936DA65B92BA}"/>
              </a:ext>
            </a:extLst>
          </p:cNvPr>
          <p:cNvSpPr txBox="1"/>
          <p:nvPr/>
        </p:nvSpPr>
        <p:spPr>
          <a:xfrm>
            <a:off x="4033259" y="4996939"/>
            <a:ext cx="450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6356913-0EEA-4E2D-9E81-BB01DFECFF8E}"/>
                  </a:ext>
                </a:extLst>
              </p:cNvPr>
              <p:cNvSpPr txBox="1"/>
              <p:nvPr/>
            </p:nvSpPr>
            <p:spPr>
              <a:xfrm>
                <a:off x="4138587" y="1767793"/>
                <a:ext cx="2284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E6356913-0EEA-4E2D-9E81-BB01DFECF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87" y="1767793"/>
                <a:ext cx="228484" cy="184666"/>
              </a:xfrm>
              <a:prstGeom prst="rect">
                <a:avLst/>
              </a:prstGeom>
              <a:blipFill>
                <a:blip r:embed="rId6"/>
                <a:stretch>
                  <a:fillRect l="-81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E0821F1-7692-4285-9495-40A842F2751B}"/>
                  </a:ext>
                </a:extLst>
              </p:cNvPr>
              <p:cNvSpPr txBox="1"/>
              <p:nvPr/>
            </p:nvSpPr>
            <p:spPr>
              <a:xfrm>
                <a:off x="6582714" y="4516722"/>
                <a:ext cx="22848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DE0821F1-7692-4285-9495-40A842F27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14" y="4516722"/>
                <a:ext cx="228484" cy="184666"/>
              </a:xfrm>
              <a:prstGeom prst="rect">
                <a:avLst/>
              </a:prstGeom>
              <a:blipFill>
                <a:blip r:embed="rId7"/>
                <a:stretch>
                  <a:fillRect l="-810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86C6749-53A5-4F5C-9018-94735D95D20A}"/>
                  </a:ext>
                </a:extLst>
              </p:cNvPr>
              <p:cNvSpPr txBox="1"/>
              <p:nvPr/>
            </p:nvSpPr>
            <p:spPr>
              <a:xfrm>
                <a:off x="8774286" y="2864030"/>
                <a:ext cx="3822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186C6749-53A5-4F5C-9018-94735D95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86" y="2864030"/>
                <a:ext cx="382292" cy="215444"/>
              </a:xfrm>
              <a:prstGeom prst="rect">
                <a:avLst/>
              </a:prstGeom>
              <a:blipFill>
                <a:blip r:embed="rId8"/>
                <a:stretch>
                  <a:fillRect l="-3175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D8E20CB-C15F-4E7D-B207-EC31AA708755}"/>
                  </a:ext>
                </a:extLst>
              </p:cNvPr>
              <p:cNvSpPr txBox="1"/>
              <p:nvPr/>
            </p:nvSpPr>
            <p:spPr>
              <a:xfrm>
                <a:off x="9294619" y="2633194"/>
                <a:ext cx="37791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7D8E20CB-C15F-4E7D-B207-EC31AA708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619" y="2633194"/>
                <a:ext cx="377911" cy="215444"/>
              </a:xfrm>
              <a:prstGeom prst="rect">
                <a:avLst/>
              </a:prstGeom>
              <a:blipFill>
                <a:blip r:embed="rId9"/>
                <a:stretch>
                  <a:fillRect l="-3226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F89B0FC-A698-4760-BD44-C11B8424183C}"/>
                  </a:ext>
                </a:extLst>
              </p:cNvPr>
              <p:cNvSpPr txBox="1"/>
              <p:nvPr/>
            </p:nvSpPr>
            <p:spPr>
              <a:xfrm>
                <a:off x="8775376" y="2365334"/>
                <a:ext cx="38229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EF89B0FC-A698-4760-BD44-C11B84241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376" y="2365334"/>
                <a:ext cx="382292" cy="215444"/>
              </a:xfrm>
              <a:prstGeom prst="rect">
                <a:avLst/>
              </a:prstGeom>
              <a:blipFill>
                <a:blip r:embed="rId10"/>
                <a:stretch>
                  <a:fillRect l="-3226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FE84447-5476-48A8-9A8C-7336BD71B7D8}"/>
                  </a:ext>
                </a:extLst>
              </p:cNvPr>
              <p:cNvSpPr txBox="1"/>
              <p:nvPr/>
            </p:nvSpPr>
            <p:spPr>
              <a:xfrm>
                <a:off x="8379554" y="2487561"/>
                <a:ext cx="1886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FE84447-5476-48A8-9A8C-7336BD71B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554" y="2487561"/>
                <a:ext cx="188626" cy="215444"/>
              </a:xfrm>
              <a:prstGeom prst="rect">
                <a:avLst/>
              </a:prstGeom>
              <a:blipFill>
                <a:blip r:embed="rId11"/>
                <a:stretch>
                  <a:fillRect l="-12903" r="-967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4663E7B-E45E-465E-807E-6A513C1216CB}"/>
                  </a:ext>
                </a:extLst>
              </p:cNvPr>
              <p:cNvSpPr txBox="1"/>
              <p:nvPr/>
            </p:nvSpPr>
            <p:spPr>
              <a:xfrm>
                <a:off x="8340626" y="2824067"/>
                <a:ext cx="29929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400" b="0" dirty="0"/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94663E7B-E45E-465E-807E-6A513C121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26" y="2824067"/>
                <a:ext cx="299291" cy="215444"/>
              </a:xfrm>
              <a:prstGeom prst="rect">
                <a:avLst/>
              </a:prstGeom>
              <a:blipFill>
                <a:blip r:embed="rId12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9F4F465-90DF-4938-81A4-9EA5A0AA06B1}"/>
                  </a:ext>
                </a:extLst>
              </p:cNvPr>
              <p:cNvSpPr txBox="1"/>
              <p:nvPr/>
            </p:nvSpPr>
            <p:spPr>
              <a:xfrm>
                <a:off x="4977750" y="2715095"/>
                <a:ext cx="318783" cy="232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99F4F465-90DF-4938-81A4-9EA5A0AA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50" y="2715095"/>
                <a:ext cx="318783" cy="232949"/>
              </a:xfrm>
              <a:prstGeom prst="rect">
                <a:avLst/>
              </a:prstGeom>
              <a:blipFill>
                <a:blip r:embed="rId13"/>
                <a:stretch>
                  <a:fillRect l="-5769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箭头: 上 177">
            <a:extLst>
              <a:ext uri="{FF2B5EF4-FFF2-40B4-BE49-F238E27FC236}">
                <a16:creationId xmlns:a16="http://schemas.microsoft.com/office/drawing/2014/main" id="{B30D8A79-6F2D-4254-A719-A1E87B0EE3D6}"/>
              </a:ext>
            </a:extLst>
          </p:cNvPr>
          <p:cNvSpPr/>
          <p:nvPr/>
        </p:nvSpPr>
        <p:spPr>
          <a:xfrm>
            <a:off x="5802864" y="5519624"/>
            <a:ext cx="375479" cy="601960"/>
          </a:xfrm>
          <a:prstGeom prst="upArrow">
            <a:avLst/>
          </a:prstGeom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CF610BA-0A07-4B57-A43B-ACE2873B7E85}"/>
              </a:ext>
            </a:extLst>
          </p:cNvPr>
          <p:cNvSpPr txBox="1"/>
          <p:nvPr/>
        </p:nvSpPr>
        <p:spPr>
          <a:xfrm>
            <a:off x="6275066" y="5631815"/>
            <a:ext cx="311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Intra-modal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masking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21616D4D-BA51-4C6C-ABA6-9FEADFCC809B}"/>
              </a:ext>
            </a:extLst>
          </p:cNvPr>
          <p:cNvSpPr txBox="1"/>
          <p:nvPr/>
        </p:nvSpPr>
        <p:spPr>
          <a:xfrm>
            <a:off x="7205506" y="6074460"/>
            <a:ext cx="3357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semantics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CB54123F-EA5A-443B-B23E-F1B8586CB974}"/>
              </a:ext>
            </a:extLst>
          </p:cNvPr>
          <p:cNvSpPr/>
          <p:nvPr/>
        </p:nvSpPr>
        <p:spPr>
          <a:xfrm>
            <a:off x="6580489" y="6150913"/>
            <a:ext cx="530539" cy="256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9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3911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165" name="文本框 164">
            <a:extLst>
              <a:ext uri="{FF2B5EF4-FFF2-40B4-BE49-F238E27FC236}">
                <a16:creationId xmlns:a16="http://schemas.microsoft.com/office/drawing/2014/main" id="{9DBA3271-DD95-48D2-BE0B-6AE07C591213}"/>
              </a:ext>
            </a:extLst>
          </p:cNvPr>
          <p:cNvSpPr txBox="1"/>
          <p:nvPr/>
        </p:nvSpPr>
        <p:spPr>
          <a:xfrm>
            <a:off x="337831" y="1219963"/>
            <a:ext cx="541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Combination-based Curriculum Learning</a:t>
            </a:r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42766EEE-AB9A-458D-8858-BC6F0BD37DD0}"/>
              </a:ext>
            </a:extLst>
          </p:cNvPr>
          <p:cNvSpPr/>
          <p:nvPr/>
        </p:nvSpPr>
        <p:spPr>
          <a:xfrm>
            <a:off x="5873810" y="3017910"/>
            <a:ext cx="5163376" cy="2320242"/>
          </a:xfrm>
          <a:prstGeom prst="roundRect">
            <a:avLst>
              <a:gd name="adj" fmla="val 5178"/>
            </a:avLst>
          </a:prstGeom>
          <a:noFill/>
          <a:ln w="12700">
            <a:prstDash val="sys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2658402-0897-477A-A43B-CBA7B39C3375}"/>
                  </a:ext>
                </a:extLst>
              </p:cNvPr>
              <p:cNvSpPr txBox="1"/>
              <p:nvPr/>
            </p:nvSpPr>
            <p:spPr>
              <a:xfrm>
                <a:off x="6207926" y="3051573"/>
                <a:ext cx="94944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nor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1200" b="0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2658402-0897-477A-A43B-CBA7B39C3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926" y="3051573"/>
                <a:ext cx="949443" cy="184666"/>
              </a:xfrm>
              <a:prstGeom prst="rect">
                <a:avLst/>
              </a:prstGeom>
              <a:blipFill>
                <a:blip r:embed="rId4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9DDE9410-9257-4AC4-BEA1-01F8576C838A}"/>
              </a:ext>
            </a:extLst>
          </p:cNvPr>
          <p:cNvGrpSpPr/>
          <p:nvPr/>
        </p:nvGrpSpPr>
        <p:grpSpPr>
          <a:xfrm>
            <a:off x="592722" y="3127788"/>
            <a:ext cx="1135649" cy="546459"/>
            <a:chOff x="707042" y="4453114"/>
            <a:chExt cx="683726" cy="328195"/>
          </a:xfrm>
        </p:grpSpPr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26FBA41C-4C3B-46A1-97EC-24BD2DE64614}"/>
                </a:ext>
              </a:extLst>
            </p:cNvPr>
            <p:cNvGrpSpPr/>
            <p:nvPr/>
          </p:nvGrpSpPr>
          <p:grpSpPr>
            <a:xfrm>
              <a:off x="745417" y="4496983"/>
              <a:ext cx="216000" cy="221379"/>
              <a:chOff x="6665619" y="2996897"/>
              <a:chExt cx="216000" cy="221379"/>
            </a:xfrm>
          </p:grpSpPr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45BFD275-9D5D-4103-A0FB-4AE87B0585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63B9AA93-00A8-452F-8F3F-61D9A9508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37A3EA7B-610F-4021-9875-9CBFE72C94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C22CAFE0-7D9A-4F32-8B13-489A5DB6B667}"/>
                </a:ext>
              </a:extLst>
            </p:cNvPr>
            <p:cNvGrpSpPr/>
            <p:nvPr/>
          </p:nvGrpSpPr>
          <p:grpSpPr>
            <a:xfrm>
              <a:off x="941896" y="4499672"/>
              <a:ext cx="216000" cy="221379"/>
              <a:chOff x="6665619" y="2996897"/>
              <a:chExt cx="216000" cy="221379"/>
            </a:xfrm>
          </p:grpSpPr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D8A0496D-9B2D-42D5-81F9-BBE932516A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D96B1DA9-B793-4E1E-8BAF-E280A0FAD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552AB981-1203-4DCB-A7C0-CEB9BA7C00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5794D531-2FFD-468E-BDB5-9B9B865C1BB0}"/>
                </a:ext>
              </a:extLst>
            </p:cNvPr>
            <p:cNvGrpSpPr/>
            <p:nvPr/>
          </p:nvGrpSpPr>
          <p:grpSpPr>
            <a:xfrm>
              <a:off x="1141058" y="4499672"/>
              <a:ext cx="216000" cy="221379"/>
              <a:chOff x="6665619" y="2996897"/>
              <a:chExt cx="216000" cy="221379"/>
            </a:xfrm>
          </p:grpSpPr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C4268B38-A25C-4BFC-9473-B14C43A1CC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2EAD5E4B-FFDE-475F-99BD-54EFC982AB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C955BAA6-721A-4A30-BFE8-8FC92506B7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73C446CD-DA6A-4FEE-9458-9797CD59F44E}"/>
                </a:ext>
              </a:extLst>
            </p:cNvPr>
            <p:cNvSpPr/>
            <p:nvPr/>
          </p:nvSpPr>
          <p:spPr>
            <a:xfrm>
              <a:off x="707042" y="4453114"/>
              <a:ext cx="683726" cy="328195"/>
            </a:xfrm>
            <a:prstGeom prst="roundRect">
              <a:avLst/>
            </a:prstGeom>
            <a:noFill/>
            <a:ln w="9525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F1879389-79FD-48FE-B9FD-F5F08437515D}"/>
              </a:ext>
            </a:extLst>
          </p:cNvPr>
          <p:cNvGrpSpPr/>
          <p:nvPr/>
        </p:nvGrpSpPr>
        <p:grpSpPr>
          <a:xfrm>
            <a:off x="650103" y="4430089"/>
            <a:ext cx="891364" cy="908067"/>
            <a:chOff x="917917" y="4877603"/>
            <a:chExt cx="683726" cy="676721"/>
          </a:xfrm>
        </p:grpSpPr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E6F53BA9-216E-4141-AA60-9DE27BA5655C}"/>
                </a:ext>
              </a:extLst>
            </p:cNvPr>
            <p:cNvGrpSpPr/>
            <p:nvPr/>
          </p:nvGrpSpPr>
          <p:grpSpPr>
            <a:xfrm>
              <a:off x="1063301" y="5446324"/>
              <a:ext cx="392958" cy="108000"/>
              <a:chOff x="6990855" y="3702675"/>
              <a:chExt cx="392958" cy="108000"/>
            </a:xfrm>
          </p:grpSpPr>
          <p:sp>
            <p:nvSpPr>
              <p:cNvPr id="211" name="矩形: 圆角 210">
                <a:extLst>
                  <a:ext uri="{FF2B5EF4-FFF2-40B4-BE49-F238E27FC236}">
                    <a16:creationId xmlns:a16="http://schemas.microsoft.com/office/drawing/2014/main" id="{50E2FACA-AAB0-483B-94EB-7E73D6C7D1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5813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2" name="矩形: 圆角 211">
                <a:extLst>
                  <a:ext uri="{FF2B5EF4-FFF2-40B4-BE49-F238E27FC236}">
                    <a16:creationId xmlns:a16="http://schemas.microsoft.com/office/drawing/2014/main" id="{B3861053-B2C4-4F73-9B57-CFA6109E62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3334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3" name="矩形: 圆角 212">
                <a:extLst>
                  <a:ext uri="{FF2B5EF4-FFF2-40B4-BE49-F238E27FC236}">
                    <a16:creationId xmlns:a16="http://schemas.microsoft.com/office/drawing/2014/main" id="{30D1DB55-386F-4762-9B55-0F360DBCE6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0855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98" name="双括号 197">
              <a:extLst>
                <a:ext uri="{FF2B5EF4-FFF2-40B4-BE49-F238E27FC236}">
                  <a16:creationId xmlns:a16="http://schemas.microsoft.com/office/drawing/2014/main" id="{1E0E58FF-5D9A-4EA1-865B-FDCEB24705E0}"/>
                </a:ext>
              </a:extLst>
            </p:cNvPr>
            <p:cNvSpPr/>
            <p:nvPr/>
          </p:nvSpPr>
          <p:spPr>
            <a:xfrm>
              <a:off x="917917" y="4931603"/>
              <a:ext cx="683726" cy="573327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3D6AA302-6A32-4E4C-8A3B-F2E566DF3C83}"/>
                </a:ext>
              </a:extLst>
            </p:cNvPr>
            <p:cNvGrpSpPr/>
            <p:nvPr/>
          </p:nvGrpSpPr>
          <p:grpSpPr>
            <a:xfrm>
              <a:off x="1063301" y="4877603"/>
              <a:ext cx="392958" cy="108000"/>
              <a:chOff x="6990855" y="3702675"/>
              <a:chExt cx="392958" cy="108000"/>
            </a:xfrm>
          </p:grpSpPr>
          <p:sp>
            <p:nvSpPr>
              <p:cNvPr id="208" name="矩形: 圆角 207">
                <a:extLst>
                  <a:ext uri="{FF2B5EF4-FFF2-40B4-BE49-F238E27FC236}">
                    <a16:creationId xmlns:a16="http://schemas.microsoft.com/office/drawing/2014/main" id="{DC846A57-D94B-47EE-8843-D950351A8D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5813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9" name="矩形: 圆角 208">
                <a:extLst>
                  <a:ext uri="{FF2B5EF4-FFF2-40B4-BE49-F238E27FC236}">
                    <a16:creationId xmlns:a16="http://schemas.microsoft.com/office/drawing/2014/main" id="{0E013E13-D8BE-40DC-9ED1-5A8AED005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3334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矩形: 圆角 209">
                <a:extLst>
                  <a:ext uri="{FF2B5EF4-FFF2-40B4-BE49-F238E27FC236}">
                    <a16:creationId xmlns:a16="http://schemas.microsoft.com/office/drawing/2014/main" id="{01D27B02-EEA6-4249-A8C4-4A3432DAD6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0855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7D496880-BDF4-4FDC-9A3E-B8271B967EFF}"/>
                </a:ext>
              </a:extLst>
            </p:cNvPr>
            <p:cNvGrpSpPr/>
            <p:nvPr/>
          </p:nvGrpSpPr>
          <p:grpSpPr>
            <a:xfrm>
              <a:off x="1063301" y="5053963"/>
              <a:ext cx="392958" cy="108000"/>
              <a:chOff x="6990855" y="3702675"/>
              <a:chExt cx="392958" cy="108000"/>
            </a:xfrm>
          </p:grpSpPr>
          <p:sp>
            <p:nvSpPr>
              <p:cNvPr id="205" name="矩形: 圆角 204">
                <a:extLst>
                  <a:ext uri="{FF2B5EF4-FFF2-40B4-BE49-F238E27FC236}">
                    <a16:creationId xmlns:a16="http://schemas.microsoft.com/office/drawing/2014/main" id="{3220B8D5-716D-4441-AFE7-2F345BB870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75813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6664B7BA-271D-4DDB-AEC0-BE459FA57F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33334" y="3702675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7" name="矩形: 圆角 206">
                <a:extLst>
                  <a:ext uri="{FF2B5EF4-FFF2-40B4-BE49-F238E27FC236}">
                    <a16:creationId xmlns:a16="http://schemas.microsoft.com/office/drawing/2014/main" id="{FBF123E5-994D-4CAE-8EE2-AF179C2F0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90855" y="3702675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4C5AA7D5-D25F-4872-8C98-70455BC586E6}"/>
                </a:ext>
              </a:extLst>
            </p:cNvPr>
            <p:cNvGrpSpPr/>
            <p:nvPr/>
          </p:nvGrpSpPr>
          <p:grpSpPr>
            <a:xfrm>
              <a:off x="1152659" y="5282543"/>
              <a:ext cx="195600" cy="43200"/>
              <a:chOff x="2762364" y="4278305"/>
              <a:chExt cx="195600" cy="43200"/>
            </a:xfrm>
          </p:grpSpPr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3F0A40AB-57C5-433A-A34B-8C36A0BC58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23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97BC44EF-F852-46CB-8DE8-9E454E5BAE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85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E9D97C02-5CE6-4243-8554-80CD561DB9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47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30E48132-6183-4C57-BF91-44A6ADC3BD60}"/>
              </a:ext>
            </a:extLst>
          </p:cNvPr>
          <p:cNvGrpSpPr/>
          <p:nvPr/>
        </p:nvGrpSpPr>
        <p:grpSpPr>
          <a:xfrm>
            <a:off x="2270220" y="2694560"/>
            <a:ext cx="1591641" cy="1867152"/>
            <a:chOff x="2213138" y="3824913"/>
            <a:chExt cx="999176" cy="1249880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CED076C9-BF84-43DB-818F-E5464768D330}"/>
                </a:ext>
              </a:extLst>
            </p:cNvPr>
            <p:cNvGrpSpPr/>
            <p:nvPr/>
          </p:nvGrpSpPr>
          <p:grpSpPr>
            <a:xfrm>
              <a:off x="2373820" y="3824913"/>
              <a:ext cx="683726" cy="328195"/>
              <a:chOff x="707042" y="4453114"/>
              <a:chExt cx="683726" cy="328195"/>
            </a:xfrm>
          </p:grpSpPr>
          <p:grpSp>
            <p:nvGrpSpPr>
              <p:cNvPr id="249" name="组合 248">
                <a:extLst>
                  <a:ext uri="{FF2B5EF4-FFF2-40B4-BE49-F238E27FC236}">
                    <a16:creationId xmlns:a16="http://schemas.microsoft.com/office/drawing/2014/main" id="{C0E3BC28-27D4-4004-847E-9554A4192C76}"/>
                  </a:ext>
                </a:extLst>
              </p:cNvPr>
              <p:cNvGrpSpPr/>
              <p:nvPr/>
            </p:nvGrpSpPr>
            <p:grpSpPr>
              <a:xfrm>
                <a:off x="745417" y="4496983"/>
                <a:ext cx="216000" cy="221379"/>
                <a:chOff x="6665619" y="2996897"/>
                <a:chExt cx="216000" cy="221379"/>
              </a:xfrm>
            </p:grpSpPr>
            <p:sp>
              <p:nvSpPr>
                <p:cNvPr id="259" name="矩形: 圆角 258">
                  <a:extLst>
                    <a:ext uri="{FF2B5EF4-FFF2-40B4-BE49-F238E27FC236}">
                      <a16:creationId xmlns:a16="http://schemas.microsoft.com/office/drawing/2014/main" id="{0F9B859D-B49C-4D54-BF1C-C02CC75229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0" name="矩形: 圆角 259">
                  <a:extLst>
                    <a:ext uri="{FF2B5EF4-FFF2-40B4-BE49-F238E27FC236}">
                      <a16:creationId xmlns:a16="http://schemas.microsoft.com/office/drawing/2014/main" id="{76B13F90-8048-4B9C-B3E0-5FFCEBA44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1" name="矩形: 圆角 260">
                  <a:extLst>
                    <a:ext uri="{FF2B5EF4-FFF2-40B4-BE49-F238E27FC236}">
                      <a16:creationId xmlns:a16="http://schemas.microsoft.com/office/drawing/2014/main" id="{B3666BBC-7597-4DDC-99EE-7F5D4D12D2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50" name="组合 249">
                <a:extLst>
                  <a:ext uri="{FF2B5EF4-FFF2-40B4-BE49-F238E27FC236}">
                    <a16:creationId xmlns:a16="http://schemas.microsoft.com/office/drawing/2014/main" id="{1FFF401A-C70C-4BEA-8034-BFD71A6D7D2F}"/>
                  </a:ext>
                </a:extLst>
              </p:cNvPr>
              <p:cNvGrpSpPr/>
              <p:nvPr/>
            </p:nvGrpSpPr>
            <p:grpSpPr>
              <a:xfrm>
                <a:off x="941896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56" name="矩形: 圆角 255">
                  <a:extLst>
                    <a:ext uri="{FF2B5EF4-FFF2-40B4-BE49-F238E27FC236}">
                      <a16:creationId xmlns:a16="http://schemas.microsoft.com/office/drawing/2014/main" id="{BC059F09-6E93-4D8E-858A-31F56242AD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57" name="矩形: 圆角 256">
                  <a:extLst>
                    <a:ext uri="{FF2B5EF4-FFF2-40B4-BE49-F238E27FC236}">
                      <a16:creationId xmlns:a16="http://schemas.microsoft.com/office/drawing/2014/main" id="{D86ED519-E745-4CE8-BEC0-1A1440B74E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58" name="矩形: 圆角 257">
                  <a:extLst>
                    <a:ext uri="{FF2B5EF4-FFF2-40B4-BE49-F238E27FC236}">
                      <a16:creationId xmlns:a16="http://schemas.microsoft.com/office/drawing/2014/main" id="{96AD0BF3-F917-4059-9BAB-3DBFEB41A0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  <p:grpSp>
            <p:nvGrpSpPr>
              <p:cNvPr id="251" name="组合 250">
                <a:extLst>
                  <a:ext uri="{FF2B5EF4-FFF2-40B4-BE49-F238E27FC236}">
                    <a16:creationId xmlns:a16="http://schemas.microsoft.com/office/drawing/2014/main" id="{72F04050-C529-4A0D-8ABB-1CC99356B395}"/>
                  </a:ext>
                </a:extLst>
              </p:cNvPr>
              <p:cNvGrpSpPr/>
              <p:nvPr/>
            </p:nvGrpSpPr>
            <p:grpSpPr>
              <a:xfrm>
                <a:off x="1141058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53" name="矩形: 圆角 252">
                  <a:extLst>
                    <a:ext uri="{FF2B5EF4-FFF2-40B4-BE49-F238E27FC236}">
                      <a16:creationId xmlns:a16="http://schemas.microsoft.com/office/drawing/2014/main" id="{20D65362-F534-481F-8DF1-9077F0022C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4" name="矩形: 圆角 253">
                  <a:extLst>
                    <a:ext uri="{FF2B5EF4-FFF2-40B4-BE49-F238E27FC236}">
                      <a16:creationId xmlns:a16="http://schemas.microsoft.com/office/drawing/2014/main" id="{57D2281F-8100-4C8D-BFC7-8AF25B8ECF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5" name="矩形: 圆角 254">
                  <a:extLst>
                    <a:ext uri="{FF2B5EF4-FFF2-40B4-BE49-F238E27FC236}">
                      <a16:creationId xmlns:a16="http://schemas.microsoft.com/office/drawing/2014/main" id="{DFDC0A9C-25A6-4AF2-89DC-139E7F269A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52" name="矩形: 圆角 251">
                <a:extLst>
                  <a:ext uri="{FF2B5EF4-FFF2-40B4-BE49-F238E27FC236}">
                    <a16:creationId xmlns:a16="http://schemas.microsoft.com/office/drawing/2014/main" id="{320F1941-30E6-4257-A370-BFC598655242}"/>
                  </a:ext>
                </a:extLst>
              </p:cNvPr>
              <p:cNvSpPr/>
              <p:nvPr/>
            </p:nvSpPr>
            <p:spPr>
              <a:xfrm>
                <a:off x="707042" y="4453114"/>
                <a:ext cx="683726" cy="328195"/>
              </a:xfrm>
              <a:prstGeom prst="round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4973BC17-52E5-4A76-9ABE-D8AE5C6031B7}"/>
                </a:ext>
              </a:extLst>
            </p:cNvPr>
            <p:cNvGrpSpPr/>
            <p:nvPr/>
          </p:nvGrpSpPr>
          <p:grpSpPr>
            <a:xfrm>
              <a:off x="2612525" y="4658519"/>
              <a:ext cx="195600" cy="43200"/>
              <a:chOff x="2762364" y="4278305"/>
              <a:chExt cx="195600" cy="43200"/>
            </a:xfrm>
          </p:grpSpPr>
          <p:sp>
            <p:nvSpPr>
              <p:cNvPr id="246" name="椭圆 245">
                <a:extLst>
                  <a:ext uri="{FF2B5EF4-FFF2-40B4-BE49-F238E27FC236}">
                    <a16:creationId xmlns:a16="http://schemas.microsoft.com/office/drawing/2014/main" id="{BB2B0669-7AD1-4B43-AA55-826F959C7D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23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椭圆 246">
                <a:extLst>
                  <a:ext uri="{FF2B5EF4-FFF2-40B4-BE49-F238E27FC236}">
                    <a16:creationId xmlns:a16="http://schemas.microsoft.com/office/drawing/2014/main" id="{62C85839-B7B4-4299-AD5D-19FEE2A740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85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" name="椭圆 247">
                <a:extLst>
                  <a:ext uri="{FF2B5EF4-FFF2-40B4-BE49-F238E27FC236}">
                    <a16:creationId xmlns:a16="http://schemas.microsoft.com/office/drawing/2014/main" id="{F26E3959-6E5F-4EA4-B68B-FFF936B1B6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4764" y="4278305"/>
                <a:ext cx="43200" cy="4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7" name="组合 216">
              <a:extLst>
                <a:ext uri="{FF2B5EF4-FFF2-40B4-BE49-F238E27FC236}">
                  <a16:creationId xmlns:a16="http://schemas.microsoft.com/office/drawing/2014/main" id="{899032A5-A205-4274-8F01-C69AC67C7DB3}"/>
                </a:ext>
              </a:extLst>
            </p:cNvPr>
            <p:cNvGrpSpPr/>
            <p:nvPr/>
          </p:nvGrpSpPr>
          <p:grpSpPr>
            <a:xfrm>
              <a:off x="2374121" y="4259386"/>
              <a:ext cx="683726" cy="328195"/>
              <a:chOff x="707042" y="4453114"/>
              <a:chExt cx="683726" cy="328195"/>
            </a:xfrm>
          </p:grpSpPr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7B6A3834-E183-4482-BDBA-647EFCB89B5D}"/>
                  </a:ext>
                </a:extLst>
              </p:cNvPr>
              <p:cNvGrpSpPr/>
              <p:nvPr/>
            </p:nvGrpSpPr>
            <p:grpSpPr>
              <a:xfrm>
                <a:off x="745417" y="4496983"/>
                <a:ext cx="216000" cy="221379"/>
                <a:chOff x="6665619" y="2996897"/>
                <a:chExt cx="216000" cy="221379"/>
              </a:xfrm>
            </p:grpSpPr>
            <p:sp>
              <p:nvSpPr>
                <p:cNvPr id="243" name="矩形: 圆角 242">
                  <a:extLst>
                    <a:ext uri="{FF2B5EF4-FFF2-40B4-BE49-F238E27FC236}">
                      <a16:creationId xmlns:a16="http://schemas.microsoft.com/office/drawing/2014/main" id="{F7E1E835-14DB-4A9B-A6DF-8A4E57F1F5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4" name="矩形: 圆角 243">
                  <a:extLst>
                    <a:ext uri="{FF2B5EF4-FFF2-40B4-BE49-F238E27FC236}">
                      <a16:creationId xmlns:a16="http://schemas.microsoft.com/office/drawing/2014/main" id="{216BA17F-1472-4A9B-B208-ACB49CF53D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5" name="矩形: 圆角 244">
                  <a:extLst>
                    <a:ext uri="{FF2B5EF4-FFF2-40B4-BE49-F238E27FC236}">
                      <a16:creationId xmlns:a16="http://schemas.microsoft.com/office/drawing/2014/main" id="{19897BBF-5F06-477D-A3A3-A889D30F25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7A9D979-E8A2-42B0-B514-94BE94616DEE}"/>
                  </a:ext>
                </a:extLst>
              </p:cNvPr>
              <p:cNvGrpSpPr/>
              <p:nvPr/>
            </p:nvGrpSpPr>
            <p:grpSpPr>
              <a:xfrm>
                <a:off x="941896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40" name="矩形: 圆角 239">
                  <a:extLst>
                    <a:ext uri="{FF2B5EF4-FFF2-40B4-BE49-F238E27FC236}">
                      <a16:creationId xmlns:a16="http://schemas.microsoft.com/office/drawing/2014/main" id="{E11B6B08-2CAC-4795-8D0D-AF37984A4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41" name="矩形: 圆角 240">
                  <a:extLst>
                    <a:ext uri="{FF2B5EF4-FFF2-40B4-BE49-F238E27FC236}">
                      <a16:creationId xmlns:a16="http://schemas.microsoft.com/office/drawing/2014/main" id="{2E9019C0-CFD8-42DA-AE33-48753EB8B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42" name="矩形: 圆角 241">
                  <a:extLst>
                    <a:ext uri="{FF2B5EF4-FFF2-40B4-BE49-F238E27FC236}">
                      <a16:creationId xmlns:a16="http://schemas.microsoft.com/office/drawing/2014/main" id="{E94D01DF-2982-4BAA-B3E7-FA12D2A3AE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6E37B9E9-BFAC-4703-9580-17161E9C5CEA}"/>
                  </a:ext>
                </a:extLst>
              </p:cNvPr>
              <p:cNvGrpSpPr/>
              <p:nvPr/>
            </p:nvGrpSpPr>
            <p:grpSpPr>
              <a:xfrm>
                <a:off x="1141058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37" name="矩形: 圆角 236">
                  <a:extLst>
                    <a:ext uri="{FF2B5EF4-FFF2-40B4-BE49-F238E27FC236}">
                      <a16:creationId xmlns:a16="http://schemas.microsoft.com/office/drawing/2014/main" id="{34C82273-01A6-4840-81FA-6603DBFC9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186B45DA-E696-477D-A039-60AE303593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6BC3D3AD-7A1A-432C-9A73-FB2911AE5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36" name="矩形: 圆角 235">
                <a:extLst>
                  <a:ext uri="{FF2B5EF4-FFF2-40B4-BE49-F238E27FC236}">
                    <a16:creationId xmlns:a16="http://schemas.microsoft.com/office/drawing/2014/main" id="{BC575C03-2768-437B-9D77-A821091A437B}"/>
                  </a:ext>
                </a:extLst>
              </p:cNvPr>
              <p:cNvSpPr/>
              <p:nvPr/>
            </p:nvSpPr>
            <p:spPr>
              <a:xfrm>
                <a:off x="707042" y="4453114"/>
                <a:ext cx="683726" cy="328195"/>
              </a:xfrm>
              <a:prstGeom prst="round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" name="组合 217">
              <a:extLst>
                <a:ext uri="{FF2B5EF4-FFF2-40B4-BE49-F238E27FC236}">
                  <a16:creationId xmlns:a16="http://schemas.microsoft.com/office/drawing/2014/main" id="{0570963A-A47F-45C8-AE78-05CB3961210B}"/>
                </a:ext>
              </a:extLst>
            </p:cNvPr>
            <p:cNvGrpSpPr/>
            <p:nvPr/>
          </p:nvGrpSpPr>
          <p:grpSpPr>
            <a:xfrm>
              <a:off x="2373820" y="4746598"/>
              <a:ext cx="683726" cy="328195"/>
              <a:chOff x="707042" y="4453114"/>
              <a:chExt cx="683726" cy="328195"/>
            </a:xfrm>
          </p:grpSpPr>
          <p:grpSp>
            <p:nvGrpSpPr>
              <p:cNvPr id="220" name="组合 219">
                <a:extLst>
                  <a:ext uri="{FF2B5EF4-FFF2-40B4-BE49-F238E27FC236}">
                    <a16:creationId xmlns:a16="http://schemas.microsoft.com/office/drawing/2014/main" id="{DE21DFC3-9D53-4F4F-B1B6-8B865D424F60}"/>
                  </a:ext>
                </a:extLst>
              </p:cNvPr>
              <p:cNvGrpSpPr/>
              <p:nvPr/>
            </p:nvGrpSpPr>
            <p:grpSpPr>
              <a:xfrm>
                <a:off x="745417" y="4496983"/>
                <a:ext cx="216000" cy="221379"/>
                <a:chOff x="6665619" y="2996897"/>
                <a:chExt cx="216000" cy="221379"/>
              </a:xfrm>
            </p:grpSpPr>
            <p:sp>
              <p:nvSpPr>
                <p:cNvPr id="230" name="矩形: 圆角 229">
                  <a:extLst>
                    <a:ext uri="{FF2B5EF4-FFF2-40B4-BE49-F238E27FC236}">
                      <a16:creationId xmlns:a16="http://schemas.microsoft.com/office/drawing/2014/main" id="{E7004B73-B479-47A2-9276-4319D0A88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1" name="矩形: 圆角 230">
                  <a:extLst>
                    <a:ext uri="{FF2B5EF4-FFF2-40B4-BE49-F238E27FC236}">
                      <a16:creationId xmlns:a16="http://schemas.microsoft.com/office/drawing/2014/main" id="{C3B2927D-AC0C-41AE-9AC6-7581A3D320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32" name="矩形: 圆角 231">
                  <a:extLst>
                    <a:ext uri="{FF2B5EF4-FFF2-40B4-BE49-F238E27FC236}">
                      <a16:creationId xmlns:a16="http://schemas.microsoft.com/office/drawing/2014/main" id="{FB595236-9FB0-4E9C-AF61-DF8CF56A38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D00D9239-9EA1-44FD-BA36-8CD46B38D465}"/>
                  </a:ext>
                </a:extLst>
              </p:cNvPr>
              <p:cNvGrpSpPr/>
              <p:nvPr/>
            </p:nvGrpSpPr>
            <p:grpSpPr>
              <a:xfrm>
                <a:off x="941896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27" name="矩形: 圆角 226">
                  <a:extLst>
                    <a:ext uri="{FF2B5EF4-FFF2-40B4-BE49-F238E27FC236}">
                      <a16:creationId xmlns:a16="http://schemas.microsoft.com/office/drawing/2014/main" id="{AF81F97B-AC3D-47BA-99B7-5842B9B8EE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28" name="矩形: 圆角 227">
                  <a:extLst>
                    <a:ext uri="{FF2B5EF4-FFF2-40B4-BE49-F238E27FC236}">
                      <a16:creationId xmlns:a16="http://schemas.microsoft.com/office/drawing/2014/main" id="{624094DF-9BAC-4D31-BC03-BFB961D77C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29" name="矩形: 圆角 228">
                  <a:extLst>
                    <a:ext uri="{FF2B5EF4-FFF2-40B4-BE49-F238E27FC236}">
                      <a16:creationId xmlns:a16="http://schemas.microsoft.com/office/drawing/2014/main" id="{5AD4F3EE-9CAF-469B-9693-14D75FA7C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</p:grpSp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9964F375-DFF8-4D18-AEDB-5E7F326D7CC6}"/>
                  </a:ext>
                </a:extLst>
              </p:cNvPr>
              <p:cNvGrpSpPr/>
              <p:nvPr/>
            </p:nvGrpSpPr>
            <p:grpSpPr>
              <a:xfrm>
                <a:off x="1141058" y="4499672"/>
                <a:ext cx="216000" cy="221379"/>
                <a:chOff x="6665619" y="2996897"/>
                <a:chExt cx="216000" cy="221379"/>
              </a:xfrm>
            </p:grpSpPr>
            <p:sp>
              <p:nvSpPr>
                <p:cNvPr id="224" name="矩形: 圆角 223">
                  <a:extLst>
                    <a:ext uri="{FF2B5EF4-FFF2-40B4-BE49-F238E27FC236}">
                      <a16:creationId xmlns:a16="http://schemas.microsoft.com/office/drawing/2014/main" id="{13A7C24F-AA5C-4BC7-90CB-DA9EBDE74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73619" y="2996897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5" name="矩形: 圆角 224">
                  <a:extLst>
                    <a:ext uri="{FF2B5EF4-FFF2-40B4-BE49-F238E27FC236}">
                      <a16:creationId xmlns:a16="http://schemas.microsoft.com/office/drawing/2014/main" id="{82E5BC61-1A30-4393-BF95-EB820DA036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19619" y="3050018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6" name="矩形: 圆角 225">
                  <a:extLst>
                    <a:ext uri="{FF2B5EF4-FFF2-40B4-BE49-F238E27FC236}">
                      <a16:creationId xmlns:a16="http://schemas.microsoft.com/office/drawing/2014/main" id="{16C4E409-D9B2-49F4-982C-33C6F4BB68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665619" y="3110276"/>
                  <a:ext cx="108000" cy="1080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rgbClr val="4068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23" name="矩形: 圆角 222">
                <a:extLst>
                  <a:ext uri="{FF2B5EF4-FFF2-40B4-BE49-F238E27FC236}">
                    <a16:creationId xmlns:a16="http://schemas.microsoft.com/office/drawing/2014/main" id="{611DAA4F-452F-4939-8AED-105027F6D4F5}"/>
                  </a:ext>
                </a:extLst>
              </p:cNvPr>
              <p:cNvSpPr/>
              <p:nvPr/>
            </p:nvSpPr>
            <p:spPr>
              <a:xfrm>
                <a:off x="707042" y="4453114"/>
                <a:ext cx="683726" cy="328195"/>
              </a:xfrm>
              <a:prstGeom prst="roundRect">
                <a:avLst/>
              </a:prstGeom>
              <a:noFill/>
              <a:ln w="9525">
                <a:solidFill>
                  <a:schemeClr val="accent5">
                    <a:lumMod val="7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9" name="双括号 218">
              <a:extLst>
                <a:ext uri="{FF2B5EF4-FFF2-40B4-BE49-F238E27FC236}">
                  <a16:creationId xmlns:a16="http://schemas.microsoft.com/office/drawing/2014/main" id="{2F754F8A-3230-4A47-854E-A79467A68685}"/>
                </a:ext>
              </a:extLst>
            </p:cNvPr>
            <p:cNvSpPr/>
            <p:nvPr/>
          </p:nvSpPr>
          <p:spPr>
            <a:xfrm>
              <a:off x="2213138" y="4007208"/>
              <a:ext cx="999176" cy="944379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53839443-0C1B-4F08-9710-E556EB64C48C}"/>
              </a:ext>
            </a:extLst>
          </p:cNvPr>
          <p:cNvGrpSpPr/>
          <p:nvPr/>
        </p:nvGrpSpPr>
        <p:grpSpPr>
          <a:xfrm>
            <a:off x="4350979" y="2894573"/>
            <a:ext cx="200560" cy="1342213"/>
            <a:chOff x="3595109" y="4056887"/>
            <a:chExt cx="120700" cy="806103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697A23EF-F12B-44AF-BC20-8FD8E874EB4A}"/>
                </a:ext>
              </a:extLst>
            </p:cNvPr>
            <p:cNvGrpSpPr/>
            <p:nvPr/>
          </p:nvGrpSpPr>
          <p:grpSpPr>
            <a:xfrm>
              <a:off x="3595109" y="4056887"/>
              <a:ext cx="108000" cy="806103"/>
              <a:chOff x="3695099" y="3928016"/>
              <a:chExt cx="108000" cy="806103"/>
            </a:xfrm>
          </p:grpSpPr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E5B6207D-39F7-42B3-8F56-19F7CE808187}"/>
                  </a:ext>
                </a:extLst>
              </p:cNvPr>
              <p:cNvGrpSpPr/>
              <p:nvPr/>
            </p:nvGrpSpPr>
            <p:grpSpPr>
              <a:xfrm rot="16200000">
                <a:off x="3651299" y="4408707"/>
                <a:ext cx="195600" cy="43200"/>
                <a:chOff x="2762364" y="4278305"/>
                <a:chExt cx="195600" cy="43200"/>
              </a:xfrm>
            </p:grpSpPr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3166CCEA-75C3-4905-B727-FB21D89E0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62364" y="4278305"/>
                  <a:ext cx="43200" cy="4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椭圆 270">
                  <a:extLst>
                    <a:ext uri="{FF2B5EF4-FFF2-40B4-BE49-F238E27FC236}">
                      <a16:creationId xmlns:a16="http://schemas.microsoft.com/office/drawing/2014/main" id="{999309C8-90E3-4A46-8591-23A98ED145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38564" y="4278305"/>
                  <a:ext cx="43200" cy="4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椭圆 271">
                  <a:extLst>
                    <a:ext uri="{FF2B5EF4-FFF2-40B4-BE49-F238E27FC236}">
                      <a16:creationId xmlns:a16="http://schemas.microsoft.com/office/drawing/2014/main" id="{A0E9BA30-1668-425A-B6B4-F36C02E664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14764" y="4278305"/>
                  <a:ext cx="43200" cy="43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7" name="矩形: 圆角 266">
                <a:extLst>
                  <a:ext uri="{FF2B5EF4-FFF2-40B4-BE49-F238E27FC236}">
                    <a16:creationId xmlns:a16="http://schemas.microsoft.com/office/drawing/2014/main" id="{ADBEAE6B-3309-4578-9B6F-9184D8794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099" y="3928016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8" name="矩形: 圆角 267">
                <a:extLst>
                  <a:ext uri="{FF2B5EF4-FFF2-40B4-BE49-F238E27FC236}">
                    <a16:creationId xmlns:a16="http://schemas.microsoft.com/office/drawing/2014/main" id="{DC412666-E641-4832-8EE9-E727CAA73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099" y="4119728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9" name="矩形: 圆角 268">
                <a:extLst>
                  <a:ext uri="{FF2B5EF4-FFF2-40B4-BE49-F238E27FC236}">
                    <a16:creationId xmlns:a16="http://schemas.microsoft.com/office/drawing/2014/main" id="{960D9CAF-AACB-4C58-91BD-815AA8E727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95099" y="4626119"/>
                <a:ext cx="108000" cy="10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4068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64" name="连接符: 曲线 263">
              <a:extLst>
                <a:ext uri="{FF2B5EF4-FFF2-40B4-BE49-F238E27FC236}">
                  <a16:creationId xmlns:a16="http://schemas.microsoft.com/office/drawing/2014/main" id="{4A11060E-1C25-4A59-A2A5-C34F644E293B}"/>
                </a:ext>
              </a:extLst>
            </p:cNvPr>
            <p:cNvCxnSpPr>
              <a:stCxn id="267" idx="3"/>
              <a:endCxn id="268" idx="3"/>
            </p:cNvCxnSpPr>
            <p:nvPr/>
          </p:nvCxnSpPr>
          <p:spPr>
            <a:xfrm>
              <a:off x="3703109" y="4110887"/>
              <a:ext cx="12700" cy="191712"/>
            </a:xfrm>
            <a:prstGeom prst="curvedConnector3">
              <a:avLst>
                <a:gd name="adj1" fmla="val 1100000"/>
              </a:avLst>
            </a:prstGeom>
            <a:ln w="3175">
              <a:solidFill>
                <a:srgbClr val="92D05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连接符: 曲线 264">
              <a:extLst>
                <a:ext uri="{FF2B5EF4-FFF2-40B4-BE49-F238E27FC236}">
                  <a16:creationId xmlns:a16="http://schemas.microsoft.com/office/drawing/2014/main" id="{33611AD3-6AB8-4FFC-8887-5D84D290097E}"/>
                </a:ext>
              </a:extLst>
            </p:cNvPr>
            <p:cNvCxnSpPr>
              <a:stCxn id="267" idx="3"/>
              <a:endCxn id="269" idx="3"/>
            </p:cNvCxnSpPr>
            <p:nvPr/>
          </p:nvCxnSpPr>
          <p:spPr>
            <a:xfrm>
              <a:off x="3703109" y="4110887"/>
              <a:ext cx="12700" cy="698103"/>
            </a:xfrm>
            <a:prstGeom prst="curvedConnector3">
              <a:avLst>
                <a:gd name="adj1" fmla="val 2150000"/>
              </a:avLst>
            </a:prstGeom>
            <a:ln>
              <a:solidFill>
                <a:srgbClr val="92D05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02DB7D51-A84E-4C12-B249-B2997E5696DC}"/>
                  </a:ext>
                </a:extLst>
              </p:cNvPr>
              <p:cNvSpPr txBox="1"/>
              <p:nvPr/>
            </p:nvSpPr>
            <p:spPr>
              <a:xfrm>
                <a:off x="6163977" y="4167118"/>
                <a:ext cx="96850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3" name="文本框 272">
                <a:extLst>
                  <a:ext uri="{FF2B5EF4-FFF2-40B4-BE49-F238E27FC236}">
                    <a16:creationId xmlns:a16="http://schemas.microsoft.com/office/drawing/2014/main" id="{02DB7D51-A84E-4C12-B249-B2997E56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977" y="4167118"/>
                <a:ext cx="968503" cy="184666"/>
              </a:xfrm>
              <a:prstGeom prst="rect">
                <a:avLst/>
              </a:prstGeom>
              <a:blipFill>
                <a:blip r:embed="rId5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F11FF2EB-279F-47E2-84E9-4F18A56B5128}"/>
              </a:ext>
            </a:extLst>
          </p:cNvPr>
          <p:cNvGrpSpPr/>
          <p:nvPr/>
        </p:nvGrpSpPr>
        <p:grpSpPr>
          <a:xfrm>
            <a:off x="7515420" y="3833446"/>
            <a:ext cx="512294" cy="144921"/>
            <a:chOff x="6990855" y="3702675"/>
            <a:chExt cx="392958" cy="108000"/>
          </a:xfrm>
        </p:grpSpPr>
        <p:sp>
          <p:nvSpPr>
            <p:cNvPr id="275" name="矩形: 圆角 274">
              <a:extLst>
                <a:ext uri="{FF2B5EF4-FFF2-40B4-BE49-F238E27FC236}">
                  <a16:creationId xmlns:a16="http://schemas.microsoft.com/office/drawing/2014/main" id="{78AB352E-80C0-46AF-AEFD-179F5F616E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5813" y="3702675"/>
              <a:ext cx="108000" cy="108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6" name="矩形: 圆角 275">
              <a:extLst>
                <a:ext uri="{FF2B5EF4-FFF2-40B4-BE49-F238E27FC236}">
                  <a16:creationId xmlns:a16="http://schemas.microsoft.com/office/drawing/2014/main" id="{FE8D1FAC-FAE6-4142-B0CB-25E83E4A3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33334" y="3702675"/>
              <a:ext cx="108000" cy="10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7" name="矩形: 圆角 276">
              <a:extLst>
                <a:ext uri="{FF2B5EF4-FFF2-40B4-BE49-F238E27FC236}">
                  <a16:creationId xmlns:a16="http://schemas.microsoft.com/office/drawing/2014/main" id="{A0E76C9B-A4D5-4851-B324-B93AF3239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0855" y="3702675"/>
              <a:ext cx="108000" cy="108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B7919512-5137-46AA-881E-5B01AAE66EAB}"/>
              </a:ext>
            </a:extLst>
          </p:cNvPr>
          <p:cNvGrpSpPr/>
          <p:nvPr/>
        </p:nvGrpSpPr>
        <p:grpSpPr>
          <a:xfrm>
            <a:off x="8848285" y="3785340"/>
            <a:ext cx="714496" cy="306451"/>
            <a:chOff x="6015481" y="5061164"/>
            <a:chExt cx="548058" cy="228377"/>
          </a:xfrm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BA699FE1-4F46-4F03-9518-8375240E6602}"/>
                </a:ext>
              </a:extLst>
            </p:cNvPr>
            <p:cNvGrpSpPr/>
            <p:nvPr/>
          </p:nvGrpSpPr>
          <p:grpSpPr>
            <a:xfrm>
              <a:off x="6185539" y="5065473"/>
              <a:ext cx="216000" cy="221379"/>
              <a:chOff x="6665619" y="2996897"/>
              <a:chExt cx="216000" cy="221379"/>
            </a:xfrm>
          </p:grpSpPr>
          <p:sp>
            <p:nvSpPr>
              <p:cNvPr id="288" name="矩形: 圆角 287">
                <a:extLst>
                  <a:ext uri="{FF2B5EF4-FFF2-40B4-BE49-F238E27FC236}">
                    <a16:creationId xmlns:a16="http://schemas.microsoft.com/office/drawing/2014/main" id="{CC2F5769-8811-48E5-9EC3-5794F7B20F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9" name="矩形: 圆角 288">
                <a:extLst>
                  <a:ext uri="{FF2B5EF4-FFF2-40B4-BE49-F238E27FC236}">
                    <a16:creationId xmlns:a16="http://schemas.microsoft.com/office/drawing/2014/main" id="{C43D7645-80E8-4FA4-B932-94BF6A2468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0" name="矩形: 圆角 289">
                <a:extLst>
                  <a:ext uri="{FF2B5EF4-FFF2-40B4-BE49-F238E27FC236}">
                    <a16:creationId xmlns:a16="http://schemas.microsoft.com/office/drawing/2014/main" id="{2956F9C9-C7B5-4C22-9E79-F903E12A0C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5072C3D-3145-4AF7-AE11-C126467B848B}"/>
                </a:ext>
              </a:extLst>
            </p:cNvPr>
            <p:cNvGrpSpPr/>
            <p:nvPr/>
          </p:nvGrpSpPr>
          <p:grpSpPr>
            <a:xfrm>
              <a:off x="6015481" y="5061164"/>
              <a:ext cx="216000" cy="221379"/>
              <a:chOff x="6665619" y="2996897"/>
              <a:chExt cx="216000" cy="221379"/>
            </a:xfrm>
          </p:grpSpPr>
          <p:sp>
            <p:nvSpPr>
              <p:cNvPr id="285" name="矩形: 圆角 284">
                <a:extLst>
                  <a:ext uri="{FF2B5EF4-FFF2-40B4-BE49-F238E27FC236}">
                    <a16:creationId xmlns:a16="http://schemas.microsoft.com/office/drawing/2014/main" id="{1DC22BDF-1E72-4232-AAAB-E63B0AE230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6" name="矩形: 圆角 285">
                <a:extLst>
                  <a:ext uri="{FF2B5EF4-FFF2-40B4-BE49-F238E27FC236}">
                    <a16:creationId xmlns:a16="http://schemas.microsoft.com/office/drawing/2014/main" id="{DB66D179-8C27-4C97-8519-7274A4739E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7" name="矩形: 圆角 286">
                <a:extLst>
                  <a:ext uri="{FF2B5EF4-FFF2-40B4-BE49-F238E27FC236}">
                    <a16:creationId xmlns:a16="http://schemas.microsoft.com/office/drawing/2014/main" id="{C502D188-AFC9-4FC9-B8C1-6D3B273F7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5AED7D98-B57F-4807-AA4D-8EBB5B6DB434}"/>
                </a:ext>
              </a:extLst>
            </p:cNvPr>
            <p:cNvGrpSpPr/>
            <p:nvPr/>
          </p:nvGrpSpPr>
          <p:grpSpPr>
            <a:xfrm>
              <a:off x="6347539" y="5068162"/>
              <a:ext cx="216000" cy="221379"/>
              <a:chOff x="6665619" y="2996897"/>
              <a:chExt cx="216000" cy="221379"/>
            </a:xfrm>
          </p:grpSpPr>
          <p:sp>
            <p:nvSpPr>
              <p:cNvPr id="282" name="矩形: 圆角 281">
                <a:extLst>
                  <a:ext uri="{FF2B5EF4-FFF2-40B4-BE49-F238E27FC236}">
                    <a16:creationId xmlns:a16="http://schemas.microsoft.com/office/drawing/2014/main" id="{51D76C8F-BA6A-4D93-B57A-291B4B89C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3" name="矩形: 圆角 282">
                <a:extLst>
                  <a:ext uri="{FF2B5EF4-FFF2-40B4-BE49-F238E27FC236}">
                    <a16:creationId xmlns:a16="http://schemas.microsoft.com/office/drawing/2014/main" id="{63506CCB-F817-49F1-84B2-C38A194A49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4" name="矩形: 圆角 283">
                <a:extLst>
                  <a:ext uri="{FF2B5EF4-FFF2-40B4-BE49-F238E27FC236}">
                    <a16:creationId xmlns:a16="http://schemas.microsoft.com/office/drawing/2014/main" id="{80E1A9C0-BEC5-47E5-9B17-94F66B94E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E4592FC7-EF6C-485F-A25A-2E623CD91FFA}"/>
              </a:ext>
            </a:extLst>
          </p:cNvPr>
          <p:cNvCxnSpPr>
            <a:cxnSpLocks/>
            <a:stCxn id="186" idx="3"/>
          </p:cNvCxnSpPr>
          <p:nvPr/>
        </p:nvCxnSpPr>
        <p:spPr>
          <a:xfrm>
            <a:off x="1728371" y="3401018"/>
            <a:ext cx="554286" cy="73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2C127C8B-CC9A-44F6-83A2-2CC687EE0C7D}"/>
              </a:ext>
            </a:extLst>
          </p:cNvPr>
          <p:cNvCxnSpPr>
            <a:cxnSpLocks/>
          </p:cNvCxnSpPr>
          <p:nvPr/>
        </p:nvCxnSpPr>
        <p:spPr>
          <a:xfrm flipV="1">
            <a:off x="1530457" y="4881054"/>
            <a:ext cx="4354362" cy="22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箭头连接符 293">
            <a:extLst>
              <a:ext uri="{FF2B5EF4-FFF2-40B4-BE49-F238E27FC236}">
                <a16:creationId xmlns:a16="http://schemas.microsoft.com/office/drawing/2014/main" id="{05B61CDF-7528-4A52-9519-F31ED827B32F}"/>
              </a:ext>
            </a:extLst>
          </p:cNvPr>
          <p:cNvCxnSpPr>
            <a:cxnSpLocks/>
          </p:cNvCxnSpPr>
          <p:nvPr/>
        </p:nvCxnSpPr>
        <p:spPr>
          <a:xfrm>
            <a:off x="5016231" y="3588717"/>
            <a:ext cx="841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接箭头连接符 294">
            <a:extLst>
              <a:ext uri="{FF2B5EF4-FFF2-40B4-BE49-F238E27FC236}">
                <a16:creationId xmlns:a16="http://schemas.microsoft.com/office/drawing/2014/main" id="{C9551E9E-C061-4DBC-BBA5-D652FE0BDCD3}"/>
              </a:ext>
            </a:extLst>
          </p:cNvPr>
          <p:cNvCxnSpPr>
            <a:cxnSpLocks/>
          </p:cNvCxnSpPr>
          <p:nvPr/>
        </p:nvCxnSpPr>
        <p:spPr>
          <a:xfrm>
            <a:off x="3877736" y="3588717"/>
            <a:ext cx="426539" cy="5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FCFA957B-B60F-4275-9215-09747581C20B}"/>
              </a:ext>
            </a:extLst>
          </p:cNvPr>
          <p:cNvGrpSpPr/>
          <p:nvPr/>
        </p:nvGrpSpPr>
        <p:grpSpPr>
          <a:xfrm>
            <a:off x="8074065" y="4405631"/>
            <a:ext cx="699344" cy="305678"/>
            <a:chOff x="5276557" y="4968729"/>
            <a:chExt cx="536436" cy="227801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1E2C2180-450D-49A4-B64D-75867830D120}"/>
                </a:ext>
              </a:extLst>
            </p:cNvPr>
            <p:cNvGrpSpPr/>
            <p:nvPr/>
          </p:nvGrpSpPr>
          <p:grpSpPr>
            <a:xfrm>
              <a:off x="5596993" y="4975151"/>
              <a:ext cx="216000" cy="221379"/>
              <a:chOff x="6665619" y="2996897"/>
              <a:chExt cx="216000" cy="221379"/>
            </a:xfrm>
          </p:grpSpPr>
          <p:sp>
            <p:nvSpPr>
              <p:cNvPr id="306" name="矩形: 圆角 305">
                <a:extLst>
                  <a:ext uri="{FF2B5EF4-FFF2-40B4-BE49-F238E27FC236}">
                    <a16:creationId xmlns:a16="http://schemas.microsoft.com/office/drawing/2014/main" id="{CC329C19-C324-4A82-B3CD-438DC2FB1F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7" name="矩形: 圆角 306">
                <a:extLst>
                  <a:ext uri="{FF2B5EF4-FFF2-40B4-BE49-F238E27FC236}">
                    <a16:creationId xmlns:a16="http://schemas.microsoft.com/office/drawing/2014/main" id="{1588BA78-E2AF-4353-82A5-F1548F2F18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8" name="矩形: 圆角 307">
                <a:extLst>
                  <a:ext uri="{FF2B5EF4-FFF2-40B4-BE49-F238E27FC236}">
                    <a16:creationId xmlns:a16="http://schemas.microsoft.com/office/drawing/2014/main" id="{EA3A522B-49F0-4685-9F5B-F19D08BCB1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8" name="组合 297">
              <a:extLst>
                <a:ext uri="{FF2B5EF4-FFF2-40B4-BE49-F238E27FC236}">
                  <a16:creationId xmlns:a16="http://schemas.microsoft.com/office/drawing/2014/main" id="{52C4FD22-8802-41D8-A30D-05A18CD53D79}"/>
                </a:ext>
              </a:extLst>
            </p:cNvPr>
            <p:cNvGrpSpPr/>
            <p:nvPr/>
          </p:nvGrpSpPr>
          <p:grpSpPr>
            <a:xfrm>
              <a:off x="5436775" y="4972462"/>
              <a:ext cx="216000" cy="221379"/>
              <a:chOff x="6665619" y="2996897"/>
              <a:chExt cx="216000" cy="221379"/>
            </a:xfrm>
          </p:grpSpPr>
          <p:sp>
            <p:nvSpPr>
              <p:cNvPr id="303" name="矩形: 圆角 302">
                <a:extLst>
                  <a:ext uri="{FF2B5EF4-FFF2-40B4-BE49-F238E27FC236}">
                    <a16:creationId xmlns:a16="http://schemas.microsoft.com/office/drawing/2014/main" id="{7A123D16-FEE6-4931-879C-FAAF45554D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4" name="矩形: 圆角 303">
                <a:extLst>
                  <a:ext uri="{FF2B5EF4-FFF2-40B4-BE49-F238E27FC236}">
                    <a16:creationId xmlns:a16="http://schemas.microsoft.com/office/drawing/2014/main" id="{6F8BB614-28E3-4724-B1D6-207FF774DB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5" name="矩形: 圆角 304">
                <a:extLst>
                  <a:ext uri="{FF2B5EF4-FFF2-40B4-BE49-F238E27FC236}">
                    <a16:creationId xmlns:a16="http://schemas.microsoft.com/office/drawing/2014/main" id="{0F4A893D-D026-49DD-A264-83813A9262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99" name="组合 298">
              <a:extLst>
                <a:ext uri="{FF2B5EF4-FFF2-40B4-BE49-F238E27FC236}">
                  <a16:creationId xmlns:a16="http://schemas.microsoft.com/office/drawing/2014/main" id="{FD581E66-8F2A-4CAE-964D-84094DC799DE}"/>
                </a:ext>
              </a:extLst>
            </p:cNvPr>
            <p:cNvGrpSpPr/>
            <p:nvPr/>
          </p:nvGrpSpPr>
          <p:grpSpPr>
            <a:xfrm>
              <a:off x="5276557" y="4968729"/>
              <a:ext cx="216000" cy="221379"/>
              <a:chOff x="6665619" y="2996897"/>
              <a:chExt cx="216000" cy="221379"/>
            </a:xfrm>
          </p:grpSpPr>
          <p:sp>
            <p:nvSpPr>
              <p:cNvPr id="300" name="矩形: 圆角 299">
                <a:extLst>
                  <a:ext uri="{FF2B5EF4-FFF2-40B4-BE49-F238E27FC236}">
                    <a16:creationId xmlns:a16="http://schemas.microsoft.com/office/drawing/2014/main" id="{86E2602C-1F9D-4B9D-8FA6-A647E995C2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73619" y="2996897"/>
                <a:ext cx="108000" cy="108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1" name="矩形: 圆角 300">
                <a:extLst>
                  <a:ext uri="{FF2B5EF4-FFF2-40B4-BE49-F238E27FC236}">
                    <a16:creationId xmlns:a16="http://schemas.microsoft.com/office/drawing/2014/main" id="{E6B020D6-D7D3-40F7-B9CB-7B7B48471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9619" y="3050018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2" name="矩形: 圆角 301">
                <a:extLst>
                  <a:ext uri="{FF2B5EF4-FFF2-40B4-BE49-F238E27FC236}">
                    <a16:creationId xmlns:a16="http://schemas.microsoft.com/office/drawing/2014/main" id="{73D5C4C2-7DEB-40BF-A113-7BA9D27554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65619" y="3110276"/>
                <a:ext cx="108000" cy="108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390C99E1-22BE-4BA2-8FDE-586184AD4FC3}"/>
                  </a:ext>
                </a:extLst>
              </p:cNvPr>
              <p:cNvSpPr txBox="1"/>
              <p:nvPr/>
            </p:nvSpPr>
            <p:spPr>
              <a:xfrm>
                <a:off x="7588541" y="4412052"/>
                <a:ext cx="16910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390C99E1-22BE-4BA2-8FDE-586184AD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41" y="4412052"/>
                <a:ext cx="169109" cy="184666"/>
              </a:xfrm>
              <a:prstGeom prst="rect">
                <a:avLst/>
              </a:prstGeom>
              <a:blipFill>
                <a:blip r:embed="rId6"/>
                <a:stretch>
                  <a:fillRect l="-7143" r="-3571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143698A5-A2CC-4B79-BAA2-BF52E7785072}"/>
              </a:ext>
            </a:extLst>
          </p:cNvPr>
          <p:cNvGrpSpPr/>
          <p:nvPr/>
        </p:nvGrpSpPr>
        <p:grpSpPr>
          <a:xfrm>
            <a:off x="6029864" y="4467677"/>
            <a:ext cx="1228680" cy="675165"/>
            <a:chOff x="4046229" y="4847100"/>
            <a:chExt cx="942466" cy="503155"/>
          </a:xfrm>
        </p:grpSpPr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4A26F570-5F8C-4DDD-958D-9587248FAE84}"/>
                </a:ext>
              </a:extLst>
            </p:cNvPr>
            <p:cNvSpPr/>
            <p:nvPr/>
          </p:nvSpPr>
          <p:spPr>
            <a:xfrm>
              <a:off x="4046229" y="4847100"/>
              <a:ext cx="942466" cy="503155"/>
            </a:xfrm>
            <a:prstGeom prst="roundRect">
              <a:avLst>
                <a:gd name="adj" fmla="val 677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FEC3DBF0-DA3F-484F-BB21-D18BF8E7EFC2}"/>
                </a:ext>
              </a:extLst>
            </p:cNvPr>
            <p:cNvGrpSpPr/>
            <p:nvPr/>
          </p:nvGrpSpPr>
          <p:grpSpPr>
            <a:xfrm>
              <a:off x="4074842" y="5207098"/>
              <a:ext cx="891997" cy="123717"/>
              <a:chOff x="4066108" y="5199249"/>
              <a:chExt cx="891997" cy="123717"/>
            </a:xfrm>
          </p:grpSpPr>
          <p:sp>
            <p:nvSpPr>
              <p:cNvPr id="313" name="矩形: 圆角 312">
                <a:extLst>
                  <a:ext uri="{FF2B5EF4-FFF2-40B4-BE49-F238E27FC236}">
                    <a16:creationId xmlns:a16="http://schemas.microsoft.com/office/drawing/2014/main" id="{E48020D8-4C86-4ADB-8B3A-5B8B00E68191}"/>
                  </a:ext>
                </a:extLst>
              </p:cNvPr>
              <p:cNvSpPr/>
              <p:nvPr/>
            </p:nvSpPr>
            <p:spPr>
              <a:xfrm>
                <a:off x="4066108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4" name="矩形: 圆角 313">
                <a:extLst>
                  <a:ext uri="{FF2B5EF4-FFF2-40B4-BE49-F238E27FC236}">
                    <a16:creationId xmlns:a16="http://schemas.microsoft.com/office/drawing/2014/main" id="{A6F360CF-4B61-495D-9C29-E526E79993C8}"/>
                  </a:ext>
                </a:extLst>
              </p:cNvPr>
              <p:cNvSpPr/>
              <p:nvPr/>
            </p:nvSpPr>
            <p:spPr>
              <a:xfrm>
                <a:off x="4196881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矩形: 圆角 314">
                <a:extLst>
                  <a:ext uri="{FF2B5EF4-FFF2-40B4-BE49-F238E27FC236}">
                    <a16:creationId xmlns:a16="http://schemas.microsoft.com/office/drawing/2014/main" id="{38F3AC16-90AB-4F9F-B537-56CFCADE6EC5}"/>
                  </a:ext>
                </a:extLst>
              </p:cNvPr>
              <p:cNvSpPr/>
              <p:nvPr/>
            </p:nvSpPr>
            <p:spPr>
              <a:xfrm>
                <a:off x="4327654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6" name="矩形: 圆角 315">
                <a:extLst>
                  <a:ext uri="{FF2B5EF4-FFF2-40B4-BE49-F238E27FC236}">
                    <a16:creationId xmlns:a16="http://schemas.microsoft.com/office/drawing/2014/main" id="{897CC7D6-31F2-4527-951A-39E30DA2D074}"/>
                  </a:ext>
                </a:extLst>
              </p:cNvPr>
              <p:cNvSpPr/>
              <p:nvPr/>
            </p:nvSpPr>
            <p:spPr>
              <a:xfrm>
                <a:off x="4458427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矩形: 圆角 316">
                <a:extLst>
                  <a:ext uri="{FF2B5EF4-FFF2-40B4-BE49-F238E27FC236}">
                    <a16:creationId xmlns:a16="http://schemas.microsoft.com/office/drawing/2014/main" id="{F3459DE0-63D8-4340-913B-17976D89DF44}"/>
                  </a:ext>
                </a:extLst>
              </p:cNvPr>
              <p:cNvSpPr/>
              <p:nvPr/>
            </p:nvSpPr>
            <p:spPr>
              <a:xfrm>
                <a:off x="4589200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矩形: 圆角 317">
                <a:extLst>
                  <a:ext uri="{FF2B5EF4-FFF2-40B4-BE49-F238E27FC236}">
                    <a16:creationId xmlns:a16="http://schemas.microsoft.com/office/drawing/2014/main" id="{A443D6EB-3B82-4449-A901-5E5163926001}"/>
                  </a:ext>
                </a:extLst>
              </p:cNvPr>
              <p:cNvSpPr/>
              <p:nvPr/>
            </p:nvSpPr>
            <p:spPr>
              <a:xfrm>
                <a:off x="4719973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EC320972-8AE2-4DBF-8E5E-F244B4AF58BC}"/>
                  </a:ext>
                </a:extLst>
              </p:cNvPr>
              <p:cNvSpPr/>
              <p:nvPr/>
            </p:nvSpPr>
            <p:spPr>
              <a:xfrm>
                <a:off x="4850747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E01D0CD0-EBE4-4040-BEBC-B28CA6310F33}"/>
              </a:ext>
            </a:extLst>
          </p:cNvPr>
          <p:cNvGrpSpPr/>
          <p:nvPr/>
        </p:nvGrpSpPr>
        <p:grpSpPr>
          <a:xfrm>
            <a:off x="6042863" y="3244876"/>
            <a:ext cx="1228680" cy="675165"/>
            <a:chOff x="4046229" y="4847100"/>
            <a:chExt cx="942466" cy="503155"/>
          </a:xfrm>
        </p:grpSpPr>
        <p:sp>
          <p:nvSpPr>
            <p:cNvPr id="321" name="矩形: 圆角 320">
              <a:extLst>
                <a:ext uri="{FF2B5EF4-FFF2-40B4-BE49-F238E27FC236}">
                  <a16:creationId xmlns:a16="http://schemas.microsoft.com/office/drawing/2014/main" id="{C08F94B3-C9EF-4F34-916D-0E329CCEA9F9}"/>
                </a:ext>
              </a:extLst>
            </p:cNvPr>
            <p:cNvSpPr/>
            <p:nvPr/>
          </p:nvSpPr>
          <p:spPr>
            <a:xfrm>
              <a:off x="4046229" y="4847100"/>
              <a:ext cx="942466" cy="503155"/>
            </a:xfrm>
            <a:prstGeom prst="roundRect">
              <a:avLst>
                <a:gd name="adj" fmla="val 6773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E5608137-0DD6-4402-8AD7-C2CEE55E4900}"/>
                </a:ext>
              </a:extLst>
            </p:cNvPr>
            <p:cNvGrpSpPr/>
            <p:nvPr/>
          </p:nvGrpSpPr>
          <p:grpSpPr>
            <a:xfrm>
              <a:off x="4074842" y="4981594"/>
              <a:ext cx="891996" cy="349222"/>
              <a:chOff x="4066108" y="4973745"/>
              <a:chExt cx="891996" cy="349222"/>
            </a:xfrm>
          </p:grpSpPr>
          <p:sp>
            <p:nvSpPr>
              <p:cNvPr id="323" name="矩形: 圆角 322">
                <a:extLst>
                  <a:ext uri="{FF2B5EF4-FFF2-40B4-BE49-F238E27FC236}">
                    <a16:creationId xmlns:a16="http://schemas.microsoft.com/office/drawing/2014/main" id="{5A2BB193-7075-4DEB-BB8B-BD5B50B8A3A3}"/>
                  </a:ext>
                </a:extLst>
              </p:cNvPr>
              <p:cNvSpPr/>
              <p:nvPr/>
            </p:nvSpPr>
            <p:spPr>
              <a:xfrm>
                <a:off x="4066108" y="5216302"/>
                <a:ext cx="107356" cy="10666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4" name="矩形: 圆角 323">
                <a:extLst>
                  <a:ext uri="{FF2B5EF4-FFF2-40B4-BE49-F238E27FC236}">
                    <a16:creationId xmlns:a16="http://schemas.microsoft.com/office/drawing/2014/main" id="{05D18F76-7E27-4BE3-9BB3-9CDB22C35591}"/>
                  </a:ext>
                </a:extLst>
              </p:cNvPr>
              <p:cNvSpPr/>
              <p:nvPr/>
            </p:nvSpPr>
            <p:spPr>
              <a:xfrm>
                <a:off x="4196881" y="4973745"/>
                <a:ext cx="107357" cy="34922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矩形: 圆角 324">
                <a:extLst>
                  <a:ext uri="{FF2B5EF4-FFF2-40B4-BE49-F238E27FC236}">
                    <a16:creationId xmlns:a16="http://schemas.microsoft.com/office/drawing/2014/main" id="{B03D3A85-182A-40E1-BA81-7F0FCD54C04F}"/>
                  </a:ext>
                </a:extLst>
              </p:cNvPr>
              <p:cNvSpPr/>
              <p:nvPr/>
            </p:nvSpPr>
            <p:spPr>
              <a:xfrm>
                <a:off x="4327654" y="5076317"/>
                <a:ext cx="107357" cy="24665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矩形: 圆角 325">
                <a:extLst>
                  <a:ext uri="{FF2B5EF4-FFF2-40B4-BE49-F238E27FC236}">
                    <a16:creationId xmlns:a16="http://schemas.microsoft.com/office/drawing/2014/main" id="{0B2E7453-F2C2-45A6-92D4-655827DA51C0}"/>
                  </a:ext>
                </a:extLst>
              </p:cNvPr>
              <p:cNvSpPr/>
              <p:nvPr/>
            </p:nvSpPr>
            <p:spPr>
              <a:xfrm>
                <a:off x="4458427" y="5132523"/>
                <a:ext cx="107357" cy="19044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矩形: 圆角 326">
                <a:extLst>
                  <a:ext uri="{FF2B5EF4-FFF2-40B4-BE49-F238E27FC236}">
                    <a16:creationId xmlns:a16="http://schemas.microsoft.com/office/drawing/2014/main" id="{69A69EB6-A275-4547-8D18-52B5B8D03C92}"/>
                  </a:ext>
                </a:extLst>
              </p:cNvPr>
              <p:cNvSpPr/>
              <p:nvPr/>
            </p:nvSpPr>
            <p:spPr>
              <a:xfrm>
                <a:off x="4589200" y="5199249"/>
                <a:ext cx="107358" cy="123717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8" name="矩形: 圆角 327">
                <a:extLst>
                  <a:ext uri="{FF2B5EF4-FFF2-40B4-BE49-F238E27FC236}">
                    <a16:creationId xmlns:a16="http://schemas.microsoft.com/office/drawing/2014/main" id="{63B2FB58-F80A-4C18-9B59-50A72865991E}"/>
                  </a:ext>
                </a:extLst>
              </p:cNvPr>
              <p:cNvSpPr/>
              <p:nvPr/>
            </p:nvSpPr>
            <p:spPr>
              <a:xfrm>
                <a:off x="4719973" y="5154757"/>
                <a:ext cx="107357" cy="16820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矩形: 圆角 328">
                <a:extLst>
                  <a:ext uri="{FF2B5EF4-FFF2-40B4-BE49-F238E27FC236}">
                    <a16:creationId xmlns:a16="http://schemas.microsoft.com/office/drawing/2014/main" id="{1F995181-B13D-4559-8330-28DB13EDAB8A}"/>
                  </a:ext>
                </a:extLst>
              </p:cNvPr>
              <p:cNvSpPr/>
              <p:nvPr/>
            </p:nvSpPr>
            <p:spPr>
              <a:xfrm>
                <a:off x="4850747" y="5216302"/>
                <a:ext cx="107357" cy="10666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330" name="连接符: 曲线 329">
            <a:extLst>
              <a:ext uri="{FF2B5EF4-FFF2-40B4-BE49-F238E27FC236}">
                <a16:creationId xmlns:a16="http://schemas.microsoft.com/office/drawing/2014/main" id="{F570E120-8456-4C00-BB3F-83135BCC6F80}"/>
              </a:ext>
            </a:extLst>
          </p:cNvPr>
          <p:cNvCxnSpPr>
            <a:cxnSpLocks/>
            <a:stCxn id="321" idx="3"/>
            <a:endCxn id="277" idx="1"/>
          </p:cNvCxnSpPr>
          <p:nvPr/>
        </p:nvCxnSpPr>
        <p:spPr>
          <a:xfrm>
            <a:off x="7271543" y="3582459"/>
            <a:ext cx="243877" cy="323448"/>
          </a:xfrm>
          <a:prstGeom prst="curvedConnector3">
            <a:avLst>
              <a:gd name="adj1" fmla="val 456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曲线 330">
            <a:extLst>
              <a:ext uri="{FF2B5EF4-FFF2-40B4-BE49-F238E27FC236}">
                <a16:creationId xmlns:a16="http://schemas.microsoft.com/office/drawing/2014/main" id="{8B8EB647-65B5-4D5E-B5E8-76B9C913EBE1}"/>
              </a:ext>
            </a:extLst>
          </p:cNvPr>
          <p:cNvCxnSpPr>
            <a:cxnSpLocks/>
            <a:stCxn id="311" idx="3"/>
            <a:endCxn id="277" idx="1"/>
          </p:cNvCxnSpPr>
          <p:nvPr/>
        </p:nvCxnSpPr>
        <p:spPr>
          <a:xfrm flipV="1">
            <a:off x="7258544" y="3905907"/>
            <a:ext cx="256876" cy="89935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77D2BC85-929B-45B6-917A-39FCF0B8D81E}"/>
              </a:ext>
            </a:extLst>
          </p:cNvPr>
          <p:cNvCxnSpPr>
            <a:cxnSpLocks/>
          </p:cNvCxnSpPr>
          <p:nvPr/>
        </p:nvCxnSpPr>
        <p:spPr>
          <a:xfrm>
            <a:off x="7954824" y="3895670"/>
            <a:ext cx="834488" cy="10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C7271DFA-EA74-4B1A-B286-9BD247ED203F}"/>
              </a:ext>
            </a:extLst>
          </p:cNvPr>
          <p:cNvCxnSpPr>
            <a:cxnSpLocks/>
          </p:cNvCxnSpPr>
          <p:nvPr/>
        </p:nvCxnSpPr>
        <p:spPr>
          <a:xfrm>
            <a:off x="7726804" y="4521478"/>
            <a:ext cx="4223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连接符: 曲线 333">
            <a:extLst>
              <a:ext uri="{FF2B5EF4-FFF2-40B4-BE49-F238E27FC236}">
                <a16:creationId xmlns:a16="http://schemas.microsoft.com/office/drawing/2014/main" id="{0F24CEDE-7FDE-4CE5-AF68-797E89CC90B6}"/>
              </a:ext>
            </a:extLst>
          </p:cNvPr>
          <p:cNvCxnSpPr>
            <a:cxnSpLocks/>
            <a:stCxn id="303" idx="0"/>
          </p:cNvCxnSpPr>
          <p:nvPr/>
        </p:nvCxnSpPr>
        <p:spPr>
          <a:xfrm rot="5400000" flipH="1" flipV="1">
            <a:off x="8425556" y="4058312"/>
            <a:ext cx="420908" cy="2837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5F3E7963-6479-436E-83F6-590A9F5FACC7}"/>
              </a:ext>
            </a:extLst>
          </p:cNvPr>
          <p:cNvCxnSpPr>
            <a:cxnSpLocks/>
          </p:cNvCxnSpPr>
          <p:nvPr/>
        </p:nvCxnSpPr>
        <p:spPr>
          <a:xfrm flipV="1">
            <a:off x="9714085" y="3943261"/>
            <a:ext cx="335189" cy="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文本框 335">
            <a:extLst>
              <a:ext uri="{FF2B5EF4-FFF2-40B4-BE49-F238E27FC236}">
                <a16:creationId xmlns:a16="http://schemas.microsoft.com/office/drawing/2014/main" id="{207B5F4F-E2CD-446F-9DD8-4C37431047CE}"/>
              </a:ext>
            </a:extLst>
          </p:cNvPr>
          <p:cNvSpPr txBox="1"/>
          <p:nvPr/>
        </p:nvSpPr>
        <p:spPr>
          <a:xfrm>
            <a:off x="10031451" y="3681651"/>
            <a:ext cx="982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106625C8-470F-4701-8F2B-1BCF79842234}"/>
              </a:ext>
            </a:extLst>
          </p:cNvPr>
          <p:cNvSpPr txBox="1"/>
          <p:nvPr/>
        </p:nvSpPr>
        <p:spPr>
          <a:xfrm>
            <a:off x="3831902" y="3239723"/>
            <a:ext cx="693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5EAF9AB1-5811-44AB-89C6-C8024D7A13AF}"/>
              </a:ext>
            </a:extLst>
          </p:cNvPr>
          <p:cNvSpPr txBox="1"/>
          <p:nvPr/>
        </p:nvSpPr>
        <p:spPr>
          <a:xfrm>
            <a:off x="204108" y="2416830"/>
            <a:ext cx="202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multimodal features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5945DB40-3085-412A-8B34-5874FB3658A2}"/>
              </a:ext>
            </a:extLst>
          </p:cNvPr>
          <p:cNvSpPr txBox="1"/>
          <p:nvPr/>
        </p:nvSpPr>
        <p:spPr>
          <a:xfrm>
            <a:off x="5035320" y="3264240"/>
            <a:ext cx="942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A7EB8E1F-9CC4-4FB0-A34A-DC777204B3C9}"/>
              </a:ext>
            </a:extLst>
          </p:cNvPr>
          <p:cNvSpPr>
            <a:spLocks/>
          </p:cNvSpPr>
          <p:nvPr/>
        </p:nvSpPr>
        <p:spPr>
          <a:xfrm rot="1923548">
            <a:off x="8027878" y="4370655"/>
            <a:ext cx="300012" cy="44343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FDA14EBD-8B3D-4B75-BB52-C8F28299AB1C}"/>
              </a:ext>
            </a:extLst>
          </p:cNvPr>
          <p:cNvSpPr txBox="1"/>
          <p:nvPr/>
        </p:nvSpPr>
        <p:spPr>
          <a:xfrm>
            <a:off x="7994002" y="3024190"/>
            <a:ext cx="177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generator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C8E134A4-9E1A-4CFE-B3A8-1D53E3D936E9}"/>
              </a:ext>
            </a:extLst>
          </p:cNvPr>
          <p:cNvSpPr txBox="1"/>
          <p:nvPr/>
        </p:nvSpPr>
        <p:spPr>
          <a:xfrm>
            <a:off x="4985532" y="4489332"/>
            <a:ext cx="1164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476A785C-33AB-4B7C-B9C4-3A8D5BF78AB8}"/>
              </a:ext>
            </a:extLst>
          </p:cNvPr>
          <p:cNvSpPr txBox="1"/>
          <p:nvPr/>
        </p:nvSpPr>
        <p:spPr>
          <a:xfrm>
            <a:off x="1681671" y="2060875"/>
            <a:ext cx="2759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modality combinations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0276B9BE-7E03-4D1D-A92B-BDD76A6EB693}"/>
              </a:ext>
            </a:extLst>
          </p:cNvPr>
          <p:cNvSpPr txBox="1"/>
          <p:nvPr/>
        </p:nvSpPr>
        <p:spPr>
          <a:xfrm>
            <a:off x="4566135" y="3487605"/>
            <a:ext cx="71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EA27CDEB-8C4B-4877-96EB-0AA04464FE97}"/>
              </a:ext>
            </a:extLst>
          </p:cNvPr>
          <p:cNvSpPr txBox="1"/>
          <p:nvPr/>
        </p:nvSpPr>
        <p:spPr>
          <a:xfrm>
            <a:off x="4243955" y="4285974"/>
            <a:ext cx="39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252A5159-2987-4DFE-B030-FFBA25B43158}"/>
                  </a:ext>
                </a:extLst>
              </p:cNvPr>
              <p:cNvSpPr txBox="1"/>
              <p:nvPr/>
            </p:nvSpPr>
            <p:spPr>
              <a:xfrm>
                <a:off x="3634927" y="3051039"/>
                <a:ext cx="22779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252A5159-2987-4DFE-B030-FFBA25B43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27" y="3051039"/>
                <a:ext cx="227790" cy="184666"/>
              </a:xfrm>
              <a:prstGeom prst="rect">
                <a:avLst/>
              </a:prstGeom>
              <a:blipFill>
                <a:blip r:embed="rId7"/>
                <a:stretch>
                  <a:fillRect l="-10526" t="-3226" b="-29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91B1DAAD-5D38-42B6-B182-5D86BCC83276}"/>
                  </a:ext>
                </a:extLst>
              </p:cNvPr>
              <p:cNvSpPr txBox="1"/>
              <p:nvPr/>
            </p:nvSpPr>
            <p:spPr>
              <a:xfrm>
                <a:off x="3634927" y="3487605"/>
                <a:ext cx="22779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91B1DAAD-5D38-42B6-B182-5D86BCC83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927" y="3487605"/>
                <a:ext cx="227790" cy="184666"/>
              </a:xfrm>
              <a:prstGeom prst="rect">
                <a:avLst/>
              </a:prstGeom>
              <a:blipFill>
                <a:blip r:embed="rId8"/>
                <a:stretch>
                  <a:fillRect l="-10526" t="-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67B56564-5CCF-40AD-9E78-E6C69C7AFAF6}"/>
                  </a:ext>
                </a:extLst>
              </p:cNvPr>
              <p:cNvSpPr txBox="1"/>
              <p:nvPr/>
            </p:nvSpPr>
            <p:spPr>
              <a:xfrm>
                <a:off x="3629700" y="4005092"/>
                <a:ext cx="25102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67B56564-5CCF-40AD-9E78-E6C69C7AF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700" y="4005092"/>
                <a:ext cx="251027" cy="184666"/>
              </a:xfrm>
              <a:prstGeom prst="rect">
                <a:avLst/>
              </a:prstGeom>
              <a:blipFill>
                <a:blip r:embed="rId9"/>
                <a:stretch>
                  <a:fillRect l="-9524" t="-3333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D764AAE-9566-489C-AF47-64B875C5AE24}"/>
              </a:ext>
            </a:extLst>
          </p:cNvPr>
          <p:cNvCxnSpPr>
            <a:cxnSpLocks/>
            <a:stCxn id="198" idx="3"/>
          </p:cNvCxnSpPr>
          <p:nvPr/>
        </p:nvCxnSpPr>
        <p:spPr>
          <a:xfrm flipV="1">
            <a:off x="1541467" y="3643953"/>
            <a:ext cx="4325348" cy="1243260"/>
          </a:xfrm>
          <a:prstGeom prst="curvedConnector3">
            <a:avLst>
              <a:gd name="adj1" fmla="val 878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495C885-E5F9-495C-AB83-FDC1E96C2B8B}"/>
              </a:ext>
            </a:extLst>
          </p:cNvPr>
          <p:cNvCxnSpPr>
            <a:cxnSpLocks/>
            <a:stCxn id="198" idx="3"/>
          </p:cNvCxnSpPr>
          <p:nvPr/>
        </p:nvCxnSpPr>
        <p:spPr>
          <a:xfrm flipV="1">
            <a:off x="1541467" y="3446559"/>
            <a:ext cx="690819" cy="144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文本框 350">
            <a:extLst>
              <a:ext uri="{FF2B5EF4-FFF2-40B4-BE49-F238E27FC236}">
                <a16:creationId xmlns:a16="http://schemas.microsoft.com/office/drawing/2014/main" id="{70BE2600-82DE-40A4-B02D-972576432AAA}"/>
              </a:ext>
            </a:extLst>
          </p:cNvPr>
          <p:cNvSpPr txBox="1"/>
          <p:nvPr/>
        </p:nvSpPr>
        <p:spPr>
          <a:xfrm>
            <a:off x="5978244" y="2257230"/>
            <a:ext cx="611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ifficulty measurer </a:t>
            </a:r>
            <a:r>
              <a:rPr lang="en-US" altLang="zh-CN" b="1" dirty="0"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+  Training scheduler</a:t>
            </a:r>
            <a:endParaRPr lang="zh-CN" altLang="en-US" b="1" dirty="0"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BAB067CD-3034-4EFC-9C37-E103E0885943}"/>
              </a:ext>
            </a:extLst>
          </p:cNvPr>
          <p:cNvSpPr txBox="1"/>
          <p:nvPr/>
        </p:nvSpPr>
        <p:spPr>
          <a:xfrm>
            <a:off x="885816" y="5863393"/>
            <a:ext cx="99427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dynamically balance the training of  imbalanced modality combinations</a:t>
            </a:r>
            <a:endParaRPr lang="zh-CN" altLang="en-US" sz="2000" b="1" dirty="0"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8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3911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Proposed Method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165" name="文本框 164">
            <a:extLst>
              <a:ext uri="{FF2B5EF4-FFF2-40B4-BE49-F238E27FC236}">
                <a16:creationId xmlns:a16="http://schemas.microsoft.com/office/drawing/2014/main" id="{9DBA3271-DD95-48D2-BE0B-6AE07C591213}"/>
              </a:ext>
            </a:extLst>
          </p:cNvPr>
          <p:cNvSpPr txBox="1"/>
          <p:nvPr/>
        </p:nvSpPr>
        <p:spPr>
          <a:xfrm>
            <a:off x="337831" y="1219963"/>
            <a:ext cx="5415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Modality Deficiency-aware Fusion</a:t>
            </a: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BAB067CD-3034-4EFC-9C37-E103E0885943}"/>
              </a:ext>
            </a:extLst>
          </p:cNvPr>
          <p:cNvSpPr txBox="1"/>
          <p:nvPr/>
        </p:nvSpPr>
        <p:spPr>
          <a:xfrm>
            <a:off x="2803072" y="5778613"/>
            <a:ext cx="6272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gradFill flip="none" rotWithShape="1">
                  <a:gsLst>
                    <a:gs pos="0">
                      <a:schemeClr val="accent2">
                        <a:lumMod val="75000"/>
                        <a:tint val="66000"/>
                        <a:satMod val="160000"/>
                      </a:schemeClr>
                    </a:gs>
                    <a:gs pos="50000">
                      <a:schemeClr val="accent2">
                        <a:lumMod val="75000"/>
                        <a:tint val="44500"/>
                        <a:satMod val="160000"/>
                      </a:schemeClr>
                    </a:gs>
                    <a:gs pos="100000">
                      <a:schemeClr val="accent2">
                        <a:lumMod val="75000"/>
                        <a:tint val="23500"/>
                        <a:satMod val="160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 adaptively fuse available modal information</a:t>
            </a:r>
            <a:endParaRPr lang="zh-CN" altLang="en-US" sz="2000" b="1" dirty="0">
              <a:gradFill flip="none" rotWithShape="1">
                <a:gsLst>
                  <a:gs pos="0">
                    <a:schemeClr val="accent2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75000"/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F20A7A5A-DE71-4A3B-AC1A-AB5A3371B244}"/>
              </a:ext>
            </a:extLst>
          </p:cNvPr>
          <p:cNvCxnSpPr>
            <a:cxnSpLocks/>
            <a:stCxn id="363" idx="3"/>
            <a:endCxn id="371" idx="0"/>
          </p:cNvCxnSpPr>
          <p:nvPr/>
        </p:nvCxnSpPr>
        <p:spPr>
          <a:xfrm>
            <a:off x="2626564" y="3237062"/>
            <a:ext cx="397846" cy="631627"/>
          </a:xfrm>
          <a:prstGeom prst="bentConnector2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表格 48">
            <a:extLst>
              <a:ext uri="{FF2B5EF4-FFF2-40B4-BE49-F238E27FC236}">
                <a16:creationId xmlns:a16="http://schemas.microsoft.com/office/drawing/2014/main" id="{14F7B84F-D2BF-43C4-AA49-F35CA6609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27272"/>
              </p:ext>
            </p:extLst>
          </p:nvPr>
        </p:nvGraphicFramePr>
        <p:xfrm>
          <a:off x="4709997" y="2928470"/>
          <a:ext cx="2668325" cy="21175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3665">
                  <a:extLst>
                    <a:ext uri="{9D8B030D-6E8A-4147-A177-3AD203B41FA5}">
                      <a16:colId xmlns:a16="http://schemas.microsoft.com/office/drawing/2014/main" val="732647221"/>
                    </a:ext>
                  </a:extLst>
                </a:gridCol>
                <a:gridCol w="533665">
                  <a:extLst>
                    <a:ext uri="{9D8B030D-6E8A-4147-A177-3AD203B41FA5}">
                      <a16:colId xmlns:a16="http://schemas.microsoft.com/office/drawing/2014/main" val="2895507966"/>
                    </a:ext>
                  </a:extLst>
                </a:gridCol>
                <a:gridCol w="533665">
                  <a:extLst>
                    <a:ext uri="{9D8B030D-6E8A-4147-A177-3AD203B41FA5}">
                      <a16:colId xmlns:a16="http://schemas.microsoft.com/office/drawing/2014/main" val="1121948134"/>
                    </a:ext>
                  </a:extLst>
                </a:gridCol>
                <a:gridCol w="533665">
                  <a:extLst>
                    <a:ext uri="{9D8B030D-6E8A-4147-A177-3AD203B41FA5}">
                      <a16:colId xmlns:a16="http://schemas.microsoft.com/office/drawing/2014/main" val="1364819881"/>
                    </a:ext>
                  </a:extLst>
                </a:gridCol>
                <a:gridCol w="533665">
                  <a:extLst>
                    <a:ext uri="{9D8B030D-6E8A-4147-A177-3AD203B41FA5}">
                      <a16:colId xmlns:a16="http://schemas.microsoft.com/office/drawing/2014/main" val="3971725745"/>
                    </a:ext>
                  </a:extLst>
                </a:gridCol>
              </a:tblGrid>
              <a:tr h="423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QKV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B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995467"/>
                  </a:ext>
                </a:extLst>
              </a:tr>
              <a:tr h="4235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B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526328"/>
                  </a:ext>
                </a:extLst>
              </a:tr>
              <a:tr h="423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B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966762"/>
                  </a:ext>
                </a:extLst>
              </a:tr>
              <a:tr h="423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741164"/>
                  </a:ext>
                </a:extLst>
              </a:tr>
              <a:tr h="4235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373" marR="66373" marT="33187" marB="3318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5024817"/>
                  </a:ext>
                </a:extLst>
              </a:tr>
            </a:tbl>
          </a:graphicData>
        </a:graphic>
      </p:graphicFrame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52124B16-B0F7-4064-87F5-3E9EB580934A}"/>
              </a:ext>
            </a:extLst>
          </p:cNvPr>
          <p:cNvGrpSpPr/>
          <p:nvPr/>
        </p:nvGrpSpPr>
        <p:grpSpPr>
          <a:xfrm>
            <a:off x="2113733" y="3608259"/>
            <a:ext cx="513109" cy="400110"/>
            <a:chOff x="3105666" y="906850"/>
            <a:chExt cx="359444" cy="300084"/>
          </a:xfrm>
          <a:solidFill>
            <a:srgbClr val="8DCBD3"/>
          </a:solidFill>
        </p:grpSpPr>
        <p:sp>
          <p:nvSpPr>
            <p:cNvPr id="338" name="矩形: 圆角 337">
              <a:extLst>
                <a:ext uri="{FF2B5EF4-FFF2-40B4-BE49-F238E27FC236}">
                  <a16:creationId xmlns:a16="http://schemas.microsoft.com/office/drawing/2014/main" id="{663D1513-D503-45CE-8C7C-DD5176F24E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4" name="矩形: 圆角 343">
              <a:extLst>
                <a:ext uri="{FF2B5EF4-FFF2-40B4-BE49-F238E27FC236}">
                  <a16:creationId xmlns:a16="http://schemas.microsoft.com/office/drawing/2014/main" id="{E74A22EF-E1F9-4CF1-92B2-FC5FF2D154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3" name="矩形: 圆角 352">
              <a:extLst>
                <a:ext uri="{FF2B5EF4-FFF2-40B4-BE49-F238E27FC236}">
                  <a16:creationId xmlns:a16="http://schemas.microsoft.com/office/drawing/2014/main" id="{1F498D7C-FED8-4AB8-A5FD-EC95E639A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4" name="组合 353">
            <a:extLst>
              <a:ext uri="{FF2B5EF4-FFF2-40B4-BE49-F238E27FC236}">
                <a16:creationId xmlns:a16="http://schemas.microsoft.com/office/drawing/2014/main" id="{FBD4B739-3E51-42BC-9EF5-1B8BF6EE1F28}"/>
              </a:ext>
            </a:extLst>
          </p:cNvPr>
          <p:cNvGrpSpPr/>
          <p:nvPr/>
        </p:nvGrpSpPr>
        <p:grpSpPr>
          <a:xfrm>
            <a:off x="2113733" y="4184499"/>
            <a:ext cx="513109" cy="400110"/>
            <a:chOff x="3105666" y="906850"/>
            <a:chExt cx="359444" cy="300084"/>
          </a:xfrm>
          <a:solidFill>
            <a:srgbClr val="C5E0B4"/>
          </a:solidFill>
        </p:grpSpPr>
        <p:sp>
          <p:nvSpPr>
            <p:cNvPr id="355" name="矩形: 圆角 354">
              <a:extLst>
                <a:ext uri="{FF2B5EF4-FFF2-40B4-BE49-F238E27FC236}">
                  <a16:creationId xmlns:a16="http://schemas.microsoft.com/office/drawing/2014/main" id="{F78B4EE7-B73C-4EDC-8318-E6A14B7DA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6" name="矩形: 圆角 355">
              <a:extLst>
                <a:ext uri="{FF2B5EF4-FFF2-40B4-BE49-F238E27FC236}">
                  <a16:creationId xmlns:a16="http://schemas.microsoft.com/office/drawing/2014/main" id="{7DA98757-8DEC-4581-A26E-D170725E2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7" name="矩形: 圆角 356">
              <a:extLst>
                <a:ext uri="{FF2B5EF4-FFF2-40B4-BE49-F238E27FC236}">
                  <a16:creationId xmlns:a16="http://schemas.microsoft.com/office/drawing/2014/main" id="{D08F2566-CD71-4B2C-B70E-74546EB5F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197192D5-2B04-4B12-8915-8AF370A23C54}"/>
              </a:ext>
            </a:extLst>
          </p:cNvPr>
          <p:cNvGrpSpPr/>
          <p:nvPr/>
        </p:nvGrpSpPr>
        <p:grpSpPr>
          <a:xfrm>
            <a:off x="2119865" y="4676809"/>
            <a:ext cx="513109" cy="400110"/>
            <a:chOff x="3105666" y="906850"/>
            <a:chExt cx="359444" cy="300084"/>
          </a:xfrm>
        </p:grpSpPr>
        <p:sp>
          <p:nvSpPr>
            <p:cNvPr id="359" name="矩形: 圆角 358">
              <a:extLst>
                <a:ext uri="{FF2B5EF4-FFF2-40B4-BE49-F238E27FC236}">
                  <a16:creationId xmlns:a16="http://schemas.microsoft.com/office/drawing/2014/main" id="{76B3DBCE-3207-4159-96BE-0EA21BC43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60" name="矩形: 圆角 359">
              <a:extLst>
                <a:ext uri="{FF2B5EF4-FFF2-40B4-BE49-F238E27FC236}">
                  <a16:creationId xmlns:a16="http://schemas.microsoft.com/office/drawing/2014/main" id="{C1A62A1A-8F57-4AD5-BA3A-DB333308E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rgbClr val="333F50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61" name="矩形: 圆角 360">
              <a:extLst>
                <a:ext uri="{FF2B5EF4-FFF2-40B4-BE49-F238E27FC236}">
                  <a16:creationId xmlns:a16="http://schemas.microsoft.com/office/drawing/2014/main" id="{21B00396-C1B7-47A9-A895-E7A2D2CFA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125E5EBF-15BC-4F1A-AE57-409F46D47D96}"/>
              </a:ext>
            </a:extLst>
          </p:cNvPr>
          <p:cNvGrpSpPr/>
          <p:nvPr/>
        </p:nvGrpSpPr>
        <p:grpSpPr>
          <a:xfrm>
            <a:off x="2113455" y="3117062"/>
            <a:ext cx="513109" cy="400110"/>
            <a:chOff x="3105666" y="906850"/>
            <a:chExt cx="359444" cy="300084"/>
          </a:xfrm>
          <a:solidFill>
            <a:srgbClr val="C9B0CC"/>
          </a:solidFill>
        </p:grpSpPr>
        <p:sp>
          <p:nvSpPr>
            <p:cNvPr id="363" name="矩形: 圆角 362">
              <a:extLst>
                <a:ext uri="{FF2B5EF4-FFF2-40B4-BE49-F238E27FC236}">
                  <a16:creationId xmlns:a16="http://schemas.microsoft.com/office/drawing/2014/main" id="{877A03E0-8D8A-48DD-A273-14696D5AF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64" name="矩形: 圆角 363">
              <a:extLst>
                <a:ext uri="{FF2B5EF4-FFF2-40B4-BE49-F238E27FC236}">
                  <a16:creationId xmlns:a16="http://schemas.microsoft.com/office/drawing/2014/main" id="{435537A3-7A8E-4851-BB9D-3A2A80A0C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65" name="矩形: 圆角 364">
              <a:extLst>
                <a:ext uri="{FF2B5EF4-FFF2-40B4-BE49-F238E27FC236}">
                  <a16:creationId xmlns:a16="http://schemas.microsoft.com/office/drawing/2014/main" id="{813C8F59-8B64-42DC-AA1D-DDCC12840A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366" name="矩形 365">
            <a:extLst>
              <a:ext uri="{FF2B5EF4-FFF2-40B4-BE49-F238E27FC236}">
                <a16:creationId xmlns:a16="http://schemas.microsoft.com/office/drawing/2014/main" id="{49330516-714A-49A4-80D8-4F4851712F2D}"/>
              </a:ext>
            </a:extLst>
          </p:cNvPr>
          <p:cNvSpPr/>
          <p:nvPr/>
        </p:nvSpPr>
        <p:spPr>
          <a:xfrm>
            <a:off x="531925" y="3055463"/>
            <a:ext cx="1672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Learnable Fusion tokens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03623334-5014-4761-B2AC-F8F18A10022B}"/>
              </a:ext>
            </a:extLst>
          </p:cNvPr>
          <p:cNvSpPr/>
          <p:nvPr/>
        </p:nvSpPr>
        <p:spPr>
          <a:xfrm>
            <a:off x="1098785" y="3685938"/>
            <a:ext cx="1053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2C12F90B-7FBE-49BB-8F00-6BDBECE7F488}"/>
              </a:ext>
            </a:extLst>
          </p:cNvPr>
          <p:cNvSpPr/>
          <p:nvPr/>
        </p:nvSpPr>
        <p:spPr>
          <a:xfrm>
            <a:off x="1761374" y="2507882"/>
            <a:ext cx="14036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Tokens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F877C55E-9651-462C-BDA7-A78741CE43BF}"/>
              </a:ext>
            </a:extLst>
          </p:cNvPr>
          <p:cNvSpPr/>
          <p:nvPr/>
        </p:nvSpPr>
        <p:spPr>
          <a:xfrm>
            <a:off x="1117140" y="4236467"/>
            <a:ext cx="1053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D35E2BAF-D179-4AAE-8512-913BA989ABB3}"/>
              </a:ext>
            </a:extLst>
          </p:cNvPr>
          <p:cNvSpPr/>
          <p:nvPr/>
        </p:nvSpPr>
        <p:spPr>
          <a:xfrm>
            <a:off x="1129739" y="4762335"/>
            <a:ext cx="10539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Meta*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流程图: 或者 370">
            <a:extLst>
              <a:ext uri="{FF2B5EF4-FFF2-40B4-BE49-F238E27FC236}">
                <a16:creationId xmlns:a16="http://schemas.microsoft.com/office/drawing/2014/main" id="{0FB7BF30-B34E-4509-A5A2-34B641E24EA5}"/>
              </a:ext>
            </a:extLst>
          </p:cNvPr>
          <p:cNvSpPr>
            <a:spLocks noChangeAspect="1"/>
          </p:cNvSpPr>
          <p:nvPr/>
        </p:nvSpPr>
        <p:spPr>
          <a:xfrm>
            <a:off x="2844544" y="3868689"/>
            <a:ext cx="359732" cy="359732"/>
          </a:xfrm>
          <a:prstGeom prst="flowChartOr">
            <a:avLst/>
          </a:prstGeom>
          <a:noFill/>
          <a:ln>
            <a:solidFill>
              <a:schemeClr val="tx1"/>
            </a:solidFill>
            <a:head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矩形: 圆角 371">
            <a:extLst>
              <a:ext uri="{FF2B5EF4-FFF2-40B4-BE49-F238E27FC236}">
                <a16:creationId xmlns:a16="http://schemas.microsoft.com/office/drawing/2014/main" id="{B7979819-E2F5-41FD-9E27-CEC8AD52A222}"/>
              </a:ext>
            </a:extLst>
          </p:cNvPr>
          <p:cNvSpPr/>
          <p:nvPr/>
        </p:nvSpPr>
        <p:spPr>
          <a:xfrm>
            <a:off x="3404520" y="2642471"/>
            <a:ext cx="5098238" cy="2582963"/>
          </a:xfrm>
          <a:prstGeom prst="roundRect">
            <a:avLst>
              <a:gd name="adj" fmla="val 6481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3" name="矩形: 圆角 372">
            <a:extLst>
              <a:ext uri="{FF2B5EF4-FFF2-40B4-BE49-F238E27FC236}">
                <a16:creationId xmlns:a16="http://schemas.microsoft.com/office/drawing/2014/main" id="{FF8ABB3D-58FD-4611-A367-4FC58F864C3B}"/>
              </a:ext>
            </a:extLst>
          </p:cNvPr>
          <p:cNvSpPr/>
          <p:nvPr/>
        </p:nvSpPr>
        <p:spPr>
          <a:xfrm>
            <a:off x="3724673" y="3327113"/>
            <a:ext cx="507470" cy="405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: 圆角 373">
            <a:extLst>
              <a:ext uri="{FF2B5EF4-FFF2-40B4-BE49-F238E27FC236}">
                <a16:creationId xmlns:a16="http://schemas.microsoft.com/office/drawing/2014/main" id="{5AEBC56B-C8D8-4D8C-99E6-0EDD0A047791}"/>
              </a:ext>
            </a:extLst>
          </p:cNvPr>
          <p:cNvSpPr/>
          <p:nvPr/>
        </p:nvSpPr>
        <p:spPr>
          <a:xfrm>
            <a:off x="3734138" y="3835766"/>
            <a:ext cx="507470" cy="405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E1C468A5-8AC0-4862-9905-0611DA4C5A29}"/>
              </a:ext>
            </a:extLst>
          </p:cNvPr>
          <p:cNvSpPr/>
          <p:nvPr/>
        </p:nvSpPr>
        <p:spPr>
          <a:xfrm>
            <a:off x="3734138" y="4353597"/>
            <a:ext cx="507470" cy="405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7FE63E70-4A1B-4212-83D5-A2088A031D36}"/>
                  </a:ext>
                </a:extLst>
              </p:cNvPr>
              <p:cNvSpPr/>
              <p:nvPr/>
            </p:nvSpPr>
            <p:spPr>
              <a:xfrm>
                <a:off x="3293888" y="2225828"/>
                <a:ext cx="531950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block with Masked self-attention 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7FE63E70-4A1B-4212-83D5-A2088A031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888" y="2225828"/>
                <a:ext cx="5319501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7" name="连接符: 肘形 376">
            <a:extLst>
              <a:ext uri="{FF2B5EF4-FFF2-40B4-BE49-F238E27FC236}">
                <a16:creationId xmlns:a16="http://schemas.microsoft.com/office/drawing/2014/main" id="{23D4DDD7-A3CB-410C-99A1-59107EE073BB}"/>
              </a:ext>
            </a:extLst>
          </p:cNvPr>
          <p:cNvCxnSpPr>
            <a:cxnSpLocks/>
            <a:stCxn id="371" idx="6"/>
            <a:endCxn id="373" idx="1"/>
          </p:cNvCxnSpPr>
          <p:nvPr/>
        </p:nvCxnSpPr>
        <p:spPr>
          <a:xfrm flipV="1">
            <a:off x="3204276" y="3529997"/>
            <a:ext cx="520397" cy="518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B239AA92-B005-41AF-B249-4B51B69E13F5}"/>
              </a:ext>
            </a:extLst>
          </p:cNvPr>
          <p:cNvCxnSpPr>
            <a:cxnSpLocks/>
            <a:stCxn id="371" idx="6"/>
            <a:endCxn id="374" idx="1"/>
          </p:cNvCxnSpPr>
          <p:nvPr/>
        </p:nvCxnSpPr>
        <p:spPr>
          <a:xfrm flipV="1">
            <a:off x="3204276" y="4038650"/>
            <a:ext cx="529862" cy="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78C5711D-B82A-4776-9D7C-9D34FE1A01C9}"/>
              </a:ext>
            </a:extLst>
          </p:cNvPr>
          <p:cNvCxnSpPr>
            <a:cxnSpLocks/>
          </p:cNvCxnSpPr>
          <p:nvPr/>
        </p:nvCxnSpPr>
        <p:spPr>
          <a:xfrm>
            <a:off x="3223177" y="4052239"/>
            <a:ext cx="466068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032D32C-35EA-44BD-BAEF-7EAC077BCD46}"/>
              </a:ext>
            </a:extLst>
          </p:cNvPr>
          <p:cNvCxnSpPr>
            <a:cxnSpLocks/>
          </p:cNvCxnSpPr>
          <p:nvPr/>
        </p:nvCxnSpPr>
        <p:spPr>
          <a:xfrm>
            <a:off x="7583807" y="3620911"/>
            <a:ext cx="466068" cy="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矩形 381">
            <a:extLst>
              <a:ext uri="{FF2B5EF4-FFF2-40B4-BE49-F238E27FC236}">
                <a16:creationId xmlns:a16="http://schemas.microsoft.com/office/drawing/2014/main" id="{362FE631-D5B7-45D1-982A-E650DD2851E5}"/>
              </a:ext>
            </a:extLst>
          </p:cNvPr>
          <p:cNvSpPr/>
          <p:nvPr/>
        </p:nvSpPr>
        <p:spPr>
          <a:xfrm>
            <a:off x="7921246" y="2935973"/>
            <a:ext cx="395461" cy="21097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FFN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83" name="连接符: 肘形 382">
            <a:extLst>
              <a:ext uri="{FF2B5EF4-FFF2-40B4-BE49-F238E27FC236}">
                <a16:creationId xmlns:a16="http://schemas.microsoft.com/office/drawing/2014/main" id="{5D6FBFDF-5413-4684-A062-75341C3E4B6A}"/>
              </a:ext>
            </a:extLst>
          </p:cNvPr>
          <p:cNvCxnSpPr>
            <a:cxnSpLocks/>
            <a:stCxn id="338" idx="3"/>
            <a:endCxn id="371" idx="0"/>
          </p:cNvCxnSpPr>
          <p:nvPr/>
        </p:nvCxnSpPr>
        <p:spPr>
          <a:xfrm>
            <a:off x="2626842" y="3728259"/>
            <a:ext cx="397568" cy="140430"/>
          </a:xfrm>
          <a:prstGeom prst="bentConnector2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连接符: 肘形 383">
            <a:extLst>
              <a:ext uri="{FF2B5EF4-FFF2-40B4-BE49-F238E27FC236}">
                <a16:creationId xmlns:a16="http://schemas.microsoft.com/office/drawing/2014/main" id="{F539C6F6-C6E2-4443-AD0A-FA54ECC0E2E5}"/>
              </a:ext>
            </a:extLst>
          </p:cNvPr>
          <p:cNvCxnSpPr>
            <a:cxnSpLocks/>
            <a:stCxn id="355" idx="3"/>
            <a:endCxn id="371" idx="4"/>
          </p:cNvCxnSpPr>
          <p:nvPr/>
        </p:nvCxnSpPr>
        <p:spPr>
          <a:xfrm flipV="1">
            <a:off x="2626842" y="4228421"/>
            <a:ext cx="397568" cy="76078"/>
          </a:xfrm>
          <a:prstGeom prst="bentConnector2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连接符: 肘形 384">
            <a:extLst>
              <a:ext uri="{FF2B5EF4-FFF2-40B4-BE49-F238E27FC236}">
                <a16:creationId xmlns:a16="http://schemas.microsoft.com/office/drawing/2014/main" id="{54B0F08E-B030-4702-AF4F-658C88B4E947}"/>
              </a:ext>
            </a:extLst>
          </p:cNvPr>
          <p:cNvCxnSpPr>
            <a:cxnSpLocks/>
            <a:stCxn id="359" idx="3"/>
            <a:endCxn id="371" idx="4"/>
          </p:cNvCxnSpPr>
          <p:nvPr/>
        </p:nvCxnSpPr>
        <p:spPr>
          <a:xfrm flipV="1">
            <a:off x="2632974" y="4228421"/>
            <a:ext cx="391436" cy="568388"/>
          </a:xfrm>
          <a:prstGeom prst="bentConnector2">
            <a:avLst/>
          </a:prstGeom>
          <a:ln>
            <a:solidFill>
              <a:schemeClr val="tx1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6" name="组合 385">
            <a:extLst>
              <a:ext uri="{FF2B5EF4-FFF2-40B4-BE49-F238E27FC236}">
                <a16:creationId xmlns:a16="http://schemas.microsoft.com/office/drawing/2014/main" id="{462D22B0-CA2E-462B-AADF-65310C2A6732}"/>
              </a:ext>
            </a:extLst>
          </p:cNvPr>
          <p:cNvGrpSpPr/>
          <p:nvPr/>
        </p:nvGrpSpPr>
        <p:grpSpPr>
          <a:xfrm>
            <a:off x="8823189" y="3448451"/>
            <a:ext cx="513109" cy="400110"/>
            <a:chOff x="3105666" y="906850"/>
            <a:chExt cx="359444" cy="300084"/>
          </a:xfrm>
          <a:solidFill>
            <a:srgbClr val="8DCBD3"/>
          </a:solidFill>
        </p:grpSpPr>
        <p:sp>
          <p:nvSpPr>
            <p:cNvPr id="387" name="矩形: 圆角 386">
              <a:extLst>
                <a:ext uri="{FF2B5EF4-FFF2-40B4-BE49-F238E27FC236}">
                  <a16:creationId xmlns:a16="http://schemas.microsoft.com/office/drawing/2014/main" id="{3B55C0B5-8568-4340-869C-38B10DD6C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8" name="矩形: 圆角 387">
              <a:extLst>
                <a:ext uri="{FF2B5EF4-FFF2-40B4-BE49-F238E27FC236}">
                  <a16:creationId xmlns:a16="http://schemas.microsoft.com/office/drawing/2014/main" id="{C18B0840-AEA7-443E-8908-5AE84D6C20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9" name="矩形: 圆角 388">
              <a:extLst>
                <a:ext uri="{FF2B5EF4-FFF2-40B4-BE49-F238E27FC236}">
                  <a16:creationId xmlns:a16="http://schemas.microsoft.com/office/drawing/2014/main" id="{BB3CC659-3D8E-4D7A-889D-A387EEBCA2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4068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0" name="组合 389">
            <a:extLst>
              <a:ext uri="{FF2B5EF4-FFF2-40B4-BE49-F238E27FC236}">
                <a16:creationId xmlns:a16="http://schemas.microsoft.com/office/drawing/2014/main" id="{0DC8D9BA-8976-485D-B1EE-3B24CBD5DAC8}"/>
              </a:ext>
            </a:extLst>
          </p:cNvPr>
          <p:cNvGrpSpPr/>
          <p:nvPr/>
        </p:nvGrpSpPr>
        <p:grpSpPr>
          <a:xfrm>
            <a:off x="8823189" y="3987821"/>
            <a:ext cx="513109" cy="400110"/>
            <a:chOff x="3105666" y="906850"/>
            <a:chExt cx="359444" cy="300084"/>
          </a:xfrm>
          <a:solidFill>
            <a:srgbClr val="C5E0B4"/>
          </a:solidFill>
        </p:grpSpPr>
        <p:sp>
          <p:nvSpPr>
            <p:cNvPr id="391" name="矩形: 圆角 390">
              <a:extLst>
                <a:ext uri="{FF2B5EF4-FFF2-40B4-BE49-F238E27FC236}">
                  <a16:creationId xmlns:a16="http://schemas.microsoft.com/office/drawing/2014/main" id="{82517152-301A-4265-B470-F46D41A1A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2" name="矩形: 圆角 391">
              <a:extLst>
                <a:ext uri="{FF2B5EF4-FFF2-40B4-BE49-F238E27FC236}">
                  <a16:creationId xmlns:a16="http://schemas.microsoft.com/office/drawing/2014/main" id="{3618E7E9-6FE8-4E90-A612-F31D42577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3" name="矩形: 圆角 392">
              <a:extLst>
                <a:ext uri="{FF2B5EF4-FFF2-40B4-BE49-F238E27FC236}">
                  <a16:creationId xmlns:a16="http://schemas.microsoft.com/office/drawing/2014/main" id="{728790CE-95A8-4FC1-A6DB-809C77EA2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84A6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2E9311E8-2008-4804-A4D0-8DA0FA37A355}"/>
              </a:ext>
            </a:extLst>
          </p:cNvPr>
          <p:cNvGrpSpPr/>
          <p:nvPr/>
        </p:nvGrpSpPr>
        <p:grpSpPr>
          <a:xfrm>
            <a:off x="8829321" y="4517001"/>
            <a:ext cx="513109" cy="400110"/>
            <a:chOff x="3105666" y="906850"/>
            <a:chExt cx="359444" cy="300084"/>
          </a:xfrm>
        </p:grpSpPr>
        <p:sp>
          <p:nvSpPr>
            <p:cNvPr id="395" name="矩形: 圆角 394">
              <a:extLst>
                <a:ext uri="{FF2B5EF4-FFF2-40B4-BE49-F238E27FC236}">
                  <a16:creationId xmlns:a16="http://schemas.microsoft.com/office/drawing/2014/main" id="{62DC6A8A-BF63-4F48-BBBE-80D6FD42F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96" name="矩形: 圆角 395">
              <a:extLst>
                <a:ext uri="{FF2B5EF4-FFF2-40B4-BE49-F238E27FC236}">
                  <a16:creationId xmlns:a16="http://schemas.microsoft.com/office/drawing/2014/main" id="{D0233D3A-7AC7-41A5-AE98-70DCCC2F3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solidFill>
              <a:srgbClr val="AFABAB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397" name="矩形: 圆角 396">
              <a:extLst>
                <a:ext uri="{FF2B5EF4-FFF2-40B4-BE49-F238E27FC236}">
                  <a16:creationId xmlns:a16="http://schemas.microsoft.com/office/drawing/2014/main" id="{8114C0DA-5AAD-413E-B392-41429438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grpSp>
        <p:nvGrpSpPr>
          <p:cNvPr id="398" name="组合 397">
            <a:extLst>
              <a:ext uri="{FF2B5EF4-FFF2-40B4-BE49-F238E27FC236}">
                <a16:creationId xmlns:a16="http://schemas.microsoft.com/office/drawing/2014/main" id="{45953E42-F2B0-4419-863C-44FC3093E82D}"/>
              </a:ext>
            </a:extLst>
          </p:cNvPr>
          <p:cNvGrpSpPr/>
          <p:nvPr/>
        </p:nvGrpSpPr>
        <p:grpSpPr>
          <a:xfrm>
            <a:off x="8822911" y="2957254"/>
            <a:ext cx="513109" cy="400110"/>
            <a:chOff x="3105666" y="906850"/>
            <a:chExt cx="359444" cy="300084"/>
          </a:xfrm>
          <a:solidFill>
            <a:srgbClr val="C9B0CC"/>
          </a:solidFill>
        </p:grpSpPr>
        <p:sp>
          <p:nvSpPr>
            <p:cNvPr id="399" name="矩形: 圆角 398">
              <a:extLst>
                <a:ext uri="{FF2B5EF4-FFF2-40B4-BE49-F238E27FC236}">
                  <a16:creationId xmlns:a16="http://schemas.microsoft.com/office/drawing/2014/main" id="{05E32C2C-DE22-4FA9-8EA4-F9BDD34F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5110" y="906850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00" name="矩形: 圆角 399">
              <a:extLst>
                <a:ext uri="{FF2B5EF4-FFF2-40B4-BE49-F238E27FC236}">
                  <a16:creationId xmlns:a16="http://schemas.microsoft.com/office/drawing/2014/main" id="{6E4B3BA9-C240-4672-A1AB-0842286FF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5110" y="967018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401" name="矩形: 圆角 400">
              <a:extLst>
                <a:ext uri="{FF2B5EF4-FFF2-40B4-BE49-F238E27FC236}">
                  <a16:creationId xmlns:a16="http://schemas.microsoft.com/office/drawing/2014/main" id="{C9003346-AD6F-4982-AF56-66E792567E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5666" y="1026934"/>
              <a:ext cx="180000" cy="180000"/>
            </a:xfrm>
            <a:prstGeom prst="round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</p:grpSp>
      <p:sp>
        <p:nvSpPr>
          <p:cNvPr id="402" name="矩形 401">
            <a:extLst>
              <a:ext uri="{FF2B5EF4-FFF2-40B4-BE49-F238E27FC236}">
                <a16:creationId xmlns:a16="http://schemas.microsoft.com/office/drawing/2014/main" id="{9D81D06A-589D-4FE8-B533-0DE996A2A3F1}"/>
              </a:ext>
            </a:extLst>
          </p:cNvPr>
          <p:cNvSpPr/>
          <p:nvPr/>
        </p:nvSpPr>
        <p:spPr>
          <a:xfrm>
            <a:off x="8326146" y="2273902"/>
            <a:ext cx="15815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Tokens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06AAB995-2EB4-45D5-BB2B-F2A13C9EE84C}"/>
              </a:ext>
            </a:extLst>
          </p:cNvPr>
          <p:cNvSpPr/>
          <p:nvPr/>
        </p:nvSpPr>
        <p:spPr>
          <a:xfrm>
            <a:off x="9896245" y="2957254"/>
            <a:ext cx="1581593" cy="40576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4" name="直接箭头连接符 403">
            <a:extLst>
              <a:ext uri="{FF2B5EF4-FFF2-40B4-BE49-F238E27FC236}">
                <a16:creationId xmlns:a16="http://schemas.microsoft.com/office/drawing/2014/main" id="{DF73125D-F81C-4255-9566-425711BCAEDE}"/>
              </a:ext>
            </a:extLst>
          </p:cNvPr>
          <p:cNvCxnSpPr>
            <a:cxnSpLocks/>
            <a:endCxn id="403" idx="1"/>
          </p:cNvCxnSpPr>
          <p:nvPr/>
        </p:nvCxnSpPr>
        <p:spPr>
          <a:xfrm>
            <a:off x="9599397" y="3103488"/>
            <a:ext cx="296848" cy="5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DEE7F7CB-E8D9-43FE-AC36-9874EB55757B}"/>
              </a:ext>
            </a:extLst>
          </p:cNvPr>
          <p:cNvCxnSpPr>
            <a:cxnSpLocks/>
          </p:cNvCxnSpPr>
          <p:nvPr/>
        </p:nvCxnSpPr>
        <p:spPr>
          <a:xfrm>
            <a:off x="4311382" y="4069530"/>
            <a:ext cx="331168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直接箭头连接符 410">
            <a:extLst>
              <a:ext uri="{FF2B5EF4-FFF2-40B4-BE49-F238E27FC236}">
                <a16:creationId xmlns:a16="http://schemas.microsoft.com/office/drawing/2014/main" id="{A531DCDC-5B34-49DD-959F-D90C2C3F700C}"/>
              </a:ext>
            </a:extLst>
          </p:cNvPr>
          <p:cNvCxnSpPr>
            <a:cxnSpLocks/>
          </p:cNvCxnSpPr>
          <p:nvPr/>
        </p:nvCxnSpPr>
        <p:spPr>
          <a:xfrm>
            <a:off x="7484278" y="4051934"/>
            <a:ext cx="331168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C96603E9-9E2B-4504-A946-9243F07A3558}"/>
              </a:ext>
            </a:extLst>
          </p:cNvPr>
          <p:cNvCxnSpPr>
            <a:cxnSpLocks/>
          </p:cNvCxnSpPr>
          <p:nvPr/>
        </p:nvCxnSpPr>
        <p:spPr>
          <a:xfrm>
            <a:off x="8380013" y="4066089"/>
            <a:ext cx="331168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B61E0B7B-ABA4-458E-A0A1-DB73E8A170F3}"/>
              </a:ext>
            </a:extLst>
          </p:cNvPr>
          <p:cNvCxnSpPr>
            <a:cxnSpLocks/>
          </p:cNvCxnSpPr>
          <p:nvPr/>
        </p:nvCxnSpPr>
        <p:spPr>
          <a:xfrm>
            <a:off x="9474503" y="3157477"/>
            <a:ext cx="331168" cy="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27492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DA2A5996-C543-4D14-9967-2A14B28550EA}"/>
              </a:ext>
            </a:extLst>
          </p:cNvPr>
          <p:cNvSpPr/>
          <p:nvPr/>
        </p:nvSpPr>
        <p:spPr>
          <a:xfrm>
            <a:off x="558117" y="1345529"/>
            <a:ext cx="8293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Derm7pt</a:t>
            </a:r>
            <a:r>
              <a:rPr lang="en-US" altLang="zh-C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—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Dermoscopy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image, Clinic image,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Patient 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eta data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0"/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—  1011  (413 for training, 203 for validation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3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95 for testing)</a:t>
            </a:r>
          </a:p>
          <a:p>
            <a:pPr marL="360000"/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487FBEB-CAB4-4100-B01B-FB2C119A1525}"/>
              </a:ext>
            </a:extLst>
          </p:cNvPr>
          <p:cNvSpPr/>
          <p:nvPr/>
        </p:nvSpPr>
        <p:spPr>
          <a:xfrm>
            <a:off x="11624139" y="2623817"/>
            <a:ext cx="457200" cy="393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6B26ECA-6A9B-4910-8B3D-67792B417AAB}"/>
              </a:ext>
            </a:extLst>
          </p:cNvPr>
          <p:cNvSpPr/>
          <p:nvPr/>
        </p:nvSpPr>
        <p:spPr>
          <a:xfrm>
            <a:off x="575285" y="2564030"/>
            <a:ext cx="56234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 ,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F1 score</a:t>
            </a:r>
            <a:endParaRPr lang="zh-CN" altLang="zh-CN" sz="20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70012FA-30CC-413A-B9FF-5AEE0794D535}"/>
              </a:ext>
            </a:extLst>
          </p:cNvPr>
          <p:cNvSpPr/>
          <p:nvPr/>
        </p:nvSpPr>
        <p:spPr>
          <a:xfrm>
            <a:off x="575284" y="3592744"/>
            <a:ext cx="5081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endParaRPr lang="en-US" altLang="zh-C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60000"/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 entropy loss + MSE loss </a:t>
            </a:r>
          </a:p>
        </p:txBody>
      </p:sp>
    </p:spTree>
    <p:extLst>
      <p:ext uri="{BB962C8B-B14F-4D97-AF65-F5344CB8AC3E}">
        <p14:creationId xmlns:p14="http://schemas.microsoft.com/office/powerpoint/2010/main" val="239067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24ADB0E5-FB04-46B8-A559-37743C4CE494}"/>
              </a:ext>
            </a:extLst>
          </p:cNvPr>
          <p:cNvSpPr/>
          <p:nvPr/>
        </p:nvSpPr>
        <p:spPr>
          <a:xfrm>
            <a:off x="5722621" y="16510"/>
            <a:ext cx="60959" cy="58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A94EBC4-B745-43E9-A83E-9A4F12C22020}"/>
              </a:ext>
            </a:extLst>
          </p:cNvPr>
          <p:cNvSpPr/>
          <p:nvPr/>
        </p:nvSpPr>
        <p:spPr>
          <a:xfrm>
            <a:off x="377362" y="232291"/>
            <a:ext cx="1661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  <a:shade val="30000"/>
                        <a:satMod val="115000"/>
                      </a:schemeClr>
                    </a:gs>
                    <a:gs pos="50000">
                      <a:schemeClr val="accent4">
                        <a:lumMod val="40000"/>
                        <a:lumOff val="60000"/>
                        <a:shade val="67500"/>
                        <a:satMod val="115000"/>
                      </a:schemeClr>
                    </a:gs>
                    <a:gs pos="100000">
                      <a:schemeClr val="accent4">
                        <a:lumMod val="40000"/>
                        <a:lumOff val="60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Results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9099B9-183D-47A2-A001-996F8290992B}"/>
              </a:ext>
            </a:extLst>
          </p:cNvPr>
          <p:cNvSpPr/>
          <p:nvPr/>
        </p:nvSpPr>
        <p:spPr>
          <a:xfrm>
            <a:off x="0" y="6531429"/>
            <a:ext cx="938151" cy="32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D8C07D1-ED33-4CAD-ABC9-56F7CDE03D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38" t="3312" r="23201" b="2357"/>
          <a:stretch/>
        </p:blipFill>
        <p:spPr>
          <a:xfrm>
            <a:off x="10828589" y="70168"/>
            <a:ext cx="1170160" cy="1170160"/>
          </a:xfrm>
          <a:prstGeom prst="ellipse">
            <a:avLst/>
          </a:prstGeom>
        </p:spPr>
      </p:pic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FA8C0D12-A29A-4955-9F2A-23C14CFFBF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6952244"/>
              </p:ext>
            </p:extLst>
          </p:nvPr>
        </p:nvGraphicFramePr>
        <p:xfrm>
          <a:off x="896683" y="2019044"/>
          <a:ext cx="4825938" cy="3310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2A509030-7FC0-40AA-8807-6F046E5EB2F4}"/>
              </a:ext>
            </a:extLst>
          </p:cNvPr>
          <p:cNvSpPr txBox="1"/>
          <p:nvPr/>
        </p:nvSpPr>
        <p:spPr>
          <a:xfrm>
            <a:off x="469074" y="1121037"/>
            <a:ext cx="87599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Comparison results on Derm7pt datasets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(seven modality combinations + average)</a:t>
            </a:r>
          </a:p>
          <a:p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1CC287F4-D23D-4481-BE90-194A0D4FC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813032"/>
              </p:ext>
            </p:extLst>
          </p:nvPr>
        </p:nvGraphicFramePr>
        <p:xfrm>
          <a:off x="6117268" y="2019044"/>
          <a:ext cx="4825938" cy="33104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3218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13355</TotalTime>
  <Words>653</Words>
  <Application>Microsoft Office PowerPoint</Application>
  <PresentationFormat>宽屏</PresentationFormat>
  <Paragraphs>215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华文彩云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YuanBo</dc:creator>
  <cp:lastModifiedBy>王 可</cp:lastModifiedBy>
  <cp:revision>315</cp:revision>
  <dcterms:created xsi:type="dcterms:W3CDTF">2022-08-09T06:53:43Z</dcterms:created>
  <dcterms:modified xsi:type="dcterms:W3CDTF">2024-10-04T12:05:16Z</dcterms:modified>
</cp:coreProperties>
</file>